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62"/>
  </p:notesMasterIdLst>
  <p:handoutMasterIdLst>
    <p:handoutMasterId r:id="rId63"/>
  </p:handoutMasterIdLst>
  <p:sldIdLst>
    <p:sldId id="256" r:id="rId2"/>
    <p:sldId id="321" r:id="rId3"/>
    <p:sldId id="322"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81" r:id="rId24"/>
    <p:sldId id="280" r:id="rId25"/>
    <p:sldId id="283" r:id="rId26"/>
    <p:sldId id="282" r:id="rId27"/>
    <p:sldId id="286" r:id="rId28"/>
    <p:sldId id="287" r:id="rId29"/>
    <p:sldId id="288" r:id="rId30"/>
    <p:sldId id="289" r:id="rId31"/>
    <p:sldId id="290" r:id="rId32"/>
    <p:sldId id="291" r:id="rId33"/>
    <p:sldId id="309" r:id="rId34"/>
    <p:sldId id="310" r:id="rId35"/>
    <p:sldId id="318" r:id="rId36"/>
    <p:sldId id="319" r:id="rId37"/>
    <p:sldId id="314" r:id="rId38"/>
    <p:sldId id="315" r:id="rId39"/>
    <p:sldId id="293" r:id="rId40"/>
    <p:sldId id="292" r:id="rId41"/>
    <p:sldId id="294" r:id="rId42"/>
    <p:sldId id="295" r:id="rId43"/>
    <p:sldId id="316" r:id="rId44"/>
    <p:sldId id="317" r:id="rId45"/>
    <p:sldId id="296" r:id="rId46"/>
    <p:sldId id="297" r:id="rId47"/>
    <p:sldId id="311" r:id="rId48"/>
    <p:sldId id="313" r:id="rId49"/>
    <p:sldId id="298" r:id="rId50"/>
    <p:sldId id="299" r:id="rId51"/>
    <p:sldId id="300" r:id="rId52"/>
    <p:sldId id="301" r:id="rId53"/>
    <p:sldId id="302" r:id="rId54"/>
    <p:sldId id="303" r:id="rId55"/>
    <p:sldId id="304" r:id="rId56"/>
    <p:sldId id="305" r:id="rId57"/>
    <p:sldId id="306" r:id="rId58"/>
    <p:sldId id="307" r:id="rId59"/>
    <p:sldId id="320" r:id="rId60"/>
    <p:sldId id="323" r:id="rId61"/>
  </p:sldIdLst>
  <p:sldSz cx="6858000" cy="9906000" type="A4"/>
  <p:notesSz cx="7099300" cy="10234613"/>
  <p:embeddedFontLst>
    <p:embeddedFont>
      <p:font typeface="Abadi" panose="020B0604020104020204" pitchFamily="34" charset="0"/>
      <p:regular r:id="rId64"/>
    </p:embeddedFont>
    <p:embeddedFont>
      <p:font typeface="Abadi Extra Light" panose="020B0204020104020204" pitchFamily="34" charset="0"/>
      <p:regular r:id="rId65"/>
    </p:embeddedFont>
    <p:embeddedFont>
      <p:font typeface="Lato" panose="020F0502020204030203" pitchFamily="34" charset="0"/>
      <p:regular r:id="rId66"/>
      <p:bold r:id="rId67"/>
      <p:italic r:id="rId68"/>
      <p:boldItalic r:id="rId6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2EA2"/>
    <a:srgbClr val="952776"/>
    <a:srgbClr val="7030A0"/>
    <a:srgbClr val="FF0000"/>
    <a:srgbClr val="E6E6E6"/>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67" autoAdjust="0"/>
    <p:restoredTop sz="72810" autoAdjust="0"/>
  </p:normalViewPr>
  <p:slideViewPr>
    <p:cSldViewPr snapToGrid="0">
      <p:cViewPr varScale="1">
        <p:scale>
          <a:sx n="42" d="100"/>
          <a:sy n="42" d="100"/>
        </p:scale>
        <p:origin x="3182" y="38"/>
      </p:cViewPr>
      <p:guideLst/>
    </p:cSldViewPr>
  </p:slideViewPr>
  <p:notesTextViewPr>
    <p:cViewPr>
      <p:scale>
        <a:sx n="75" d="100"/>
        <a:sy n="75" d="100"/>
      </p:scale>
      <p:origin x="0" y="0"/>
    </p:cViewPr>
  </p:notesTextViewPr>
  <p:sorterViewPr>
    <p:cViewPr>
      <p:scale>
        <a:sx n="33" d="100"/>
        <a:sy n="33" d="100"/>
      </p:scale>
      <p:origin x="0" y="0"/>
    </p:cViewPr>
  </p:sorter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handoutMaster" Target="handoutMasters/handoutMaster1.xml"/><Relationship Id="rId6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BB507BF-5B32-4A61-9349-1480F42AD338}"/>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a:extLst>
              <a:ext uri="{FF2B5EF4-FFF2-40B4-BE49-F238E27FC236}">
                <a16:creationId xmlns:a16="http://schemas.microsoft.com/office/drawing/2014/main" id="{DA97DD11-2564-4574-AE1B-F208318F904F}"/>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2D5D7619-6509-4AA4-A7FB-CC312FD6AA80}" type="datetimeFigureOut">
              <a:rPr lang="de-DE" smtClean="0"/>
              <a:t>05.04.2024</a:t>
            </a:fld>
            <a:endParaRPr lang="de-DE"/>
          </a:p>
        </p:txBody>
      </p:sp>
      <p:sp>
        <p:nvSpPr>
          <p:cNvPr id="4" name="Fußzeilenplatzhalter 3">
            <a:extLst>
              <a:ext uri="{FF2B5EF4-FFF2-40B4-BE49-F238E27FC236}">
                <a16:creationId xmlns:a16="http://schemas.microsoft.com/office/drawing/2014/main" id="{C39769AC-38D3-4C1B-9A83-AA808482333A}"/>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ACA07BB3-E913-4786-A9AA-CD51A1DB930E}"/>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BA4AC12C-B444-4F5E-87FD-597156240C55}" type="slidenum">
              <a:rPr lang="de-DE" smtClean="0"/>
              <a:t>‹Nr.›</a:t>
            </a:fld>
            <a:endParaRPr lang="de-DE"/>
          </a:p>
        </p:txBody>
      </p:sp>
    </p:spTree>
    <p:extLst>
      <p:ext uri="{BB962C8B-B14F-4D97-AF65-F5344CB8AC3E}">
        <p14:creationId xmlns:p14="http://schemas.microsoft.com/office/powerpoint/2010/main" val="3669856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5552D1CB-9E45-43B6-A4C6-D5C03E89C575}" type="datetimeFigureOut">
              <a:rPr lang="de-DE" smtClean="0"/>
              <a:t>05.04.2024</a:t>
            </a:fld>
            <a:endParaRPr lang="de-DE"/>
          </a:p>
        </p:txBody>
      </p:sp>
      <p:sp>
        <p:nvSpPr>
          <p:cNvPr id="4" name="Folienbildplatzhalter 3"/>
          <p:cNvSpPr>
            <a:spLocks noGrp="1" noRot="1" noChangeAspect="1"/>
          </p:cNvSpPr>
          <p:nvPr>
            <p:ph type="sldImg" idx="2"/>
          </p:nvPr>
        </p:nvSpPr>
        <p:spPr>
          <a:xfrm>
            <a:off x="2354263" y="1279525"/>
            <a:ext cx="2390775" cy="3454400"/>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B409C545-18B8-44CD-A9F8-6F7BC79EDD5E}" type="slidenum">
              <a:rPr lang="de-DE" smtClean="0"/>
              <a:t>‹Nr.›</a:t>
            </a:fld>
            <a:endParaRPr lang="de-DE"/>
          </a:p>
        </p:txBody>
      </p:sp>
    </p:spTree>
    <p:extLst>
      <p:ext uri="{BB962C8B-B14F-4D97-AF65-F5344CB8AC3E}">
        <p14:creationId xmlns:p14="http://schemas.microsoft.com/office/powerpoint/2010/main" val="1971272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fro.who.int/health-topics/water"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ashdata.org/data/household#!/dashboard/new"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ature.com/ncomm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de.wikipedia.org/wiki/Hochwasser_in_West-_und_Mitteleuropa_2021#Rheinland-Pfalz" TargetMode="External"/><Relationship Id="rId13" Type="http://schemas.openxmlformats.org/officeDocument/2006/relationships/hyperlink" Target="https://creativecommons.org/publicdomain/zero/1.0/deed.de" TargetMode="External"/><Relationship Id="rId3" Type="http://schemas.openxmlformats.org/officeDocument/2006/relationships/hyperlink" Target="https://de.wikipedia.org/wiki/Tacloban" TargetMode="External"/><Relationship Id="rId7" Type="http://schemas.openxmlformats.org/officeDocument/2006/relationships/hyperlink" Target="https://creativecommons.org/licenses/by/2.0/deed.en" TargetMode="External"/><Relationship Id="rId12" Type="http://schemas.openxmlformats.org/officeDocument/2006/relationships/hyperlink" Target="https://de.wikipedia.org/wiki/Deutschkand"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en.wikipedia.org/wiki/en:Creative_Commons" TargetMode="External"/><Relationship Id="rId11" Type="http://schemas.openxmlformats.org/officeDocument/2006/relationships/hyperlink" Target="https://de.wikipedia.org/wiki/Rheinland-Pfalz" TargetMode="External"/><Relationship Id="rId5" Type="http://schemas.openxmlformats.org/officeDocument/2006/relationships/hyperlink" Target="https://de.wikipedia.org/wiki/Taifun_Haiyan" TargetMode="External"/><Relationship Id="rId10" Type="http://schemas.openxmlformats.org/officeDocument/2006/relationships/hyperlink" Target="https://de.wikipedia.org/wiki/Altenburg_(Altenahr)" TargetMode="External"/><Relationship Id="rId4" Type="http://schemas.openxmlformats.org/officeDocument/2006/relationships/hyperlink" Target="https://de.wikipedia.org/wiki/Leyte" TargetMode="External"/><Relationship Id="rId9" Type="http://schemas.openxmlformats.org/officeDocument/2006/relationships/hyperlink" Target="https://de.wikipedia.org/wiki/Altenahr"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ews.un.org/en/story/2021/09/1098662"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researchgate.net/journal/Nature-Climate-Change-1758-6798"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researchgate.net/journal/Nature-Climate-Change-1758-6798"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researchgate.net/journal/Nature-Climate-Change-1758-6798"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researchgate.net/journal/Nature-Climate-Change-1758-6798"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ncbi.nlm.nih.gov/pmc/articles/PMC6070153/figure/F3/"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ncbi.nlm.nih.gov/pmc/articles/PMC6070153/#R15"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Bildquelle:</a:t>
            </a:r>
          </a:p>
          <a:p>
            <a:r>
              <a:rPr lang="de-DE" dirty="0"/>
              <a:t>de.wikipedia.org/wiki/Datei:Endangered_arctic_-_starving_polar_bear.jpg</a:t>
            </a:r>
          </a:p>
          <a:p>
            <a:endParaRPr lang="de-DE" dirty="0"/>
          </a:p>
          <a:p>
            <a:r>
              <a:rPr lang="de-DE" dirty="0"/>
              <a:t>Heruntergeladen am:</a:t>
            </a:r>
          </a:p>
          <a:p>
            <a:r>
              <a:rPr lang="de-DE" dirty="0"/>
              <a:t>01.11.2019</a:t>
            </a:r>
          </a:p>
          <a:p>
            <a:endParaRPr lang="de-DE" dirty="0"/>
          </a:p>
          <a:p>
            <a:r>
              <a:rPr lang="de-DE" dirty="0"/>
              <a:t>Fotograf:</a:t>
            </a:r>
          </a:p>
          <a:p>
            <a:r>
              <a:rPr lang="de-DE" dirty="0"/>
              <a:t>Andreas </a:t>
            </a:r>
            <a:r>
              <a:rPr lang="de-DE" dirty="0" err="1"/>
              <a:t>Weith</a:t>
            </a:r>
            <a:endParaRPr lang="de-DE" dirty="0"/>
          </a:p>
          <a:p>
            <a:endParaRPr lang="de-DE" dirty="0"/>
          </a:p>
          <a:p>
            <a:r>
              <a:rPr lang="de-DE" dirty="0"/>
              <a:t>Agentur/Unternehmen/Plattform:</a:t>
            </a:r>
          </a:p>
          <a:p>
            <a:r>
              <a:rPr lang="de-DE" dirty="0"/>
              <a:t>Wikimedia Commons</a:t>
            </a:r>
          </a:p>
          <a:p>
            <a:endParaRPr lang="de-DE" dirty="0"/>
          </a:p>
          <a:p>
            <a:r>
              <a:rPr lang="de-DE" dirty="0"/>
              <a:t>Titel/Bildunterschrift:</a:t>
            </a:r>
          </a:p>
          <a:p>
            <a:r>
              <a:rPr lang="de-DE" dirty="0"/>
              <a:t>Im arktischen Sommer schaffen es viele Eisbären nicht mehr, von ihrem Winterquartier auf Spitzbergen in die Treibeis- und Packeis-Zone der hohen Arktis zu gelangen, wo sie normalerweise reiche Beute machen können. Das liegt an der veränderten </a:t>
            </a:r>
            <a:r>
              <a:rPr lang="de-DE" dirty="0" err="1"/>
              <a:t>Eislage</a:t>
            </a:r>
            <a:r>
              <a:rPr lang="de-DE" dirty="0"/>
              <a:t>, die durch den Klimawandel schon früh im Jahr große eisfreie Flächen um den Archipel entstehen lässt. Stattdessen müssen die Eisbären ihre Nahrung auf Abfälle, Kleintiere, Vogeleier und Tierkadaver umstellen. Sehr oft verhungern die Tiere in dieser Situation. Die Zahl dieser verhungernden Tiere nimmt in jüngster Zeit beängstigend zu.</a:t>
            </a:r>
          </a:p>
          <a:p>
            <a:endParaRPr lang="de-DE" dirty="0"/>
          </a:p>
          <a:p>
            <a:r>
              <a:rPr lang="de-DE" dirty="0"/>
              <a:t>Lizenz:</a:t>
            </a:r>
          </a:p>
          <a:p>
            <a:r>
              <a:rPr lang="de-DE" dirty="0"/>
              <a:t>Creative Commons „Namensnennung - Weitergabe unter gleichen Bedingungen 4.0 International“ (CC BY-SA 4.0)</a:t>
            </a:r>
          </a:p>
          <a:p>
            <a:r>
              <a:rPr lang="de-DE" dirty="0"/>
              <a:t>-&gt; </a:t>
            </a:r>
            <a:r>
              <a:rPr lang="de-DE" dirty="0" err="1"/>
              <a:t>free</a:t>
            </a:r>
            <a:r>
              <a:rPr lang="de-DE" dirty="0"/>
              <a:t> </a:t>
            </a:r>
            <a:r>
              <a:rPr lang="de-DE" dirty="0" err="1"/>
              <a:t>to</a:t>
            </a:r>
            <a:r>
              <a:rPr lang="de-DE" dirty="0"/>
              <a:t> </a:t>
            </a:r>
            <a:r>
              <a:rPr lang="de-DE" dirty="0" err="1"/>
              <a:t>copy</a:t>
            </a:r>
            <a:endParaRPr lang="de-DE" dirty="0"/>
          </a:p>
          <a:p>
            <a:r>
              <a:rPr lang="de-DE" dirty="0"/>
              <a:t>-&gt; </a:t>
            </a:r>
            <a:r>
              <a:rPr lang="de-DE" dirty="0" err="1"/>
              <a:t>free</a:t>
            </a:r>
            <a:r>
              <a:rPr lang="de-DE" dirty="0"/>
              <a:t> </a:t>
            </a:r>
            <a:r>
              <a:rPr lang="de-DE" dirty="0" err="1"/>
              <a:t>to</a:t>
            </a:r>
            <a:r>
              <a:rPr lang="de-DE" dirty="0"/>
              <a:t> </a:t>
            </a:r>
            <a:r>
              <a:rPr lang="de-DE" dirty="0" err="1"/>
              <a:t>share</a:t>
            </a:r>
            <a:endParaRPr lang="de-DE" dirty="0"/>
          </a:p>
          <a:p>
            <a:r>
              <a:rPr lang="de-DE" dirty="0"/>
              <a:t>-&gt; </a:t>
            </a:r>
            <a:r>
              <a:rPr lang="de-DE" dirty="0" err="1"/>
              <a:t>free</a:t>
            </a:r>
            <a:r>
              <a:rPr lang="de-DE" dirty="0"/>
              <a:t> </a:t>
            </a:r>
            <a:r>
              <a:rPr lang="de-DE" dirty="0" err="1"/>
              <a:t>to</a:t>
            </a:r>
            <a:r>
              <a:rPr lang="de-DE" dirty="0"/>
              <a:t> </a:t>
            </a:r>
            <a:r>
              <a:rPr lang="de-DE" dirty="0" err="1"/>
              <a:t>modify</a:t>
            </a:r>
            <a:endParaRPr lang="de-DE" dirty="0"/>
          </a:p>
          <a:p>
            <a:r>
              <a:rPr lang="de-DE" dirty="0"/>
              <a:t>erfordert Angabe des Namen des Fotografen</a:t>
            </a:r>
          </a:p>
          <a:p>
            <a:r>
              <a:rPr lang="de-DE" dirty="0"/>
              <a:t>erfordert Angabe des Links zur Lizenz</a:t>
            </a:r>
          </a:p>
          <a:p>
            <a:r>
              <a:rPr lang="de-DE" dirty="0"/>
              <a:t>erfordert Angabe von Änderungen</a:t>
            </a:r>
          </a:p>
          <a:p>
            <a:endParaRPr lang="de-DE" dirty="0"/>
          </a:p>
          <a:p>
            <a:r>
              <a:rPr lang="de-DE" dirty="0"/>
              <a:t>Änderungen:</a:t>
            </a:r>
          </a:p>
          <a:p>
            <a:r>
              <a:rPr lang="de-DE" dirty="0"/>
              <a:t>Bildzuschnitt, Helligkeit</a:t>
            </a:r>
          </a:p>
          <a:p>
            <a:endParaRPr lang="de-DE" dirty="0"/>
          </a:p>
          <a:p>
            <a:r>
              <a:rPr lang="de-DE" dirty="0"/>
              <a:t>Status:</a:t>
            </a:r>
          </a:p>
          <a:p>
            <a:r>
              <a:rPr lang="de-DE" dirty="0"/>
              <a:t>Darf verwendet werden, sobald das Dokument ein Bildquellenverzeichnis enthält</a:t>
            </a:r>
          </a:p>
          <a:p>
            <a:endParaRPr lang="de-DE" dirty="0"/>
          </a:p>
          <a:p>
            <a:endParaRPr lang="de-DE" dirty="0"/>
          </a:p>
          <a:p>
            <a:endParaRPr lang="de-DE" dirty="0"/>
          </a:p>
          <a:p>
            <a:endParaRPr lang="de-DE" dirty="0"/>
          </a:p>
          <a:p>
            <a:endParaRPr lang="de-DE" dirty="0"/>
          </a:p>
          <a:p>
            <a:endParaRPr lang="de-DE" dirty="0"/>
          </a:p>
          <a:p>
            <a:endParaRPr lang="de-DE" dirty="0"/>
          </a:p>
          <a:p>
            <a:r>
              <a:rPr lang="de-DE" dirty="0"/>
              <a:t>----------------------------</a:t>
            </a:r>
          </a:p>
          <a:p>
            <a:endParaRPr lang="de-DE" dirty="0"/>
          </a:p>
          <a:p>
            <a:r>
              <a:rPr lang="de-DE" dirty="0"/>
              <a:t>Ursprünglich verwendetes Bild:</a:t>
            </a:r>
          </a:p>
          <a:p>
            <a:endParaRPr lang="de-DE" dirty="0"/>
          </a:p>
          <a:p>
            <a:r>
              <a:rPr lang="de-DE" dirty="0"/>
              <a:t>Bildquelle:</a:t>
            </a:r>
          </a:p>
          <a:p>
            <a:r>
              <a:rPr lang="de-DE" dirty="0"/>
              <a:t>https://fiskeribladet.no/nyheter/?artikkel=32711</a:t>
            </a:r>
          </a:p>
          <a:p>
            <a:endParaRPr lang="de-DE" dirty="0"/>
          </a:p>
          <a:p>
            <a:r>
              <a:rPr lang="de-DE" dirty="0"/>
              <a:t>Heruntergeladen am:</a:t>
            </a:r>
          </a:p>
          <a:p>
            <a:r>
              <a:rPr lang="de-DE" dirty="0"/>
              <a:t>18.09.2019</a:t>
            </a:r>
          </a:p>
          <a:p>
            <a:endParaRPr lang="de-DE" dirty="0"/>
          </a:p>
          <a:p>
            <a:r>
              <a:rPr lang="de-DE" dirty="0"/>
              <a:t>Fotograf:</a:t>
            </a:r>
          </a:p>
          <a:p>
            <a:r>
              <a:rPr lang="de-DE" dirty="0"/>
              <a:t>Arne </a:t>
            </a:r>
            <a:r>
              <a:rPr lang="de-DE" dirty="0" err="1"/>
              <a:t>Nêvra</a:t>
            </a:r>
            <a:endParaRPr lang="de-DE" dirty="0"/>
          </a:p>
          <a:p>
            <a:endParaRPr lang="de-DE" dirty="0"/>
          </a:p>
          <a:p>
            <a:r>
              <a:rPr lang="de-DE" dirty="0"/>
              <a:t>Agentur/Unternehmen/Plattform:</a:t>
            </a:r>
          </a:p>
          <a:p>
            <a:r>
              <a:rPr lang="de-DE" dirty="0"/>
              <a:t>SCANPIX</a:t>
            </a:r>
          </a:p>
          <a:p>
            <a:r>
              <a:rPr lang="de-DE" dirty="0"/>
              <a:t>Deutsche Vertretung: dpa, </a:t>
            </a:r>
            <a:r>
              <a:rPr lang="de-DE" dirty="0" err="1"/>
              <a:t>danapress</a:t>
            </a:r>
            <a:endParaRPr lang="de-DE" dirty="0"/>
          </a:p>
          <a:p>
            <a:endParaRPr lang="de-DE" dirty="0"/>
          </a:p>
          <a:p>
            <a:r>
              <a:rPr lang="de-DE" dirty="0"/>
              <a:t>Titel/Bildunterschrift:</a:t>
            </a:r>
          </a:p>
          <a:p>
            <a:r>
              <a:rPr lang="de-DE" dirty="0" err="1"/>
              <a:t>Denne</a:t>
            </a:r>
            <a:r>
              <a:rPr lang="de-DE" dirty="0"/>
              <a:t> </a:t>
            </a:r>
            <a:r>
              <a:rPr lang="de-DE" dirty="0" err="1"/>
              <a:t>unge</a:t>
            </a:r>
            <a:r>
              <a:rPr lang="de-DE" dirty="0"/>
              <a:t> </a:t>
            </a:r>
            <a:r>
              <a:rPr lang="de-DE" dirty="0" err="1"/>
              <a:t>karen</a:t>
            </a:r>
            <a:r>
              <a:rPr lang="de-DE" dirty="0"/>
              <a:t> har </a:t>
            </a:r>
            <a:r>
              <a:rPr lang="de-DE" dirty="0" err="1"/>
              <a:t>funnet</a:t>
            </a:r>
            <a:r>
              <a:rPr lang="de-DE" dirty="0"/>
              <a:t> </a:t>
            </a:r>
            <a:r>
              <a:rPr lang="de-DE" dirty="0" err="1"/>
              <a:t>seg</a:t>
            </a:r>
            <a:r>
              <a:rPr lang="de-DE" dirty="0"/>
              <a:t> et </a:t>
            </a:r>
            <a:r>
              <a:rPr lang="de-DE" dirty="0" err="1"/>
              <a:t>lite</a:t>
            </a:r>
            <a:r>
              <a:rPr lang="de-DE" dirty="0"/>
              <a:t> </a:t>
            </a:r>
            <a:r>
              <a:rPr lang="de-DE" dirty="0" err="1"/>
              <a:t>isfjell</a:t>
            </a:r>
            <a:r>
              <a:rPr lang="de-DE" dirty="0"/>
              <a:t> </a:t>
            </a:r>
            <a:r>
              <a:rPr lang="de-DE" dirty="0" err="1"/>
              <a:t>på</a:t>
            </a:r>
            <a:r>
              <a:rPr lang="de-DE" dirty="0"/>
              <a:t> Svalbard </a:t>
            </a:r>
            <a:r>
              <a:rPr lang="de-DE" dirty="0" err="1"/>
              <a:t>som</a:t>
            </a:r>
            <a:r>
              <a:rPr lang="de-DE" dirty="0"/>
              <a:t> </a:t>
            </a:r>
            <a:r>
              <a:rPr lang="de-DE" dirty="0" err="1"/>
              <a:t>utkikkspost</a:t>
            </a:r>
            <a:r>
              <a:rPr lang="de-DE" dirty="0"/>
              <a:t>.</a:t>
            </a:r>
          </a:p>
          <a:p>
            <a:endParaRPr lang="de-DE" dirty="0"/>
          </a:p>
          <a:p>
            <a:r>
              <a:rPr lang="de-DE" dirty="0"/>
              <a:t>Lizenz:</a:t>
            </a:r>
          </a:p>
          <a:p>
            <a:r>
              <a:rPr lang="de-DE" dirty="0"/>
              <a:t>?</a:t>
            </a:r>
          </a:p>
          <a:p>
            <a:endParaRPr lang="de-DE" dirty="0"/>
          </a:p>
          <a:p>
            <a:r>
              <a:rPr lang="de-DE" dirty="0"/>
              <a:t>Status:</a:t>
            </a:r>
          </a:p>
          <a:p>
            <a:r>
              <a:rPr lang="de-DE" dirty="0"/>
              <a:t>Anfrage bei dpa am 24.9. -&gt; Zugang für </a:t>
            </a:r>
            <a:r>
              <a:rPr lang="de-DE" dirty="0" err="1"/>
              <a:t>picture-alliance</a:t>
            </a:r>
            <a:r>
              <a:rPr lang="de-DE" dirty="0"/>
              <a:t> -&gt; Suche erfolglos</a:t>
            </a:r>
          </a:p>
          <a:p>
            <a:r>
              <a:rPr lang="de-DE" dirty="0"/>
              <a:t>Anfrage bei </a:t>
            </a:r>
            <a:r>
              <a:rPr lang="de-DE" dirty="0" err="1"/>
              <a:t>Danapress</a:t>
            </a:r>
            <a:r>
              <a:rPr lang="de-DE" dirty="0"/>
              <a:t> am 25.9. -&gt; Verweis an dpa / </a:t>
            </a:r>
            <a:r>
              <a:rPr lang="de-DE" dirty="0" err="1"/>
              <a:t>picture-alliance</a:t>
            </a:r>
            <a:endParaRPr lang="de-DE" dirty="0"/>
          </a:p>
          <a:p>
            <a:r>
              <a:rPr lang="de-DE" dirty="0"/>
              <a:t>Anfrage bei </a:t>
            </a:r>
            <a:r>
              <a:rPr lang="de-DE" dirty="0" err="1"/>
              <a:t>picture-alliance</a:t>
            </a:r>
            <a:r>
              <a:rPr lang="de-DE" dirty="0"/>
              <a:t> (Kontaktformular) am 26.9. -&gt; Keine Antwort</a:t>
            </a:r>
          </a:p>
          <a:p>
            <a:r>
              <a:rPr lang="de-DE" dirty="0"/>
              <a:t>Anfrage bei DPA (Renate Kiesel) am 4.10.</a:t>
            </a: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5</a:t>
            </a:fld>
            <a:endParaRPr lang="de-DE"/>
          </a:p>
        </p:txBody>
      </p:sp>
    </p:spTree>
    <p:extLst>
      <p:ext uri="{BB962C8B-B14F-4D97-AF65-F5344CB8AC3E}">
        <p14:creationId xmlns:p14="http://schemas.microsoft.com/office/powerpoint/2010/main" val="2842228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Kommentar U. Stopper, 19.09.2021:</a:t>
            </a:r>
          </a:p>
          <a:p>
            <a:r>
              <a:rPr lang="de-DE" dirty="0"/>
              <a:t>Eine neuere Studie legt sogar nahe, dass der Punkt der Unumkehrbarkeit tatsächlich schon zwischen 2000 und 2005 überschritten wurde:</a:t>
            </a:r>
          </a:p>
          <a:p>
            <a:pPr defTabSz="990478">
              <a:defRPr/>
            </a:pPr>
            <a:r>
              <a:rPr lang="de-DE" b="0" dirty="0"/>
              <a:t>King et al, „</a:t>
            </a:r>
            <a:r>
              <a:rPr lang="en-US" b="0" dirty="0"/>
              <a:t>Dynamic ice loss from the Greenland Ice Sheet driven by sustained glacier retreat</a:t>
            </a:r>
            <a:r>
              <a:rPr lang="de-DE" b="0" dirty="0"/>
              <a:t>“, </a:t>
            </a:r>
            <a:r>
              <a:rPr lang="de-DE" b="0" dirty="0" err="1"/>
              <a:t>CommEarthEnv</a:t>
            </a:r>
            <a:r>
              <a:rPr lang="de-DE" b="0" dirty="0"/>
              <a:t> 1, 2020.</a:t>
            </a:r>
          </a:p>
          <a:p>
            <a:pPr defTabSz="990478">
              <a:defRPr/>
            </a:pPr>
            <a:endParaRPr lang="de-DE" dirty="0"/>
          </a:p>
          <a:p>
            <a:pPr defTabSz="990478">
              <a:defRPr/>
            </a:pPr>
            <a:r>
              <a:rPr lang="de-DE" dirty="0"/>
              <a:t>---------------</a:t>
            </a:r>
          </a:p>
          <a:p>
            <a:pPr defTabSz="990478">
              <a:defRPr/>
            </a:pPr>
            <a:r>
              <a:rPr lang="de-DE" dirty="0"/>
              <a:t>V2 2019:</a:t>
            </a:r>
          </a:p>
          <a:p>
            <a:pPr defTabSz="990478">
              <a:defRPr/>
            </a:pPr>
            <a:endParaRPr lang="de-DE" dirty="0"/>
          </a:p>
          <a:p>
            <a:pPr defTabSz="990478">
              <a:defRPr/>
            </a:pPr>
            <a:r>
              <a:rPr lang="de-DE" dirty="0"/>
              <a:t>Quelle geprüft: Uli Stopper</a:t>
            </a:r>
          </a:p>
          <a:p>
            <a:endParaRPr lang="de-DE" dirty="0"/>
          </a:p>
          <a:p>
            <a:r>
              <a:rPr lang="de-DE" dirty="0"/>
              <a:t>Ursprünglich angegebene Quelle: http://wiki.bildungsserver.de/</a:t>
            </a:r>
            <a:r>
              <a:rPr lang="de-DE" dirty="0" err="1"/>
              <a:t>klimawandel</a:t>
            </a:r>
            <a:r>
              <a:rPr lang="de-DE" dirty="0"/>
              <a:t>/</a:t>
            </a:r>
            <a:r>
              <a:rPr lang="de-DE" dirty="0" err="1"/>
              <a:t>index.php</a:t>
            </a:r>
            <a:r>
              <a:rPr lang="de-DE" dirty="0"/>
              <a:t>/</a:t>
            </a:r>
            <a:r>
              <a:rPr lang="de-DE" dirty="0" err="1"/>
              <a:t>Grönländischer_Eisschild#Projektionen</a:t>
            </a:r>
            <a:endParaRPr lang="de-DE" dirty="0"/>
          </a:p>
          <a:p>
            <a:endParaRPr lang="de-DE" dirty="0"/>
          </a:p>
          <a:p>
            <a:r>
              <a:rPr lang="de-DE" dirty="0"/>
              <a:t>Ursprünglich erwähnte unser Text, dass sich der Meeresspiegel um 7 m heben wird. Dieser Anstieg wird sich aber über mehrere Tausend Jahre hinziehen. (So lange braucht der Eisschild um vollständig abzuschmelzen.) Um zu vermeiden, dass der Leser glaubt, dass die 7 m innerhalb der nächsten paar Jahrzehnte erreicht sein werden, wurde unser Text umformuliert: Die 7 m werden nicht mehr erwähnt. Stattdessen wird das eigentliche Problem für die Menschheit hervorgehoben: Das Abschmelzen ist unaufhaltsam und wird sich über Jahrtausende hinziehen.</a:t>
            </a:r>
          </a:p>
          <a:p>
            <a:pPr defTabSz="990478">
              <a:defRPr/>
            </a:pPr>
            <a:endParaRPr lang="de-DE" b="0" dirty="0"/>
          </a:p>
        </p:txBody>
      </p:sp>
      <p:sp>
        <p:nvSpPr>
          <p:cNvPr id="4" name="Foliennummernplatzhalter 3"/>
          <p:cNvSpPr>
            <a:spLocks noGrp="1"/>
          </p:cNvSpPr>
          <p:nvPr>
            <p:ph type="sldNum" sz="quarter" idx="5"/>
          </p:nvPr>
        </p:nvSpPr>
        <p:spPr/>
        <p:txBody>
          <a:bodyPr/>
          <a:lstStyle/>
          <a:p>
            <a:fld id="{B409C545-18B8-44CD-A9F8-6F7BC79EDD5E}" type="slidenum">
              <a:rPr lang="de-DE" smtClean="0"/>
              <a:t>14</a:t>
            </a:fld>
            <a:endParaRPr lang="de-DE"/>
          </a:p>
        </p:txBody>
      </p:sp>
    </p:spTree>
    <p:extLst>
      <p:ext uri="{BB962C8B-B14F-4D97-AF65-F5344CB8AC3E}">
        <p14:creationId xmlns:p14="http://schemas.microsoft.com/office/powerpoint/2010/main" val="1255060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Bildquelle:</a:t>
            </a:r>
          </a:p>
          <a:p>
            <a:r>
              <a:rPr lang="de-DE" dirty="0"/>
              <a:t>https://www.jpl.nasa.gov/images/earth/20100325/atlantic20100325-full.jpg</a:t>
            </a:r>
          </a:p>
          <a:p>
            <a:endParaRPr lang="de-DE" dirty="0"/>
          </a:p>
          <a:p>
            <a:r>
              <a:rPr lang="de-DE" dirty="0"/>
              <a:t>Heruntergeladen am:</a:t>
            </a:r>
          </a:p>
          <a:p>
            <a:r>
              <a:rPr lang="de-DE" dirty="0"/>
              <a:t>24.11.2019</a:t>
            </a:r>
          </a:p>
          <a:p>
            <a:endParaRPr lang="de-DE" dirty="0"/>
          </a:p>
          <a:p>
            <a:r>
              <a:rPr lang="de-DE" dirty="0"/>
              <a:t>Fotograf:</a:t>
            </a:r>
          </a:p>
          <a:p>
            <a:r>
              <a:rPr lang="de-DE" dirty="0"/>
              <a:t>-</a:t>
            </a:r>
          </a:p>
          <a:p>
            <a:endParaRPr lang="de-DE" dirty="0"/>
          </a:p>
          <a:p>
            <a:r>
              <a:rPr lang="de-DE" dirty="0"/>
              <a:t>Agentur/Unternehmen/Plattform:</a:t>
            </a:r>
          </a:p>
          <a:p>
            <a:r>
              <a:rPr lang="de-DE" dirty="0"/>
              <a:t>NASA/JPL</a:t>
            </a:r>
          </a:p>
          <a:p>
            <a:endParaRPr lang="de-DE" dirty="0"/>
          </a:p>
          <a:p>
            <a:r>
              <a:rPr lang="de-DE" dirty="0"/>
              <a:t>Titel/Bildunterschrift:</a:t>
            </a:r>
          </a:p>
          <a:p>
            <a:r>
              <a:rPr lang="en-US" sz="1300" dirty="0"/>
              <a:t>Thermohaline circulation</a:t>
            </a:r>
          </a:p>
          <a:p>
            <a:endParaRPr lang="de-DE" dirty="0"/>
          </a:p>
          <a:p>
            <a:r>
              <a:rPr lang="de-DE" dirty="0"/>
              <a:t>Lizenz:</a:t>
            </a:r>
          </a:p>
          <a:p>
            <a:r>
              <a:rPr lang="de-DE" dirty="0"/>
              <a:t>Public Domain</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15</a:t>
            </a:fld>
            <a:endParaRPr lang="de-DE"/>
          </a:p>
        </p:txBody>
      </p:sp>
    </p:spTree>
    <p:extLst>
      <p:ext uri="{BB962C8B-B14F-4D97-AF65-F5344CB8AC3E}">
        <p14:creationId xmlns:p14="http://schemas.microsoft.com/office/powerpoint/2010/main" val="2751899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V5 2023:</a:t>
            </a:r>
          </a:p>
          <a:p>
            <a:endParaRPr lang="de-DE" dirty="0"/>
          </a:p>
          <a:p>
            <a:r>
              <a:rPr lang="de-DE" dirty="0"/>
              <a:t>U. Stopper:</a:t>
            </a:r>
          </a:p>
          <a:p>
            <a:endParaRPr lang="de-DE" dirty="0"/>
          </a:p>
          <a:p>
            <a:r>
              <a:rPr lang="de-DE" dirty="0"/>
              <a:t>Korrektur: „Golfstrom“ wird durch „Wasserzirkulation im Atlantik“ ersetzt, weil es nicht der Golfstrom sondern die AMOC ist, die destabilisiert wird.</a:t>
            </a:r>
          </a:p>
          <a:p>
            <a:r>
              <a:rPr lang="de-DE" dirty="0"/>
              <a:t>Außerdem wird „West- und Nordeuropa“ durch Europa, Afrika und Amerika ersetzt.</a:t>
            </a:r>
          </a:p>
          <a:p>
            <a:endParaRPr lang="de-DE" dirty="0"/>
          </a:p>
          <a:p>
            <a:r>
              <a:rPr lang="de-DE" dirty="0"/>
              <a:t>Zusätzliche Quelle für den Zusammenhang zwischen verlangsamter AMOC und extremen Hitzewellen in Europa:</a:t>
            </a:r>
            <a:br>
              <a:rPr lang="de-DE" dirty="0"/>
            </a:br>
            <a:r>
              <a:rPr lang="en-US" sz="1200" b="0" dirty="0" err="1">
                <a:solidFill>
                  <a:schemeClr val="accent2"/>
                </a:solidFill>
                <a:latin typeface="Abadi Extra Light" panose="020B0204020104020204" pitchFamily="34" charset="0"/>
              </a:rPr>
              <a:t>Aurélie</a:t>
            </a:r>
            <a:r>
              <a:rPr lang="en-US" sz="1200" b="0" dirty="0">
                <a:solidFill>
                  <a:schemeClr val="accent2"/>
                </a:solidFill>
                <a:latin typeface="Abadi Extra Light" panose="020B0204020104020204" pitchFamily="34" charset="0"/>
              </a:rPr>
              <a:t> </a:t>
            </a:r>
            <a:r>
              <a:rPr lang="en-US" sz="1200" b="0" dirty="0" err="1">
                <a:solidFill>
                  <a:schemeClr val="accent2"/>
                </a:solidFill>
                <a:latin typeface="Abadi Extra Light" panose="020B0204020104020204" pitchFamily="34" charset="0"/>
              </a:rPr>
              <a:t>Duchez</a:t>
            </a:r>
            <a:r>
              <a:rPr lang="en-US" sz="1200" b="0" dirty="0">
                <a:solidFill>
                  <a:schemeClr val="accent2"/>
                </a:solidFill>
                <a:latin typeface="Abadi Extra Light" panose="020B0204020104020204" pitchFamily="34" charset="0"/>
              </a:rPr>
              <a:t> et al.: ‘Drivers of exceptionally cold North Atlantic Ocean temperatures and their link to the 2015 European heat wave’, Environmental Research Letters 11, 2016.</a:t>
            </a:r>
          </a:p>
          <a:p>
            <a:endParaRPr lang="en-US" sz="1200" b="0" dirty="0">
              <a:solidFill>
                <a:schemeClr val="accent2"/>
              </a:solidFill>
              <a:latin typeface="Abadi Extra Light" panose="020B0204020104020204" pitchFamily="34" charset="0"/>
            </a:endParaRPr>
          </a:p>
          <a:p>
            <a:r>
              <a:rPr lang="en-US" sz="1200" b="0" dirty="0">
                <a:solidFill>
                  <a:schemeClr val="accent2"/>
                </a:solidFill>
                <a:latin typeface="Abadi Extra Light" panose="020B0204020104020204" pitchFamily="34" charset="0"/>
              </a:rPr>
              <a:t>(</a:t>
            </a:r>
            <a:r>
              <a:rPr lang="en-US" sz="1200" b="0" dirty="0" err="1">
                <a:solidFill>
                  <a:schemeClr val="accent2"/>
                </a:solidFill>
                <a:latin typeface="Abadi Extra Light" panose="020B0204020104020204" pitchFamily="34" charset="0"/>
              </a:rPr>
              <a:t>sehr</a:t>
            </a:r>
            <a:r>
              <a:rPr lang="en-US" sz="1200" b="0" dirty="0">
                <a:solidFill>
                  <a:schemeClr val="accent2"/>
                </a:solidFill>
                <a:latin typeface="Abadi Extra Light" panose="020B0204020104020204" pitchFamily="34" charset="0"/>
              </a:rPr>
              <a:t> </a:t>
            </a:r>
            <a:r>
              <a:rPr lang="en-US" sz="1200" b="0" dirty="0" err="1">
                <a:solidFill>
                  <a:schemeClr val="accent2"/>
                </a:solidFill>
                <a:latin typeface="Abadi Extra Light" panose="020B0204020104020204" pitchFamily="34" charset="0"/>
              </a:rPr>
              <a:t>sehenswerter</a:t>
            </a:r>
            <a:r>
              <a:rPr lang="en-US" sz="1200" b="0" dirty="0">
                <a:solidFill>
                  <a:schemeClr val="accent2"/>
                </a:solidFill>
                <a:latin typeface="Abadi Extra Light" panose="020B0204020104020204" pitchFamily="34" charset="0"/>
              </a:rPr>
              <a:t> </a:t>
            </a:r>
            <a:r>
              <a:rPr lang="en-US" sz="1200" b="0" dirty="0" err="1">
                <a:solidFill>
                  <a:schemeClr val="accent2"/>
                </a:solidFill>
                <a:latin typeface="Abadi Extra Light" panose="020B0204020104020204" pitchFamily="34" charset="0"/>
              </a:rPr>
              <a:t>Vortrag</a:t>
            </a:r>
            <a:r>
              <a:rPr lang="en-US" sz="1200" b="0" dirty="0">
                <a:solidFill>
                  <a:schemeClr val="accent2"/>
                </a:solidFill>
                <a:latin typeface="Abadi Extra Light" panose="020B0204020104020204" pitchFamily="34" charset="0"/>
              </a:rPr>
              <a:t> von Stefan </a:t>
            </a:r>
            <a:r>
              <a:rPr lang="en-US" sz="1200" b="0" dirty="0" err="1">
                <a:solidFill>
                  <a:schemeClr val="accent2"/>
                </a:solidFill>
                <a:latin typeface="Abadi Extra Light" panose="020B0204020104020204" pitchFamily="34" charset="0"/>
              </a:rPr>
              <a:t>Rahmstorf</a:t>
            </a:r>
            <a:r>
              <a:rPr lang="en-US" sz="1200" b="0" dirty="0">
                <a:solidFill>
                  <a:schemeClr val="accent2"/>
                </a:solidFill>
                <a:latin typeface="Abadi Extra Light" panose="020B0204020104020204" pitchFamily="34" charset="0"/>
              </a:rPr>
              <a:t>: https://www.youtube.com/watch?v=PkAYnkpYADs)</a:t>
            </a:r>
            <a:endParaRPr lang="de-DE" b="0" dirty="0"/>
          </a:p>
          <a:p>
            <a:endParaRPr lang="de-DE" dirty="0"/>
          </a:p>
          <a:p>
            <a:r>
              <a:rPr lang="de-DE" dirty="0"/>
              <a:t>V3 2021:</a:t>
            </a:r>
          </a:p>
          <a:p>
            <a:endParaRPr lang="de-DE" b="0" dirty="0"/>
          </a:p>
          <a:p>
            <a:r>
              <a:rPr lang="de-DE" b="0" dirty="0"/>
              <a:t>U. Stopper:</a:t>
            </a:r>
          </a:p>
          <a:p>
            <a:endParaRPr lang="de-DE" b="0" dirty="0"/>
          </a:p>
          <a:p>
            <a:r>
              <a:rPr lang="de-DE" b="0" dirty="0"/>
              <a:t>Die vage Formulierung wird beibehalten, da bisher nicht zweifelsfrei geklärt ist, ob es zu einem abrupten Zusammenbruch des Golfstroms kommen kann. („</a:t>
            </a:r>
            <a:r>
              <a:rPr lang="en-US" dirty="0"/>
              <a:t>The potential for abrupt AMOC collapse due to greenhouse gas forcing remains controversial.” https://agupubs.onlinelibrary.wiley.com/doi/10.1002/2015RG000493)</a:t>
            </a:r>
            <a:endParaRPr lang="de-DE" b="0" dirty="0"/>
          </a:p>
          <a:p>
            <a:endParaRPr lang="de-DE" b="0" dirty="0"/>
          </a:p>
          <a:p>
            <a:r>
              <a:rPr lang="de-DE" b="0" dirty="0"/>
              <a:t>„kalte“ in „Das kalte Süßwasser“ entfernt.</a:t>
            </a:r>
          </a:p>
          <a:p>
            <a:r>
              <a:rPr lang="de-DE" b="0" dirty="0"/>
              <a:t>„Nordeuropa“ durch „West- und Nordeuropa“ ersetzt.</a:t>
            </a:r>
          </a:p>
          <a:p>
            <a:endParaRPr lang="de-DE" b="0" dirty="0"/>
          </a:p>
          <a:p>
            <a:r>
              <a:rPr lang="de-DE" b="0" dirty="0"/>
              <a:t>Bisherige Quelle </a:t>
            </a:r>
            <a:r>
              <a:rPr lang="en-US" sz="1300" dirty="0">
                <a:solidFill>
                  <a:schemeClr val="accent2"/>
                </a:solidFill>
                <a:latin typeface="Abadi Extra Light" panose="020B0204020104020204" pitchFamily="34" charset="0"/>
              </a:rPr>
              <a:t>www.pik-potsdam.de/services/infothek/kippelemente 16.09.19</a:t>
            </a:r>
          </a:p>
          <a:p>
            <a:r>
              <a:rPr lang="en-US" sz="1300" dirty="0" err="1">
                <a:solidFill>
                  <a:schemeClr val="accent2"/>
                </a:solidFill>
                <a:latin typeface="Abadi Extra Light" panose="020B0204020104020204" pitchFamily="34" charset="0"/>
              </a:rPr>
              <a:t>wird</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durch</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neue</a:t>
            </a:r>
            <a:r>
              <a:rPr lang="en-US" sz="1300" dirty="0">
                <a:solidFill>
                  <a:schemeClr val="accent2"/>
                </a:solidFill>
                <a:latin typeface="Abadi Extra Light" panose="020B0204020104020204" pitchFamily="34" charset="0"/>
              </a:rPr>
              <a:t> Quelle </a:t>
            </a:r>
            <a:r>
              <a:rPr lang="en-US" sz="1300" dirty="0" err="1">
                <a:solidFill>
                  <a:schemeClr val="accent2"/>
                </a:solidFill>
                <a:latin typeface="Abadi Extra Light" panose="020B0204020104020204" pitchFamily="34" charset="0"/>
              </a:rPr>
              <a:t>ersetzt</a:t>
            </a:r>
            <a:r>
              <a:rPr lang="en-US" sz="1300" dirty="0">
                <a:solidFill>
                  <a:schemeClr val="accent2"/>
                </a:solidFill>
                <a:latin typeface="Abadi Extra Light" panose="020B0204020104020204" pitchFamily="34" charset="0"/>
              </a:rPr>
              <a:t>:</a:t>
            </a:r>
          </a:p>
          <a:p>
            <a:pPr defTabSz="990478">
              <a:defRPr/>
            </a:pPr>
            <a:r>
              <a:rPr lang="en-US" b="0" dirty="0" err="1"/>
              <a:t>Niklas</a:t>
            </a:r>
            <a:r>
              <a:rPr lang="en-US" b="0" dirty="0"/>
              <a:t> Boers: ‘Observation-based early-warning signals for a collapse of the Atlantic Meridional Overturning Circulation’, Nature Climate Change 11, 680-688 (2021)</a:t>
            </a:r>
            <a:endParaRPr lang="de-DE" dirty="0"/>
          </a:p>
          <a:p>
            <a:endParaRPr lang="de-DE" dirty="0"/>
          </a:p>
          <a:p>
            <a:r>
              <a:rPr lang="de-DE" dirty="0"/>
              <a:t>-----------------</a:t>
            </a:r>
          </a:p>
          <a:p>
            <a:r>
              <a:rPr lang="de-DE" dirty="0"/>
              <a:t>V2 2019:</a:t>
            </a:r>
          </a:p>
          <a:p>
            <a:endParaRPr lang="de-DE" dirty="0"/>
          </a:p>
          <a:p>
            <a:r>
              <a:rPr lang="de-DE" dirty="0"/>
              <a:t>Quellen geprüft: Uli Stopper</a:t>
            </a:r>
          </a:p>
          <a:p>
            <a:endParaRPr lang="de-DE" dirty="0"/>
          </a:p>
          <a:p>
            <a:r>
              <a:rPr lang="de-DE" dirty="0"/>
              <a:t>Der ursprüngliche Text dieser Seite enthielt folgenden Absatz:</a:t>
            </a:r>
          </a:p>
          <a:p>
            <a:pPr defTabSz="990478">
              <a:defRPr/>
            </a:pPr>
            <a:r>
              <a:rPr lang="de-DE" dirty="0"/>
              <a:t>„</a:t>
            </a:r>
            <a:r>
              <a:rPr lang="de-DE" sz="1300" dirty="0">
                <a:solidFill>
                  <a:schemeClr val="accent2"/>
                </a:solidFill>
                <a:latin typeface="Abadi Extra Light" panose="020B0204020104020204" pitchFamily="34" charset="0"/>
              </a:rPr>
              <a:t>Der aktuelle Sonderbericht des IPCC zum Status der Weltmeere kommt zu dem Schluss, dass sich bei einer Überschreitung von 1,5 °C die Bedingungen im Ozean dramatisch verschlimmern, so dass sie dann imstande sind, </a:t>
            </a:r>
            <a:r>
              <a:rPr lang="de-DE" sz="1300" b="1" dirty="0">
                <a:solidFill>
                  <a:schemeClr val="accent2"/>
                </a:solidFill>
                <a:latin typeface="Abadi Extra Light" panose="020B0204020104020204" pitchFamily="34" charset="0"/>
              </a:rPr>
              <a:t>Not und Elend </a:t>
            </a:r>
            <a:r>
              <a:rPr lang="de-DE" sz="1300" dirty="0">
                <a:solidFill>
                  <a:schemeClr val="accent2"/>
                </a:solidFill>
                <a:latin typeface="Abadi Extra Light" panose="020B0204020104020204" pitchFamily="34" charset="0"/>
              </a:rPr>
              <a:t>zu entfesseln („</a:t>
            </a:r>
            <a:r>
              <a:rPr lang="de-DE" sz="1300" dirty="0" err="1">
                <a:solidFill>
                  <a:schemeClr val="accent2"/>
                </a:solidFill>
                <a:latin typeface="Abadi Extra Light" panose="020B0204020104020204" pitchFamily="34" charset="0"/>
              </a:rPr>
              <a:t>poised</a:t>
            </a:r>
            <a:r>
              <a:rPr lang="de-DE" sz="1300" dirty="0">
                <a:solidFill>
                  <a:schemeClr val="accent2"/>
                </a:solidFill>
                <a:latin typeface="Abadi Extra Light" panose="020B0204020104020204" pitchFamily="34" charset="0"/>
              </a:rPr>
              <a:t> </a:t>
            </a:r>
            <a:r>
              <a:rPr lang="de-DE" sz="1300" dirty="0" err="1">
                <a:solidFill>
                  <a:schemeClr val="accent2"/>
                </a:solidFill>
                <a:latin typeface="Abadi Extra Light" panose="020B0204020104020204" pitchFamily="34" charset="0"/>
              </a:rPr>
              <a:t>to</a:t>
            </a:r>
            <a:r>
              <a:rPr lang="de-DE" sz="1300" dirty="0">
                <a:solidFill>
                  <a:schemeClr val="accent2"/>
                </a:solidFill>
                <a:latin typeface="Abadi Extra Light" panose="020B0204020104020204" pitchFamily="34" charset="0"/>
              </a:rPr>
              <a:t> </a:t>
            </a:r>
            <a:r>
              <a:rPr lang="de-DE" sz="1300" dirty="0" err="1">
                <a:solidFill>
                  <a:schemeClr val="accent2"/>
                </a:solidFill>
                <a:latin typeface="Abadi Extra Light" panose="020B0204020104020204" pitchFamily="34" charset="0"/>
              </a:rPr>
              <a:t>unleash</a:t>
            </a:r>
            <a:r>
              <a:rPr lang="de-DE" sz="1300" dirty="0">
                <a:solidFill>
                  <a:schemeClr val="accent2"/>
                </a:solidFill>
                <a:latin typeface="Abadi Extra Light" panose="020B0204020104020204" pitchFamily="34" charset="0"/>
              </a:rPr>
              <a:t> </a:t>
            </a:r>
            <a:r>
              <a:rPr lang="de-DE" sz="1300" dirty="0" err="1">
                <a:solidFill>
                  <a:schemeClr val="accent2"/>
                </a:solidFill>
                <a:latin typeface="Abadi Extra Light" panose="020B0204020104020204" pitchFamily="34" charset="0"/>
              </a:rPr>
              <a:t>misery</a:t>
            </a:r>
            <a:r>
              <a:rPr lang="de-DE" sz="1300" dirty="0">
                <a:solidFill>
                  <a:schemeClr val="accent2"/>
                </a:solidFill>
                <a:latin typeface="Abadi Extra Light" panose="020B0204020104020204" pitchFamily="34" charset="0"/>
              </a:rPr>
              <a:t>“).“</a:t>
            </a:r>
          </a:p>
          <a:p>
            <a:pPr defTabSz="990478">
              <a:defRPr/>
            </a:pPr>
            <a:r>
              <a:rPr lang="de-DE" sz="1300" dirty="0">
                <a:solidFill>
                  <a:schemeClr val="accent2"/>
                </a:solidFill>
                <a:latin typeface="Abadi Extra Light" panose="020B0204020104020204" pitchFamily="34" charset="0"/>
              </a:rPr>
              <a:t>Mit einem Verweis auf die Quelle </a:t>
            </a:r>
            <a:r>
              <a:rPr lang="en-US" sz="1300" b="1" dirty="0">
                <a:solidFill>
                  <a:schemeClr val="accent2"/>
                </a:solidFill>
                <a:latin typeface="Abadi Extra Light" panose="020B0204020104020204" pitchFamily="34" charset="0"/>
              </a:rPr>
              <a:t>nymag.com/intelligencer/2019/08/leaked-un-draft-warming-oceans-could-unleash-misery.html</a:t>
            </a:r>
            <a:r>
              <a:rPr lang="en-US" sz="1300" dirty="0">
                <a:solidFill>
                  <a:schemeClr val="accent2"/>
                </a:solidFill>
                <a:latin typeface="Abadi Extra Light" panose="020B0204020104020204" pitchFamily="34" charset="0"/>
              </a:rPr>
              <a:t> , die </a:t>
            </a:r>
            <a:r>
              <a:rPr lang="en-US" sz="1300" dirty="0" err="1">
                <a:solidFill>
                  <a:schemeClr val="accent2"/>
                </a:solidFill>
                <a:latin typeface="Abadi Extra Light" panose="020B0204020104020204" pitchFamily="34" charset="0"/>
              </a:rPr>
              <a:t>aus</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einer</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angeblich</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geleakten</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Vorab-Kopie</a:t>
            </a:r>
            <a:r>
              <a:rPr lang="en-US" sz="1300" dirty="0">
                <a:solidFill>
                  <a:schemeClr val="accent2"/>
                </a:solidFill>
                <a:latin typeface="Abadi Extra Light" panose="020B0204020104020204" pitchFamily="34" charset="0"/>
              </a:rPr>
              <a:t> des bis </a:t>
            </a:r>
            <a:r>
              <a:rPr lang="en-US" sz="1300" dirty="0" err="1">
                <a:solidFill>
                  <a:schemeClr val="accent2"/>
                </a:solidFill>
                <a:latin typeface="Abadi Extra Light" panose="020B0204020104020204" pitchFamily="34" charset="0"/>
              </a:rPr>
              <a:t>dahin</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noch</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unveröffentlichten</a:t>
            </a:r>
            <a:r>
              <a:rPr lang="en-US" sz="1300" dirty="0">
                <a:solidFill>
                  <a:schemeClr val="accent2"/>
                </a:solidFill>
                <a:latin typeface="Abadi Extra Light" panose="020B0204020104020204" pitchFamily="34" charset="0"/>
              </a:rPr>
              <a:t> IPCC-</a:t>
            </a:r>
            <a:r>
              <a:rPr lang="en-US" sz="1300" dirty="0" err="1">
                <a:solidFill>
                  <a:schemeClr val="accent2"/>
                </a:solidFill>
                <a:latin typeface="Abadi Extra Light" panose="020B0204020104020204" pitchFamily="34" charset="0"/>
              </a:rPr>
              <a:t>Berichts</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zitiert</a:t>
            </a:r>
            <a:r>
              <a:rPr lang="en-US" sz="1300" dirty="0">
                <a:solidFill>
                  <a:schemeClr val="accent2"/>
                </a:solidFill>
                <a:latin typeface="Abadi Extra Light" panose="020B0204020104020204" pitchFamily="34" charset="0"/>
              </a:rPr>
              <a:t>.</a:t>
            </a:r>
          </a:p>
          <a:p>
            <a:pPr defTabSz="990478">
              <a:defRPr/>
            </a:pPr>
            <a:endParaRPr lang="en-US" sz="1300" b="1" dirty="0">
              <a:solidFill>
                <a:schemeClr val="accent2"/>
              </a:solidFill>
              <a:latin typeface="Abadi Extra Light" panose="020B0204020104020204" pitchFamily="34" charset="0"/>
            </a:endParaRPr>
          </a:p>
          <a:p>
            <a:pPr defTabSz="990478">
              <a:defRPr/>
            </a:pPr>
            <a:r>
              <a:rPr lang="en-US" sz="1300" dirty="0">
                <a:solidFill>
                  <a:schemeClr val="accent2"/>
                </a:solidFill>
                <a:latin typeface="Abadi Extra Light" panose="020B0204020104020204" pitchFamily="34" charset="0"/>
              </a:rPr>
              <a:t>Der IPCC-</a:t>
            </a:r>
            <a:r>
              <a:rPr lang="en-US" sz="1300" dirty="0" err="1">
                <a:solidFill>
                  <a:schemeClr val="accent2"/>
                </a:solidFill>
                <a:latin typeface="Abadi Extra Light" panose="020B0204020104020204" pitchFamily="34" charset="0"/>
              </a:rPr>
              <a:t>Bericht</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ist</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inzwischen</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veröffentlicht</a:t>
            </a:r>
            <a:r>
              <a:rPr lang="en-US" sz="1300" dirty="0">
                <a:solidFill>
                  <a:schemeClr val="accent2"/>
                </a:solidFill>
                <a:latin typeface="Abadi Extra Light" panose="020B0204020104020204" pitchFamily="34" charset="0"/>
              </a:rPr>
              <a:t>, und die </a:t>
            </a:r>
            <a:r>
              <a:rPr lang="en-US" sz="1300" dirty="0" err="1">
                <a:solidFill>
                  <a:schemeClr val="accent2"/>
                </a:solidFill>
                <a:latin typeface="Abadi Extra Light" panose="020B0204020104020204" pitchFamily="34" charset="0"/>
              </a:rPr>
              <a:t>Wörter</a:t>
            </a:r>
            <a:r>
              <a:rPr lang="en-US" sz="1300" dirty="0">
                <a:solidFill>
                  <a:schemeClr val="accent2"/>
                </a:solidFill>
                <a:latin typeface="Abadi Extra Light" panose="020B0204020104020204" pitchFamily="34" charset="0"/>
              </a:rPr>
              <a:t> “poised”, “unleash” </a:t>
            </a:r>
            <a:r>
              <a:rPr lang="en-US" sz="1300" dirty="0" err="1">
                <a:solidFill>
                  <a:schemeClr val="accent2"/>
                </a:solidFill>
                <a:latin typeface="Abadi Extra Light" panose="020B0204020104020204" pitchFamily="34" charset="0"/>
              </a:rPr>
              <a:t>oder</a:t>
            </a:r>
            <a:r>
              <a:rPr lang="en-US" sz="1300" dirty="0">
                <a:solidFill>
                  <a:schemeClr val="accent2"/>
                </a:solidFill>
                <a:latin typeface="Abadi Extra Light" panose="020B0204020104020204" pitchFamily="34" charset="0"/>
              </a:rPr>
              <a:t> “misery” </a:t>
            </a:r>
            <a:r>
              <a:rPr lang="en-US" sz="1300" dirty="0" err="1">
                <a:solidFill>
                  <a:schemeClr val="accent2"/>
                </a:solidFill>
                <a:latin typeface="Abadi Extra Light" panose="020B0204020104020204" pitchFamily="34" charset="0"/>
              </a:rPr>
              <a:t>kommen</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dort</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nirgends</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vor</a:t>
            </a:r>
            <a:r>
              <a:rPr lang="en-US" sz="1300" dirty="0">
                <a:solidFill>
                  <a:schemeClr val="accent2"/>
                </a:solidFill>
                <a:latin typeface="Abadi Extra Light" panose="020B0204020104020204" pitchFamily="34" charset="0"/>
              </a:rPr>
              <a:t>.</a:t>
            </a:r>
          </a:p>
          <a:p>
            <a:pPr defTabSz="990478">
              <a:defRPr/>
            </a:pPr>
            <a:endParaRPr lang="en-US" sz="1300" dirty="0">
              <a:solidFill>
                <a:schemeClr val="accent2"/>
              </a:solidFill>
              <a:latin typeface="Abadi Extra Light" panose="020B0204020104020204" pitchFamily="34" charset="0"/>
            </a:endParaRPr>
          </a:p>
          <a:p>
            <a:pPr defTabSz="990478">
              <a:defRPr/>
            </a:pPr>
            <a:r>
              <a:rPr lang="en-US" sz="1300" dirty="0">
                <a:solidFill>
                  <a:schemeClr val="accent2"/>
                </a:solidFill>
                <a:latin typeface="Abadi Extra Light" panose="020B0204020104020204" pitchFamily="34" charset="0"/>
              </a:rPr>
              <a:t>Der </a:t>
            </a:r>
            <a:r>
              <a:rPr lang="en-US" sz="1300" dirty="0" err="1">
                <a:solidFill>
                  <a:schemeClr val="accent2"/>
                </a:solidFill>
                <a:latin typeface="Abadi Extra Light" panose="020B0204020104020204" pitchFamily="34" charset="0"/>
              </a:rPr>
              <a:t>Absatz</a:t>
            </a:r>
            <a:r>
              <a:rPr lang="en-US" sz="1300" dirty="0">
                <a:solidFill>
                  <a:schemeClr val="accent2"/>
                </a:solidFill>
                <a:latin typeface="Abadi Extra Light" panose="020B0204020104020204" pitchFamily="34" charset="0"/>
              </a:rPr>
              <a:t> auf </a:t>
            </a:r>
            <a:r>
              <a:rPr lang="en-US" sz="1300" dirty="0" err="1">
                <a:solidFill>
                  <a:schemeClr val="accent2"/>
                </a:solidFill>
                <a:latin typeface="Abadi Extra Light" panose="020B0204020104020204" pitchFamily="34" charset="0"/>
              </a:rPr>
              <a:t>dieser</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Seite</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wurde</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daher</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entfernt</a:t>
            </a:r>
            <a:r>
              <a:rPr lang="en-US" sz="1300" dirty="0">
                <a:solidFill>
                  <a:schemeClr val="accent2"/>
                </a:solidFill>
                <a:latin typeface="Abadi Extra Light" panose="020B0204020104020204" pitchFamily="34" charset="0"/>
              </a:rPr>
              <a:t> und </a:t>
            </a:r>
            <a:r>
              <a:rPr lang="en-US" sz="1300" dirty="0" err="1">
                <a:solidFill>
                  <a:schemeClr val="accent2"/>
                </a:solidFill>
                <a:latin typeface="Abadi Extra Light" panose="020B0204020104020204" pitchFamily="34" charset="0"/>
              </a:rPr>
              <a:t>durch</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eine</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etwas</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vage</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Hervorhebung</a:t>
            </a:r>
            <a:r>
              <a:rPr lang="en-US" sz="1300" dirty="0">
                <a:solidFill>
                  <a:schemeClr val="accent2"/>
                </a:solidFill>
                <a:latin typeface="Abadi Extra Light" panose="020B0204020104020204" pitchFamily="34" charset="0"/>
              </a:rPr>
              <a:t> der </a:t>
            </a:r>
            <a:r>
              <a:rPr lang="en-US" sz="1300" dirty="0" err="1">
                <a:solidFill>
                  <a:schemeClr val="accent2"/>
                </a:solidFill>
                <a:latin typeface="Abadi Extra Light" panose="020B0204020104020204" pitchFamily="34" charset="0"/>
              </a:rPr>
              <a:t>klimatischen</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Bedeutung</a:t>
            </a:r>
            <a:r>
              <a:rPr lang="en-US" sz="1300" dirty="0">
                <a:solidFill>
                  <a:schemeClr val="accent2"/>
                </a:solidFill>
                <a:latin typeface="Abadi Extra Light" panose="020B0204020104020204" pitchFamily="34" charset="0"/>
              </a:rPr>
              <a:t> des </a:t>
            </a:r>
            <a:r>
              <a:rPr lang="en-US" sz="1300" dirty="0" err="1">
                <a:solidFill>
                  <a:schemeClr val="accent2"/>
                </a:solidFill>
                <a:latin typeface="Abadi Extra Light" panose="020B0204020104020204" pitchFamily="34" charset="0"/>
              </a:rPr>
              <a:t>Golfstroms</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für</a:t>
            </a:r>
            <a:r>
              <a:rPr lang="en-US" sz="1300" dirty="0">
                <a:solidFill>
                  <a:schemeClr val="accent2"/>
                </a:solidFill>
                <a:latin typeface="Abadi Extra Light" panose="020B0204020104020204" pitchFamily="34" charset="0"/>
              </a:rPr>
              <a:t> Europa </a:t>
            </a:r>
            <a:r>
              <a:rPr lang="en-US" sz="1300" dirty="0" err="1">
                <a:solidFill>
                  <a:schemeClr val="accent2"/>
                </a:solidFill>
                <a:latin typeface="Abadi Extra Light" panose="020B0204020104020204" pitchFamily="34" charset="0"/>
              </a:rPr>
              <a:t>ersetzt</a:t>
            </a:r>
            <a:r>
              <a:rPr lang="en-US" sz="1300" dirty="0">
                <a:solidFill>
                  <a:schemeClr val="accent2"/>
                </a:solidFill>
                <a:latin typeface="Abadi Extra Light" panose="020B0204020104020204" pitchFamily="34" charset="0"/>
              </a:rPr>
              <a:t>.</a:t>
            </a:r>
            <a:endParaRPr lang="de-DE" sz="1300" dirty="0">
              <a:solidFill>
                <a:schemeClr val="accent2"/>
              </a:solidFill>
              <a:latin typeface="Abadi Extra Light" panose="020B0204020104020204" pitchFamily="34" charset="0"/>
            </a:endParaRP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16</a:t>
            </a:fld>
            <a:endParaRPr lang="de-DE"/>
          </a:p>
        </p:txBody>
      </p:sp>
    </p:spTree>
    <p:extLst>
      <p:ext uri="{BB962C8B-B14F-4D97-AF65-F5344CB8AC3E}">
        <p14:creationId xmlns:p14="http://schemas.microsoft.com/office/powerpoint/2010/main" val="553628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1:</a:t>
            </a:r>
          </a:p>
          <a:p>
            <a:endParaRPr lang="de-DE" dirty="0"/>
          </a:p>
          <a:p>
            <a:r>
              <a:rPr lang="de-DE" dirty="0"/>
              <a:t>Bildquelle:</a:t>
            </a:r>
          </a:p>
          <a:p>
            <a:r>
              <a:rPr lang="de-DE" dirty="0"/>
              <a:t>https://en.wikipedia.org/wiki/File:Coral_Outcrop_Flynn_Reef.jpg</a:t>
            </a:r>
          </a:p>
          <a:p>
            <a:endParaRPr lang="de-DE" dirty="0"/>
          </a:p>
          <a:p>
            <a:r>
              <a:rPr lang="de-DE" dirty="0"/>
              <a:t>Heruntergeladen am:</a:t>
            </a:r>
          </a:p>
          <a:p>
            <a:r>
              <a:rPr lang="de-DE" dirty="0"/>
              <a:t>18.09.2019</a:t>
            </a:r>
          </a:p>
          <a:p>
            <a:endParaRPr lang="de-DE" dirty="0"/>
          </a:p>
          <a:p>
            <a:r>
              <a:rPr lang="de-DE" dirty="0"/>
              <a:t>Fotograf:</a:t>
            </a:r>
          </a:p>
          <a:p>
            <a:r>
              <a:rPr lang="de-DE" dirty="0"/>
              <a:t>Toby Hudson</a:t>
            </a:r>
          </a:p>
          <a:p>
            <a:endParaRPr lang="de-DE" dirty="0"/>
          </a:p>
          <a:p>
            <a:r>
              <a:rPr lang="de-DE" dirty="0"/>
              <a:t>Agentur/Unternehmen/Plattform:</a:t>
            </a:r>
          </a:p>
          <a:p>
            <a:r>
              <a:rPr lang="de-DE" dirty="0"/>
              <a:t>Wikimedia Commons</a:t>
            </a:r>
          </a:p>
          <a:p>
            <a:endParaRPr lang="de-DE" dirty="0"/>
          </a:p>
          <a:p>
            <a:r>
              <a:rPr lang="de-DE" dirty="0"/>
              <a:t>Titel/Bildunterschrift:</a:t>
            </a:r>
          </a:p>
          <a:p>
            <a:r>
              <a:rPr lang="en-US" sz="1300" dirty="0"/>
              <a:t>A variety of corals form an outcrop on Flynn Reef, part of the Great Barrier Reef near Cairns, Queensland, Australia.</a:t>
            </a:r>
            <a:endParaRPr lang="de-DE" dirty="0"/>
          </a:p>
          <a:p>
            <a:endParaRPr lang="de-DE" dirty="0"/>
          </a:p>
          <a:p>
            <a:r>
              <a:rPr lang="de-DE" dirty="0"/>
              <a:t>Lizenz:</a:t>
            </a:r>
          </a:p>
          <a:p>
            <a:r>
              <a:rPr lang="de-DE" dirty="0"/>
              <a:t>Creative Commons Attribution-</a:t>
            </a:r>
            <a:r>
              <a:rPr lang="de-DE" dirty="0" err="1"/>
              <a:t>ShareAlike</a:t>
            </a:r>
            <a:r>
              <a:rPr lang="de-DE" dirty="0"/>
              <a:t> 3.0 </a:t>
            </a:r>
            <a:r>
              <a:rPr lang="de-DE" dirty="0" err="1"/>
              <a:t>Unported</a:t>
            </a:r>
            <a:r>
              <a:rPr lang="de-DE" dirty="0"/>
              <a:t> </a:t>
            </a:r>
          </a:p>
          <a:p>
            <a:r>
              <a:rPr lang="de-DE" dirty="0"/>
              <a:t>https://creativecommons.org/licenses/by-sa/3.0/</a:t>
            </a:r>
          </a:p>
          <a:p>
            <a:pPr marL="185715" indent="-185715">
              <a:buFontTx/>
              <a:buChar char="-"/>
            </a:pPr>
            <a:r>
              <a:rPr lang="de-DE" dirty="0"/>
              <a:t>Free </a:t>
            </a:r>
            <a:r>
              <a:rPr lang="de-DE" dirty="0" err="1"/>
              <a:t>to</a:t>
            </a:r>
            <a:r>
              <a:rPr lang="de-DE" dirty="0"/>
              <a:t> </a:t>
            </a:r>
            <a:r>
              <a:rPr lang="de-DE" dirty="0" err="1"/>
              <a:t>share</a:t>
            </a:r>
            <a:endParaRPr lang="de-DE" dirty="0"/>
          </a:p>
          <a:p>
            <a:pPr marL="185715" indent="-185715">
              <a:buFontTx/>
              <a:buChar char="-"/>
            </a:pPr>
            <a:r>
              <a:rPr lang="de-DE" dirty="0"/>
              <a:t>Free </a:t>
            </a:r>
            <a:r>
              <a:rPr lang="de-DE" dirty="0" err="1"/>
              <a:t>to</a:t>
            </a:r>
            <a:r>
              <a:rPr lang="de-DE" dirty="0"/>
              <a:t> </a:t>
            </a:r>
            <a:r>
              <a:rPr lang="de-DE" dirty="0" err="1"/>
              <a:t>remix</a:t>
            </a:r>
            <a:endParaRPr lang="de-DE" dirty="0"/>
          </a:p>
          <a:p>
            <a:r>
              <a:rPr lang="de-DE" dirty="0"/>
              <a:t>Erfordert Erwähnung des Autors, Link zur Lizenz, Angabe ob Änderungen gemacht wurden</a:t>
            </a:r>
          </a:p>
          <a:p>
            <a:r>
              <a:rPr lang="de-DE" dirty="0"/>
              <a:t>Wenn Änderungen gemacht wurden, muss unter derselben Lizenz veröffentlich werden.</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a:p>
            <a:r>
              <a:rPr lang="de-DE" dirty="0"/>
              <a:t>BILD 2:</a:t>
            </a:r>
          </a:p>
          <a:p>
            <a:endParaRPr lang="de-DE" dirty="0"/>
          </a:p>
          <a:p>
            <a:r>
              <a:rPr lang="de-DE" dirty="0"/>
              <a:t>Bildquelle:</a:t>
            </a:r>
          </a:p>
          <a:p>
            <a:r>
              <a:rPr lang="de-DE" dirty="0"/>
              <a:t>https://www.flickr.com/photos/silkebaron/5122082306/</a:t>
            </a:r>
          </a:p>
          <a:p>
            <a:endParaRPr lang="de-DE" dirty="0"/>
          </a:p>
          <a:p>
            <a:r>
              <a:rPr lang="de-DE" dirty="0"/>
              <a:t>Heruntergeladen am:</a:t>
            </a:r>
          </a:p>
          <a:p>
            <a:r>
              <a:rPr lang="de-DE" dirty="0"/>
              <a:t>18.09.2019</a:t>
            </a:r>
          </a:p>
          <a:p>
            <a:endParaRPr lang="de-DE" dirty="0"/>
          </a:p>
          <a:p>
            <a:r>
              <a:rPr lang="de-DE" dirty="0"/>
              <a:t>Fotograf:</a:t>
            </a:r>
          </a:p>
          <a:p>
            <a:r>
              <a:rPr lang="de-DE" dirty="0" err="1"/>
              <a:t>prilfish</a:t>
            </a:r>
            <a:endParaRPr lang="de-DE" dirty="0"/>
          </a:p>
          <a:p>
            <a:endParaRPr lang="de-DE" dirty="0"/>
          </a:p>
          <a:p>
            <a:r>
              <a:rPr lang="de-DE" dirty="0"/>
              <a:t>Agentur/Unternehmen/Plattform:</a:t>
            </a:r>
          </a:p>
          <a:p>
            <a:r>
              <a:rPr lang="de-DE" dirty="0"/>
              <a:t>Flickr</a:t>
            </a:r>
          </a:p>
          <a:p>
            <a:endParaRPr lang="de-DE" dirty="0"/>
          </a:p>
          <a:p>
            <a:r>
              <a:rPr lang="de-DE" dirty="0"/>
              <a:t>Titel/Bildunterschrift:</a:t>
            </a:r>
            <a:endParaRPr lang="en-US" sz="1300" b="1" dirty="0"/>
          </a:p>
          <a:p>
            <a:r>
              <a:rPr lang="en-US" sz="1300" dirty="0"/>
              <a:t>Dead Corals. This will be the future of all corals if we keep on polluting and exploiting the seas.</a:t>
            </a:r>
          </a:p>
          <a:p>
            <a:endParaRPr lang="de-DE" dirty="0"/>
          </a:p>
          <a:p>
            <a:r>
              <a:rPr lang="de-DE" dirty="0"/>
              <a:t>Lizenz:</a:t>
            </a:r>
          </a:p>
          <a:p>
            <a:r>
              <a:rPr lang="de-DE" dirty="0"/>
              <a:t>Creative Commons 2.0</a:t>
            </a:r>
          </a:p>
          <a:p>
            <a:r>
              <a:rPr lang="de-DE" dirty="0"/>
              <a:t>https://creativecommons.org/licenses/by/2.0/</a:t>
            </a:r>
          </a:p>
          <a:p>
            <a:r>
              <a:rPr lang="de-DE" dirty="0"/>
              <a:t>-&gt; </a:t>
            </a:r>
            <a:r>
              <a:rPr lang="de-DE" dirty="0" err="1"/>
              <a:t>free</a:t>
            </a:r>
            <a:r>
              <a:rPr lang="de-DE" dirty="0"/>
              <a:t> </a:t>
            </a:r>
            <a:r>
              <a:rPr lang="de-DE" dirty="0" err="1"/>
              <a:t>to</a:t>
            </a:r>
            <a:r>
              <a:rPr lang="de-DE" dirty="0"/>
              <a:t> </a:t>
            </a:r>
            <a:r>
              <a:rPr lang="de-DE" dirty="0" err="1"/>
              <a:t>copy</a:t>
            </a:r>
            <a:endParaRPr lang="de-DE" dirty="0"/>
          </a:p>
          <a:p>
            <a:r>
              <a:rPr lang="de-DE" dirty="0"/>
              <a:t>-&gt; </a:t>
            </a:r>
            <a:r>
              <a:rPr lang="de-DE" dirty="0" err="1"/>
              <a:t>free</a:t>
            </a:r>
            <a:r>
              <a:rPr lang="de-DE" dirty="0"/>
              <a:t> </a:t>
            </a:r>
            <a:r>
              <a:rPr lang="de-DE" dirty="0" err="1"/>
              <a:t>to</a:t>
            </a:r>
            <a:r>
              <a:rPr lang="de-DE" dirty="0"/>
              <a:t> </a:t>
            </a:r>
            <a:r>
              <a:rPr lang="de-DE" dirty="0" err="1"/>
              <a:t>share</a:t>
            </a:r>
            <a:endParaRPr lang="de-DE" dirty="0"/>
          </a:p>
          <a:p>
            <a:r>
              <a:rPr lang="de-DE" dirty="0"/>
              <a:t>erfordert Angabe des Namen des Fotografen, des Copyrights, des Links und des Titels</a:t>
            </a:r>
          </a:p>
          <a:p>
            <a:r>
              <a:rPr lang="de-DE" dirty="0"/>
              <a:t>erfordert Angabe des Links zur Lizenz</a:t>
            </a:r>
          </a:p>
          <a:p>
            <a:r>
              <a:rPr lang="de-DE" dirty="0"/>
              <a:t>erfordert Angabe von Änderungen</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17</a:t>
            </a:fld>
            <a:endParaRPr lang="de-DE"/>
          </a:p>
        </p:txBody>
      </p:sp>
    </p:spTree>
    <p:extLst>
      <p:ext uri="{BB962C8B-B14F-4D97-AF65-F5344CB8AC3E}">
        <p14:creationId xmlns:p14="http://schemas.microsoft.com/office/powerpoint/2010/main" val="803847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Quellen geprüft: Uli Stopper</a:t>
            </a:r>
          </a:p>
          <a:p>
            <a:endParaRPr lang="de-DE" dirty="0"/>
          </a:p>
          <a:p>
            <a:r>
              <a:rPr lang="de-DE" i="1" dirty="0"/>
              <a:t>Prozentzahlen:</a:t>
            </a:r>
          </a:p>
          <a:p>
            <a:endParaRPr lang="de-DE" dirty="0"/>
          </a:p>
          <a:p>
            <a:r>
              <a:rPr lang="de-DE" dirty="0"/>
              <a:t>Originaltext im IPCC-Report (Summary </a:t>
            </a:r>
            <a:r>
              <a:rPr lang="de-DE" dirty="0" err="1"/>
              <a:t>for</a:t>
            </a:r>
            <a:r>
              <a:rPr lang="de-DE" dirty="0"/>
              <a:t> Policy Makers):</a:t>
            </a:r>
          </a:p>
          <a:p>
            <a:r>
              <a:rPr lang="de-DE" dirty="0"/>
              <a:t>„</a:t>
            </a:r>
            <a:r>
              <a:rPr lang="en-US" sz="1300" dirty="0"/>
              <a:t>Coral reefs, for example, are projected to decline by a further 70–90% at 1.5°C (high confidence) with larger losses (&gt;99%) at 2°C (very high confidence).”</a:t>
            </a:r>
          </a:p>
          <a:p>
            <a:endParaRPr lang="en-US" sz="1300" dirty="0"/>
          </a:p>
          <a:p>
            <a:r>
              <a:rPr lang="en-US" sz="1300" i="1" dirty="0" err="1"/>
              <a:t>Nahrung</a:t>
            </a:r>
            <a:r>
              <a:rPr lang="en-US" sz="1300" i="1" dirty="0"/>
              <a:t> </a:t>
            </a:r>
            <a:r>
              <a:rPr lang="en-US" sz="1300" i="1" dirty="0" err="1"/>
              <a:t>für</a:t>
            </a:r>
            <a:r>
              <a:rPr lang="en-US" sz="1300" i="1" dirty="0"/>
              <a:t> Menschen:</a:t>
            </a:r>
          </a:p>
          <a:p>
            <a:endParaRPr lang="en-US" sz="1300" dirty="0"/>
          </a:p>
          <a:p>
            <a:r>
              <a:rPr lang="en-US" sz="1300" dirty="0" err="1"/>
              <a:t>Originaltext</a:t>
            </a:r>
            <a:r>
              <a:rPr lang="en-US" sz="1300" dirty="0"/>
              <a:t> in den Supplemental Information von Steffen et al.: “</a:t>
            </a:r>
            <a:r>
              <a:rPr lang="de-DE" sz="1300" dirty="0" err="1"/>
              <a:t>food</a:t>
            </a:r>
            <a:r>
              <a:rPr lang="de-DE" sz="1300" dirty="0"/>
              <a:t> </a:t>
            </a:r>
            <a:r>
              <a:rPr lang="en-US" sz="1300" dirty="0"/>
              <a:t>source for 500 million people”</a:t>
            </a:r>
          </a:p>
          <a:p>
            <a:endParaRPr lang="en-US" sz="1300" dirty="0"/>
          </a:p>
          <a:p>
            <a:r>
              <a:rPr lang="en-US" sz="1300" i="1" dirty="0"/>
              <a:t>Heimat </a:t>
            </a:r>
            <a:r>
              <a:rPr lang="en-US" sz="1300" i="1" dirty="0" err="1"/>
              <a:t>für</a:t>
            </a:r>
            <a:r>
              <a:rPr lang="en-US" sz="1300" i="1" dirty="0"/>
              <a:t> </a:t>
            </a:r>
            <a:r>
              <a:rPr lang="en-US" sz="1300" i="1" dirty="0" err="1"/>
              <a:t>Meerestiere</a:t>
            </a:r>
            <a:r>
              <a:rPr lang="en-US" sz="1300" i="1" dirty="0"/>
              <a:t>:</a:t>
            </a:r>
          </a:p>
          <a:p>
            <a:endParaRPr lang="en-US" sz="1300" dirty="0"/>
          </a:p>
          <a:p>
            <a:r>
              <a:rPr lang="en-US" sz="1300" dirty="0"/>
              <a:t>Die Quelle www.korallenriff.de/artikel/855_Reef_Check__Fr_einen_weltweiten_Schutz_der_Korallenriffe_.html </a:t>
            </a:r>
            <a:r>
              <a:rPr lang="en-US" sz="1300" dirty="0" err="1"/>
              <a:t>wurde</a:t>
            </a:r>
            <a:r>
              <a:rPr lang="en-US" sz="1300" dirty="0"/>
              <a:t> </a:t>
            </a:r>
            <a:r>
              <a:rPr lang="en-US" sz="1300" dirty="0" err="1"/>
              <a:t>entfernt</a:t>
            </a:r>
            <a:r>
              <a:rPr lang="en-US" sz="1300" dirty="0"/>
              <a:t>. Sie </a:t>
            </a:r>
            <a:r>
              <a:rPr lang="en-US" sz="1300" dirty="0" err="1"/>
              <a:t>ist</a:t>
            </a:r>
            <a:r>
              <a:rPr lang="en-US" sz="1300" dirty="0"/>
              <a:t> </a:t>
            </a:r>
            <a:r>
              <a:rPr lang="en-US" sz="1300" dirty="0" err="1"/>
              <a:t>ihrerseits</a:t>
            </a:r>
            <a:r>
              <a:rPr lang="en-US" sz="1300" dirty="0"/>
              <a:t> </a:t>
            </a:r>
            <a:r>
              <a:rPr lang="en-US" sz="1300" dirty="0" err="1"/>
              <a:t>nicht</a:t>
            </a:r>
            <a:r>
              <a:rPr lang="en-US" sz="1300" dirty="0"/>
              <a:t> </a:t>
            </a:r>
            <a:r>
              <a:rPr lang="en-US" sz="1300" dirty="0" err="1"/>
              <a:t>mit</a:t>
            </a:r>
            <a:r>
              <a:rPr lang="en-US" sz="1300" dirty="0"/>
              <a:t> </a:t>
            </a:r>
            <a:r>
              <a:rPr lang="en-US" sz="1300" dirty="0" err="1"/>
              <a:t>Quellen</a:t>
            </a:r>
            <a:r>
              <a:rPr lang="en-US" sz="1300" dirty="0"/>
              <a:t> </a:t>
            </a:r>
            <a:r>
              <a:rPr lang="en-US" sz="1300" dirty="0" err="1"/>
              <a:t>belegt</a:t>
            </a:r>
            <a:r>
              <a:rPr lang="en-US" sz="1300" dirty="0"/>
              <a:t>.</a:t>
            </a:r>
          </a:p>
          <a:p>
            <a:r>
              <a:rPr lang="en-US" sz="1300" dirty="0"/>
              <a:t>Sie </a:t>
            </a:r>
            <a:r>
              <a:rPr lang="en-US" sz="1300" dirty="0" err="1"/>
              <a:t>wurde</a:t>
            </a:r>
            <a:r>
              <a:rPr lang="en-US" sz="1300" dirty="0"/>
              <a:t> </a:t>
            </a:r>
            <a:r>
              <a:rPr lang="en-US" sz="1300" dirty="0" err="1"/>
              <a:t>ersetzt</a:t>
            </a:r>
            <a:r>
              <a:rPr lang="en-US" sz="1300" dirty="0"/>
              <a:t> </a:t>
            </a:r>
            <a:r>
              <a:rPr lang="en-US" sz="1300" dirty="0" err="1"/>
              <a:t>durch</a:t>
            </a:r>
            <a:r>
              <a:rPr lang="en-US" sz="1300" dirty="0"/>
              <a:t> IPCC Working Group 2 (2007): WR4 Climate Change 2007, Impacts, Adaption and Vulnerability, Full Report, p. 235</a:t>
            </a:r>
          </a:p>
          <a:p>
            <a:endParaRPr lang="en-US" sz="1300" dirty="0"/>
          </a:p>
          <a:p>
            <a:r>
              <a:rPr lang="en-US" sz="1300" dirty="0" err="1"/>
              <a:t>Ursprünglicher</a:t>
            </a:r>
            <a:r>
              <a:rPr lang="en-US" sz="1300" dirty="0"/>
              <a:t> </a:t>
            </a:r>
            <a:r>
              <a:rPr lang="en-US" sz="1300" dirty="0" err="1"/>
              <a:t>Powerpoint</a:t>
            </a:r>
            <a:r>
              <a:rPr lang="en-US" sz="1300" dirty="0"/>
              <a:t>-Text: “(</a:t>
            </a:r>
            <a:r>
              <a:rPr lang="de-DE" sz="1300" dirty="0">
                <a:solidFill>
                  <a:schemeClr val="accent2"/>
                </a:solidFill>
                <a:latin typeface="Abadi Extra Light" panose="020B0204020104020204" pitchFamily="34" charset="0"/>
              </a:rPr>
              <a:t>Korallenriffe bieten Nahrung für 500 Mio. Menschen und sind die Heimat von 25 % der Meeresfischarten.)“</a:t>
            </a:r>
            <a:endParaRPr lang="en-US" sz="1300" dirty="0"/>
          </a:p>
          <a:p>
            <a:endParaRPr lang="en-US" sz="1300" dirty="0"/>
          </a:p>
          <a:p>
            <a:r>
              <a:rPr lang="en-US" sz="1300" dirty="0"/>
              <a:t>Text </a:t>
            </a:r>
            <a:r>
              <a:rPr lang="en-US" sz="1300" dirty="0" err="1"/>
              <a:t>im</a:t>
            </a:r>
            <a:r>
              <a:rPr lang="en-US" sz="1300" dirty="0"/>
              <a:t> </a:t>
            </a:r>
            <a:r>
              <a:rPr lang="en-US" sz="1300" dirty="0" err="1"/>
              <a:t>Bericht</a:t>
            </a:r>
            <a:r>
              <a:rPr lang="en-US" sz="1300" dirty="0"/>
              <a:t>: “Reefs are habitat for about a quarter of marine species and are the most diverse among marine ecosystems (Roberts et al.,</a:t>
            </a:r>
          </a:p>
          <a:p>
            <a:r>
              <a:rPr lang="da-DK" sz="1300" dirty="0"/>
              <a:t>2002; Buddemeier et al., 2004).”</a:t>
            </a:r>
            <a:endParaRPr lang="en-US" sz="1300" dirty="0"/>
          </a:p>
          <a:p>
            <a:endParaRPr lang="en-US" sz="1300" dirty="0"/>
          </a:p>
          <a:p>
            <a:pPr marL="185715" indent="-185715">
              <a:buFont typeface="Wingdings" panose="05000000000000000000" pitchFamily="2" charset="2"/>
              <a:buChar char="à"/>
            </a:pPr>
            <a:r>
              <a:rPr lang="en-US" sz="1300" dirty="0">
                <a:sym typeface="Wingdings" panose="05000000000000000000" pitchFamily="2" charset="2"/>
              </a:rPr>
              <a:t>25 % </a:t>
            </a:r>
            <a:r>
              <a:rPr lang="en-US" sz="1300" dirty="0" err="1">
                <a:sym typeface="Wingdings" panose="05000000000000000000" pitchFamily="2" charset="2"/>
              </a:rPr>
              <a:t>sollte</a:t>
            </a:r>
            <a:r>
              <a:rPr lang="en-US" sz="1300" dirty="0">
                <a:sym typeface="Wingdings" panose="05000000000000000000" pitchFamily="2" charset="2"/>
              </a:rPr>
              <a:t> in ¼ </a:t>
            </a:r>
            <a:r>
              <a:rPr lang="en-US" sz="1300" dirty="0" err="1">
                <a:sym typeface="Wingdings" panose="05000000000000000000" pitchFamily="2" charset="2"/>
              </a:rPr>
              <a:t>geändert</a:t>
            </a:r>
            <a:r>
              <a:rPr lang="en-US" sz="1300" dirty="0">
                <a:sym typeface="Wingdings" panose="05000000000000000000" pitchFamily="2" charset="2"/>
              </a:rPr>
              <a:t> </a:t>
            </a:r>
            <a:r>
              <a:rPr lang="en-US" sz="1300" dirty="0" err="1">
                <a:sym typeface="Wingdings" panose="05000000000000000000" pitchFamily="2" charset="2"/>
              </a:rPr>
              <a:t>werden</a:t>
            </a:r>
            <a:r>
              <a:rPr lang="en-US" sz="1300" dirty="0">
                <a:sym typeface="Wingdings" panose="05000000000000000000" pitchFamily="2" charset="2"/>
              </a:rPr>
              <a:t>.</a:t>
            </a:r>
          </a:p>
          <a:p>
            <a:pPr marL="185715" indent="-185715">
              <a:buFont typeface="Wingdings" panose="05000000000000000000" pitchFamily="2" charset="2"/>
              <a:buChar char="à"/>
            </a:pPr>
            <a:r>
              <a:rPr lang="en-US" sz="1300" dirty="0" err="1">
                <a:sym typeface="Wingdings" panose="05000000000000000000" pitchFamily="2" charset="2"/>
              </a:rPr>
              <a:t>Meeresfischarten</a:t>
            </a:r>
            <a:r>
              <a:rPr lang="en-US" sz="1300" dirty="0">
                <a:sym typeface="Wingdings" panose="05000000000000000000" pitchFamily="2" charset="2"/>
              </a:rPr>
              <a:t> </a:t>
            </a:r>
            <a:r>
              <a:rPr lang="en-US" sz="1300" dirty="0" err="1">
                <a:sym typeface="Wingdings" panose="05000000000000000000" pitchFamily="2" charset="2"/>
              </a:rPr>
              <a:t>sollte</a:t>
            </a:r>
            <a:r>
              <a:rPr lang="en-US" sz="1300" dirty="0">
                <a:sym typeface="Wingdings" panose="05000000000000000000" pitchFamily="2" charset="2"/>
              </a:rPr>
              <a:t> in “</a:t>
            </a:r>
            <a:r>
              <a:rPr lang="en-US" sz="1300" dirty="0" err="1">
                <a:sym typeface="Wingdings" panose="05000000000000000000" pitchFamily="2" charset="2"/>
              </a:rPr>
              <a:t>im</a:t>
            </a:r>
            <a:r>
              <a:rPr lang="en-US" sz="1300" dirty="0">
                <a:sym typeface="Wingdings" panose="05000000000000000000" pitchFamily="2" charset="2"/>
              </a:rPr>
              <a:t> Meer </a:t>
            </a:r>
            <a:r>
              <a:rPr lang="en-US" sz="1300" dirty="0" err="1">
                <a:sym typeface="Wingdings" panose="05000000000000000000" pitchFamily="2" charset="2"/>
              </a:rPr>
              <a:t>lebende</a:t>
            </a:r>
            <a:r>
              <a:rPr lang="en-US" sz="1300" dirty="0">
                <a:sym typeface="Wingdings" panose="05000000000000000000" pitchFamily="2" charset="2"/>
              </a:rPr>
              <a:t> </a:t>
            </a:r>
            <a:r>
              <a:rPr lang="en-US" sz="1300" dirty="0" err="1">
                <a:sym typeface="Wingdings" panose="05000000000000000000" pitchFamily="2" charset="2"/>
              </a:rPr>
              <a:t>Arten</a:t>
            </a:r>
            <a:r>
              <a:rPr lang="en-US" sz="1300" dirty="0">
                <a:sym typeface="Wingdings" panose="05000000000000000000" pitchFamily="2" charset="2"/>
              </a:rPr>
              <a:t>” </a:t>
            </a:r>
            <a:r>
              <a:rPr lang="en-US" sz="1300" dirty="0" err="1">
                <a:sym typeface="Wingdings" panose="05000000000000000000" pitchFamily="2" charset="2"/>
              </a:rPr>
              <a:t>oder</a:t>
            </a:r>
            <a:r>
              <a:rPr lang="en-US" sz="1300" dirty="0">
                <a:sym typeface="Wingdings" panose="05000000000000000000" pitchFamily="2" charset="2"/>
              </a:rPr>
              <a:t> “</a:t>
            </a:r>
            <a:r>
              <a:rPr lang="en-US" sz="1300" dirty="0" err="1">
                <a:sym typeface="Wingdings" panose="05000000000000000000" pitchFamily="2" charset="2"/>
              </a:rPr>
              <a:t>im</a:t>
            </a:r>
            <a:r>
              <a:rPr lang="en-US" sz="1300" dirty="0">
                <a:sym typeface="Wingdings" panose="05000000000000000000" pitchFamily="2" charset="2"/>
              </a:rPr>
              <a:t> Meer </a:t>
            </a:r>
            <a:r>
              <a:rPr lang="en-US" sz="1300" dirty="0" err="1">
                <a:sym typeface="Wingdings" panose="05000000000000000000" pitchFamily="2" charset="2"/>
              </a:rPr>
              <a:t>lebende</a:t>
            </a:r>
            <a:r>
              <a:rPr lang="en-US" sz="1300" dirty="0">
                <a:sym typeface="Wingdings" panose="05000000000000000000" pitchFamily="2" charset="2"/>
              </a:rPr>
              <a:t> </a:t>
            </a:r>
            <a:r>
              <a:rPr lang="en-US" sz="1300" dirty="0" err="1">
                <a:sym typeface="Wingdings" panose="05000000000000000000" pitchFamily="2" charset="2"/>
              </a:rPr>
              <a:t>Spezies</a:t>
            </a:r>
            <a:r>
              <a:rPr lang="en-US" sz="1300" dirty="0">
                <a:sym typeface="Wingdings" panose="05000000000000000000" pitchFamily="2" charset="2"/>
              </a:rPr>
              <a:t>” </a:t>
            </a:r>
            <a:r>
              <a:rPr lang="en-US" sz="1300" dirty="0" err="1">
                <a:sym typeface="Wingdings" panose="05000000000000000000" pitchFamily="2" charset="2"/>
              </a:rPr>
              <a:t>geändert</a:t>
            </a:r>
            <a:r>
              <a:rPr lang="en-US" sz="1300" dirty="0">
                <a:sym typeface="Wingdings" panose="05000000000000000000" pitchFamily="2" charset="2"/>
              </a:rPr>
              <a:t> </a:t>
            </a:r>
            <a:r>
              <a:rPr lang="en-US" sz="1300" dirty="0" err="1">
                <a:sym typeface="Wingdings" panose="05000000000000000000" pitchFamily="2" charset="2"/>
              </a:rPr>
              <a:t>werden</a:t>
            </a:r>
            <a:r>
              <a:rPr lang="en-US" sz="1300" dirty="0">
                <a:sym typeface="Wingdings" panose="05000000000000000000" pitchFamily="2" charset="2"/>
              </a:rPr>
              <a:t>.</a:t>
            </a:r>
            <a:endParaRPr lang="en-US" sz="1300" dirty="0"/>
          </a:p>
          <a:p>
            <a:endParaRPr lang="en-US" sz="1300" dirty="0"/>
          </a:p>
          <a:p>
            <a:pPr defTabSz="990478">
              <a:defRPr/>
            </a:pPr>
            <a:r>
              <a:rPr lang="de-DE" dirty="0"/>
              <a:t>Neuer </a:t>
            </a:r>
            <a:r>
              <a:rPr lang="de-DE" dirty="0" err="1"/>
              <a:t>Powerpoint</a:t>
            </a:r>
            <a:r>
              <a:rPr lang="de-DE" dirty="0"/>
              <a:t>-Text: </a:t>
            </a:r>
            <a:r>
              <a:rPr lang="en-US" sz="1300" dirty="0"/>
              <a:t>“(</a:t>
            </a:r>
            <a:r>
              <a:rPr lang="de-DE" sz="1300" dirty="0">
                <a:solidFill>
                  <a:schemeClr val="accent2"/>
                </a:solidFill>
                <a:latin typeface="Abadi Extra Light" panose="020B0204020104020204" pitchFamily="34" charset="0"/>
              </a:rPr>
              <a:t>Korallenriffe bieten Nahrung für 500 Mio. Menschen und sind die Heimat von einem ¼ aller im Meer lebenden Spezies.)“</a:t>
            </a:r>
            <a:endParaRPr lang="en-US" sz="1300"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18</a:t>
            </a:fld>
            <a:endParaRPr lang="de-DE"/>
          </a:p>
        </p:txBody>
      </p:sp>
    </p:spTree>
    <p:extLst>
      <p:ext uri="{BB962C8B-B14F-4D97-AF65-F5344CB8AC3E}">
        <p14:creationId xmlns:p14="http://schemas.microsoft.com/office/powerpoint/2010/main" val="953377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1:</a:t>
            </a:r>
          </a:p>
          <a:p>
            <a:endParaRPr lang="de-DE" dirty="0"/>
          </a:p>
          <a:p>
            <a:r>
              <a:rPr lang="de-DE" dirty="0"/>
              <a:t>Bildquelle:</a:t>
            </a:r>
          </a:p>
          <a:p>
            <a:r>
              <a:rPr lang="de-DE" dirty="0"/>
              <a:t>https://www.flickr.com/photos/andreakirkby/5431943000/</a:t>
            </a:r>
          </a:p>
          <a:p>
            <a:endParaRPr lang="de-DE" dirty="0"/>
          </a:p>
          <a:p>
            <a:r>
              <a:rPr lang="de-DE" dirty="0"/>
              <a:t>Heruntergeladen am:</a:t>
            </a:r>
          </a:p>
          <a:p>
            <a:r>
              <a:rPr lang="de-DE" dirty="0"/>
              <a:t>18.09.2019</a:t>
            </a:r>
          </a:p>
          <a:p>
            <a:endParaRPr lang="de-DE" dirty="0"/>
          </a:p>
          <a:p>
            <a:r>
              <a:rPr lang="de-DE" dirty="0"/>
              <a:t>Fotograf:</a:t>
            </a:r>
          </a:p>
          <a:p>
            <a:r>
              <a:rPr lang="de-DE" dirty="0"/>
              <a:t>Andrea </a:t>
            </a:r>
            <a:r>
              <a:rPr lang="de-DE" dirty="0" err="1"/>
              <a:t>Kirkby</a:t>
            </a:r>
            <a:endParaRPr lang="de-DE" dirty="0"/>
          </a:p>
          <a:p>
            <a:endParaRPr lang="de-DE" dirty="0"/>
          </a:p>
          <a:p>
            <a:r>
              <a:rPr lang="de-DE" dirty="0"/>
              <a:t>Agentur/Unternehmen/Plattform:</a:t>
            </a:r>
          </a:p>
          <a:p>
            <a:r>
              <a:rPr lang="de-DE" dirty="0"/>
              <a:t>Flickr</a:t>
            </a:r>
          </a:p>
          <a:p>
            <a:endParaRPr lang="de-DE" dirty="0"/>
          </a:p>
          <a:p>
            <a:r>
              <a:rPr lang="de-DE" dirty="0"/>
              <a:t>Titel/Bildunterschrift:</a:t>
            </a:r>
          </a:p>
          <a:p>
            <a:r>
              <a:rPr lang="de-DE" dirty="0"/>
              <a:t>Dead </a:t>
            </a:r>
            <a:r>
              <a:rPr lang="de-DE" dirty="0" err="1"/>
              <a:t>mangroves</a:t>
            </a:r>
            <a:endParaRPr lang="de-DE" dirty="0"/>
          </a:p>
          <a:p>
            <a:endParaRPr lang="de-DE" dirty="0"/>
          </a:p>
          <a:p>
            <a:r>
              <a:rPr lang="de-DE" dirty="0"/>
              <a:t>Lizenz:</a:t>
            </a:r>
          </a:p>
          <a:p>
            <a:r>
              <a:rPr lang="de-DE" dirty="0"/>
              <a:t>Creative Commons 2.0</a:t>
            </a:r>
          </a:p>
          <a:p>
            <a:r>
              <a:rPr lang="de-DE" dirty="0"/>
              <a:t>https://creativecommons.org/licenses/by/2.0/</a:t>
            </a:r>
          </a:p>
          <a:p>
            <a:r>
              <a:rPr lang="de-DE" dirty="0"/>
              <a:t>-&gt; </a:t>
            </a:r>
            <a:r>
              <a:rPr lang="de-DE" dirty="0" err="1"/>
              <a:t>free</a:t>
            </a:r>
            <a:r>
              <a:rPr lang="de-DE" dirty="0"/>
              <a:t> </a:t>
            </a:r>
            <a:r>
              <a:rPr lang="de-DE" dirty="0" err="1"/>
              <a:t>to</a:t>
            </a:r>
            <a:r>
              <a:rPr lang="de-DE" dirty="0"/>
              <a:t> </a:t>
            </a:r>
            <a:r>
              <a:rPr lang="de-DE" dirty="0" err="1"/>
              <a:t>copy</a:t>
            </a:r>
            <a:endParaRPr lang="de-DE" dirty="0"/>
          </a:p>
          <a:p>
            <a:r>
              <a:rPr lang="de-DE" dirty="0"/>
              <a:t>-&gt; </a:t>
            </a:r>
            <a:r>
              <a:rPr lang="de-DE" dirty="0" err="1"/>
              <a:t>free</a:t>
            </a:r>
            <a:r>
              <a:rPr lang="de-DE" dirty="0"/>
              <a:t> </a:t>
            </a:r>
            <a:r>
              <a:rPr lang="de-DE" dirty="0" err="1"/>
              <a:t>to</a:t>
            </a:r>
            <a:r>
              <a:rPr lang="de-DE" dirty="0"/>
              <a:t> </a:t>
            </a:r>
            <a:r>
              <a:rPr lang="de-DE" dirty="0" err="1"/>
              <a:t>share</a:t>
            </a:r>
            <a:endParaRPr lang="de-DE" dirty="0"/>
          </a:p>
          <a:p>
            <a:r>
              <a:rPr lang="de-DE" dirty="0"/>
              <a:t>erfordert Angabe des Namen des Fotografen, des Copyrights, des Links und des Titels</a:t>
            </a:r>
          </a:p>
          <a:p>
            <a:r>
              <a:rPr lang="de-DE" dirty="0"/>
              <a:t>erfordert Angabe des Links zur Lizenz</a:t>
            </a:r>
          </a:p>
          <a:p>
            <a:r>
              <a:rPr lang="de-DE" dirty="0"/>
              <a:t>erfordert Angabe von Änderungen</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a:p>
            <a:r>
              <a:rPr lang="de-DE" dirty="0"/>
              <a:t>BILD 2:</a:t>
            </a:r>
          </a:p>
          <a:p>
            <a:endParaRPr lang="de-DE" dirty="0"/>
          </a:p>
          <a:p>
            <a:r>
              <a:rPr lang="de-DE" dirty="0"/>
              <a:t>Bildquelle:</a:t>
            </a:r>
          </a:p>
          <a:p>
            <a:r>
              <a:rPr lang="de-DE" dirty="0"/>
              <a:t>https://www.istockphoto.com/de/foto/tot-auf-dem-boden-liegend-flughund-gm931072902-255220548</a:t>
            </a:r>
          </a:p>
          <a:p>
            <a:endParaRPr lang="de-DE" dirty="0"/>
          </a:p>
          <a:p>
            <a:r>
              <a:rPr lang="de-DE" dirty="0"/>
              <a:t>Heruntergeladen am:</a:t>
            </a:r>
          </a:p>
          <a:p>
            <a:r>
              <a:rPr lang="de-DE" dirty="0"/>
              <a:t>25.09.2019</a:t>
            </a:r>
          </a:p>
          <a:p>
            <a:endParaRPr lang="de-DE" dirty="0"/>
          </a:p>
          <a:p>
            <a:r>
              <a:rPr lang="de-DE" dirty="0"/>
              <a:t>Fotograf:</a:t>
            </a:r>
          </a:p>
          <a:p>
            <a:r>
              <a:rPr lang="de-DE" sz="1300" dirty="0" err="1"/>
              <a:t>CraigRJD</a:t>
            </a:r>
            <a:endParaRPr lang="de-DE" dirty="0"/>
          </a:p>
          <a:p>
            <a:endParaRPr lang="de-DE" dirty="0"/>
          </a:p>
          <a:p>
            <a:r>
              <a:rPr lang="de-DE" dirty="0"/>
              <a:t>Agentur/Unternehmen/Plattform:</a:t>
            </a:r>
          </a:p>
          <a:p>
            <a:r>
              <a:rPr lang="de-DE" dirty="0" err="1"/>
              <a:t>iStock</a:t>
            </a:r>
            <a:endParaRPr lang="de-DE" dirty="0"/>
          </a:p>
          <a:p>
            <a:endParaRPr lang="de-DE" dirty="0"/>
          </a:p>
          <a:p>
            <a:r>
              <a:rPr lang="de-DE" dirty="0"/>
              <a:t>Titel/Bildunterschrift:</a:t>
            </a:r>
          </a:p>
          <a:p>
            <a:r>
              <a:rPr lang="en-US" dirty="0"/>
              <a:t>Dead Flying Fox Lying on the Ground</a:t>
            </a:r>
            <a:endParaRPr lang="de-DE" dirty="0"/>
          </a:p>
          <a:p>
            <a:endParaRPr lang="de-DE" dirty="0"/>
          </a:p>
          <a:p>
            <a:r>
              <a:rPr lang="de-DE" dirty="0"/>
              <a:t>Lizenz:</a:t>
            </a:r>
          </a:p>
          <a:p>
            <a:r>
              <a:rPr lang="de-DE" dirty="0" err="1"/>
              <a:t>iStock</a:t>
            </a:r>
            <a:r>
              <a:rPr lang="de-DE" dirty="0"/>
              <a:t>/</a:t>
            </a:r>
            <a:r>
              <a:rPr lang="de-DE" dirty="0" err="1"/>
              <a:t>GettyImages</a:t>
            </a:r>
            <a:r>
              <a:rPr lang="de-DE" dirty="0"/>
              <a:t>-Lizenz erworben am 25.09.2019</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19</a:t>
            </a:fld>
            <a:endParaRPr lang="de-DE"/>
          </a:p>
        </p:txBody>
      </p:sp>
    </p:spTree>
    <p:extLst>
      <p:ext uri="{BB962C8B-B14F-4D97-AF65-F5344CB8AC3E}">
        <p14:creationId xmlns:p14="http://schemas.microsoft.com/office/powerpoint/2010/main" val="1999728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geprüft: Uli Stopper</a:t>
            </a:r>
          </a:p>
          <a:p>
            <a:endParaRPr lang="de-DE" dirty="0"/>
          </a:p>
          <a:p>
            <a:r>
              <a:rPr lang="de-DE" dirty="0"/>
              <a:t>Originaltext im Bericht:</a:t>
            </a:r>
          </a:p>
          <a:p>
            <a:r>
              <a:rPr lang="en-US" sz="1300" dirty="0"/>
              <a:t>“Of 105,000 species studied,9 6% of insects, 8% of plants and 4% of vertebrates are projected to lose over half of their</a:t>
            </a:r>
          </a:p>
          <a:p>
            <a:r>
              <a:rPr lang="en-US" sz="1300" dirty="0"/>
              <a:t>climatically determined geographic range for global warming of 1.5°C, compared with 18% of insects, 16% of plants and</a:t>
            </a:r>
          </a:p>
          <a:p>
            <a:r>
              <a:rPr lang="en-US" sz="1300" dirty="0"/>
              <a:t>8% of vertebrates for global warming of 2°C (medium confidence).”</a:t>
            </a:r>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20</a:t>
            </a:fld>
            <a:endParaRPr lang="de-DE"/>
          </a:p>
        </p:txBody>
      </p:sp>
    </p:spTree>
    <p:extLst>
      <p:ext uri="{BB962C8B-B14F-4D97-AF65-F5344CB8AC3E}">
        <p14:creationId xmlns:p14="http://schemas.microsoft.com/office/powerpoint/2010/main" val="2582574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V3 2021:</a:t>
            </a:r>
          </a:p>
          <a:p>
            <a:endParaRPr lang="de-DE" dirty="0"/>
          </a:p>
          <a:p>
            <a:r>
              <a:rPr lang="de-DE" dirty="0"/>
              <a:t>Bilder durch neues Bild mit mehr Erklärungen ersetzt:</a:t>
            </a:r>
          </a:p>
          <a:p>
            <a:endParaRPr lang="de-DE" dirty="0"/>
          </a:p>
          <a:p>
            <a:r>
              <a:rPr lang="de-DE" dirty="0"/>
              <a:t>Bildquelle:</a:t>
            </a:r>
          </a:p>
          <a:p>
            <a:r>
              <a:rPr lang="de-DE" dirty="0"/>
              <a:t>https://de.wikipedia.org/wiki/Datei:Climate-tipping-points-interactions-de.svg</a:t>
            </a:r>
          </a:p>
          <a:p>
            <a:endParaRPr lang="de-DE" dirty="0"/>
          </a:p>
          <a:p>
            <a:r>
              <a:rPr lang="de-DE" dirty="0"/>
              <a:t>Heruntergeladen am</a:t>
            </a:r>
          </a:p>
          <a:p>
            <a:r>
              <a:rPr lang="de-DE" dirty="0"/>
              <a:t>19.9.2021</a:t>
            </a:r>
          </a:p>
          <a:p>
            <a:endParaRPr lang="de-DE" dirty="0"/>
          </a:p>
          <a:p>
            <a:r>
              <a:rPr lang="de-DE" dirty="0"/>
              <a:t>Urheber:</a:t>
            </a:r>
          </a:p>
          <a:p>
            <a:r>
              <a:rPr lang="de-DE" dirty="0" err="1"/>
              <a:t>CodeOne</a:t>
            </a:r>
            <a:r>
              <a:rPr lang="de-DE" dirty="0"/>
              <a:t>, </a:t>
            </a:r>
            <a:r>
              <a:rPr lang="de-DE" dirty="0" err="1"/>
              <a:t>DeWikiMan</a:t>
            </a:r>
            <a:endParaRPr lang="de-DE" dirty="0"/>
          </a:p>
          <a:p>
            <a:endParaRPr lang="de-DE" dirty="0"/>
          </a:p>
          <a:p>
            <a:r>
              <a:rPr lang="de-DE" dirty="0"/>
              <a:t>Agentur/Unternehmen/Plattform:</a:t>
            </a:r>
          </a:p>
          <a:p>
            <a:r>
              <a:rPr lang="de-DE" dirty="0"/>
              <a:t>Wikimedia Commons</a:t>
            </a:r>
          </a:p>
          <a:p>
            <a:endParaRPr lang="de-DE" dirty="0"/>
          </a:p>
          <a:p>
            <a:r>
              <a:rPr lang="de-DE" dirty="0"/>
              <a:t>Titel/Bildunterschrift:</a:t>
            </a:r>
          </a:p>
          <a:p>
            <a:r>
              <a:rPr lang="en-US" sz="1300" dirty="0"/>
              <a:t>Climate Tipping Points Interaction</a:t>
            </a:r>
            <a:endParaRPr lang="de-DE" dirty="0"/>
          </a:p>
          <a:p>
            <a:endParaRPr lang="de-DE" dirty="0"/>
          </a:p>
          <a:p>
            <a:r>
              <a:rPr lang="de-DE" dirty="0"/>
              <a:t>Lizenz:</a:t>
            </a:r>
          </a:p>
          <a:p>
            <a:r>
              <a:rPr lang="de-DE" dirty="0"/>
              <a:t>PNAS Open Access</a:t>
            </a:r>
          </a:p>
          <a:p>
            <a:r>
              <a:rPr lang="en-US" dirty="0"/>
              <a:t>Creative Commons CC-SA 4.0</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a:p>
            <a:endParaRPr lang="de-DE" dirty="0"/>
          </a:p>
          <a:p>
            <a:endParaRPr lang="de-DE" dirty="0"/>
          </a:p>
          <a:p>
            <a:r>
              <a:rPr lang="de-DE" dirty="0"/>
              <a:t>-----------------------</a:t>
            </a:r>
          </a:p>
          <a:p>
            <a:r>
              <a:rPr lang="de-DE" dirty="0"/>
              <a:t>V2 2019:</a:t>
            </a:r>
          </a:p>
          <a:p>
            <a:endParaRPr lang="de-DE" dirty="0"/>
          </a:p>
          <a:p>
            <a:r>
              <a:rPr lang="de-DE" dirty="0"/>
              <a:t>BEIDE BILDER:</a:t>
            </a:r>
          </a:p>
          <a:p>
            <a:endParaRPr lang="de-DE" dirty="0"/>
          </a:p>
          <a:p>
            <a:r>
              <a:rPr lang="de-DE" dirty="0"/>
              <a:t>Bildquelle:</a:t>
            </a:r>
          </a:p>
          <a:p>
            <a:r>
              <a:rPr lang="de-DE" dirty="0"/>
              <a:t>https://www.pnas.org/content/115/33/8252.full</a:t>
            </a:r>
          </a:p>
          <a:p>
            <a:endParaRPr lang="de-DE" dirty="0"/>
          </a:p>
          <a:p>
            <a:r>
              <a:rPr lang="de-DE" dirty="0"/>
              <a:t>Heruntergeladen am:</a:t>
            </a:r>
          </a:p>
          <a:p>
            <a:r>
              <a:rPr lang="de-DE" dirty="0"/>
              <a:t>18.09.2019</a:t>
            </a:r>
          </a:p>
          <a:p>
            <a:endParaRPr lang="de-DE" dirty="0"/>
          </a:p>
          <a:p>
            <a:r>
              <a:rPr lang="de-DE" dirty="0"/>
              <a:t>Urheber:</a:t>
            </a:r>
          </a:p>
          <a:p>
            <a:r>
              <a:rPr lang="de-DE" dirty="0"/>
              <a:t>Will Steffen et al.</a:t>
            </a:r>
          </a:p>
          <a:p>
            <a:endParaRPr lang="de-DE" dirty="0"/>
          </a:p>
          <a:p>
            <a:r>
              <a:rPr lang="de-DE" dirty="0"/>
              <a:t>Agentur/Unternehmen/Plattform:</a:t>
            </a:r>
          </a:p>
          <a:p>
            <a:r>
              <a:rPr lang="de-DE" dirty="0"/>
              <a:t>PNAS/NAS</a:t>
            </a:r>
          </a:p>
          <a:p>
            <a:endParaRPr lang="de-DE" dirty="0"/>
          </a:p>
          <a:p>
            <a:r>
              <a:rPr lang="de-DE" dirty="0"/>
              <a:t>Titel/Bildunterschrift:</a:t>
            </a:r>
          </a:p>
          <a:p>
            <a:r>
              <a:rPr lang="en-US" sz="1300" dirty="0"/>
              <a:t>Global map of potential tipping cascades.</a:t>
            </a:r>
            <a:endParaRPr lang="de-DE" dirty="0"/>
          </a:p>
          <a:p>
            <a:endParaRPr lang="de-DE" dirty="0"/>
          </a:p>
          <a:p>
            <a:r>
              <a:rPr lang="de-DE" dirty="0"/>
              <a:t>Lizenz:</a:t>
            </a:r>
          </a:p>
          <a:p>
            <a:r>
              <a:rPr lang="de-DE" dirty="0"/>
              <a:t>PNAS Open Access</a:t>
            </a:r>
          </a:p>
          <a:p>
            <a:r>
              <a:rPr lang="en-US" dirty="0"/>
              <a:t>Creative Commons BY-NC-ND or BY</a:t>
            </a:r>
            <a:endParaRPr lang="de-DE" dirty="0"/>
          </a:p>
          <a:p>
            <a:r>
              <a:rPr lang="de-DE" dirty="0"/>
              <a:t>https://creativecommons.org/licenses/by-nc-nd/4.0/</a:t>
            </a:r>
          </a:p>
          <a:p>
            <a:r>
              <a:rPr lang="de-DE" dirty="0"/>
              <a:t>https://creativecommons.org/licenses/by/4.0/</a:t>
            </a:r>
          </a:p>
          <a:p>
            <a:pPr marL="185715" indent="-185715">
              <a:buFontTx/>
              <a:buChar char="-"/>
            </a:pPr>
            <a:r>
              <a:rPr lang="de-DE" dirty="0"/>
              <a:t>Free </a:t>
            </a:r>
            <a:r>
              <a:rPr lang="de-DE" dirty="0" err="1"/>
              <a:t>to</a:t>
            </a:r>
            <a:r>
              <a:rPr lang="de-DE" dirty="0"/>
              <a:t> </a:t>
            </a:r>
            <a:r>
              <a:rPr lang="de-DE" dirty="0" err="1"/>
              <a:t>share</a:t>
            </a:r>
            <a:endParaRPr lang="de-DE" dirty="0"/>
          </a:p>
          <a:p>
            <a:r>
              <a:rPr lang="de-DE" dirty="0"/>
              <a:t>Erfordert Erwähnung des Autors, Angabe ob Änderungen gemacht wurden</a:t>
            </a:r>
          </a:p>
          <a:p>
            <a:r>
              <a:rPr lang="de-DE" dirty="0"/>
              <a:t>Evtl. keine kommerzielle Nutzung erlaubt</a:t>
            </a:r>
          </a:p>
          <a:p>
            <a:r>
              <a:rPr lang="de-DE" dirty="0"/>
              <a:t>Evtl. keine Veränderung erlaubt.</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21</a:t>
            </a:fld>
            <a:endParaRPr lang="de-DE"/>
          </a:p>
        </p:txBody>
      </p:sp>
    </p:spTree>
    <p:extLst>
      <p:ext uri="{BB962C8B-B14F-4D97-AF65-F5344CB8AC3E}">
        <p14:creationId xmlns:p14="http://schemas.microsoft.com/office/powerpoint/2010/main" val="2064357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V5 Sept 2023</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 Text: „</a:t>
            </a:r>
            <a:r>
              <a:rPr lang="de-DE" sz="1200" dirty="0">
                <a:solidFill>
                  <a:schemeClr val="accent2"/>
                </a:solidFill>
                <a:latin typeface="Abadi Extra Light" panose="020B0204020104020204" pitchFamily="34" charset="0"/>
              </a:rPr>
              <a:t>Zwischen 1,5 und 2 °</a:t>
            </a:r>
            <a:r>
              <a:rPr lang="de-DE" sz="1200" b="0" dirty="0">
                <a:solidFill>
                  <a:schemeClr val="accent2"/>
                </a:solidFill>
                <a:latin typeface="Abadi Extra Light" panose="020B0204020104020204" pitchFamily="34" charset="0"/>
              </a:rPr>
              <a:t>C liegen zahlreiche Kippelemente im Klimasystem.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solidFill>
                  <a:schemeClr val="accent2"/>
                </a:solidFill>
                <a:latin typeface="Abadi Extra Light" panose="020B0204020104020204" pitchFamily="34" charset="0"/>
              </a:rPr>
              <a:t>Neuer Text: „</a:t>
            </a:r>
            <a:r>
              <a:rPr lang="de-DE" sz="1200" dirty="0">
                <a:solidFill>
                  <a:schemeClr val="accent2"/>
                </a:solidFill>
                <a:latin typeface="Abadi Extra Light" panose="020B0204020104020204" pitchFamily="34" charset="0"/>
              </a:rPr>
              <a:t>Zwischen 1,5 und 2 °</a:t>
            </a:r>
            <a:r>
              <a:rPr lang="de-DE" sz="1200" b="0" dirty="0">
                <a:solidFill>
                  <a:schemeClr val="accent2"/>
                </a:solidFill>
                <a:latin typeface="Abadi Extra Light" panose="020B0204020104020204" pitchFamily="34" charset="0"/>
              </a:rPr>
              <a:t>C liegen wahrscheinlich einige wichtige Kippelemente im Klimasystem.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dirty="0">
              <a:solidFill>
                <a:schemeClr val="accent2"/>
              </a:solidFill>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solidFill>
                  <a:schemeClr val="accent2"/>
                </a:solidFill>
                <a:latin typeface="Abadi Extra Light" panose="020B0204020104020204" pitchFamily="34" charset="0"/>
              </a:rPr>
              <a:t>Begründung: Entscheidend für die Kettenreaktion wären Kippunkte mit einem starken globalen positiven Feedback. Hier kommen die polaren Eismassen, tropische Wälder, Permafrost und die ozeanische Zirkulation in Frage (-&gt; „einige wichtige“ und nicht „zahlreiche“ Kippelemente). Für die ersten beiden dieser beiden Punkte gibt der SYR an, dass der Übergang von „moderatem“ zu „hohem“ Risiko mit „medium </a:t>
            </a:r>
            <a:r>
              <a:rPr lang="de-DE" sz="1200" b="0" dirty="0" err="1">
                <a:solidFill>
                  <a:schemeClr val="accent2"/>
                </a:solidFill>
                <a:latin typeface="Abadi Extra Light" panose="020B0204020104020204" pitchFamily="34" charset="0"/>
              </a:rPr>
              <a:t>confidence</a:t>
            </a:r>
            <a:r>
              <a:rPr lang="de-DE" sz="1200" b="0" dirty="0">
                <a:solidFill>
                  <a:schemeClr val="accent2"/>
                </a:solidFill>
                <a:latin typeface="Abadi Extra Light" panose="020B0204020104020204" pitchFamily="34" charset="0"/>
              </a:rPr>
              <a:t>“ zwischen +1,5 und +2,5 °C liegt. (-&gt; „wahrscheinlich“)</a:t>
            </a:r>
            <a:endParaRPr lang="de-DE" b="0" dirty="0"/>
          </a:p>
          <a:p>
            <a:endParaRPr lang="de-DE" dirty="0"/>
          </a:p>
          <a:p>
            <a:r>
              <a:rPr lang="de-DE" dirty="0"/>
              <a:t>Zusätzliche Quelle für Angabe, dass in diesem Temperaturbereich wahrscheinlich wichtige Kippelemente liegen:</a:t>
            </a:r>
          </a:p>
          <a:p>
            <a:endParaRPr lang="de-DE" dirty="0"/>
          </a:p>
          <a:p>
            <a:r>
              <a:rPr lang="de-DE" dirty="0"/>
              <a:t>------</a:t>
            </a:r>
          </a:p>
          <a:p>
            <a:r>
              <a:rPr lang="de-DE" dirty="0"/>
              <a:t>Quelle geprüft: Uli Stopper</a:t>
            </a:r>
          </a:p>
          <a:p>
            <a:endParaRPr lang="de-DE" dirty="0"/>
          </a:p>
          <a:p>
            <a:r>
              <a:rPr lang="de-DE" dirty="0"/>
              <a:t>Der </a:t>
            </a:r>
            <a:r>
              <a:rPr lang="de-DE" dirty="0" err="1"/>
              <a:t>Powerpoint</a:t>
            </a:r>
            <a:r>
              <a:rPr lang="de-DE" dirty="0"/>
              <a:t>-Text deckt sehr gut mit den Aussagen des sehr viel zitierten Artikel von Steffen et al.</a:t>
            </a:r>
          </a:p>
          <a:p>
            <a:r>
              <a:rPr lang="de-DE" dirty="0"/>
              <a:t>Aufgrund der sehr weitreichenden Bedeutung dieser Aussagen (2 °C ist zu viel. Es besteht das Risiko eines </a:t>
            </a:r>
            <a:r>
              <a:rPr lang="de-DE" dirty="0" err="1"/>
              <a:t>Runnaway</a:t>
            </a:r>
            <a:r>
              <a:rPr lang="de-DE" dirty="0"/>
              <a:t>-Klimas und damit der langfristige Zusammenbruch der menschlichen Zivilisation...) ist es angebracht die Korrektheit dieses Artikels besonders hart zu prüfen.</a:t>
            </a:r>
          </a:p>
          <a:p>
            <a:endParaRPr lang="de-DE" dirty="0"/>
          </a:p>
          <a:p>
            <a:r>
              <a:rPr lang="de-DE" dirty="0"/>
              <a:t>Nach der Lektüre des Artikels und der </a:t>
            </a:r>
            <a:r>
              <a:rPr lang="de-DE" dirty="0" err="1"/>
              <a:t>Supplemental</a:t>
            </a:r>
            <a:r>
              <a:rPr lang="de-DE" dirty="0"/>
              <a:t> Information, stehen folgende Fragen im Raum:</a:t>
            </a:r>
          </a:p>
          <a:p>
            <a:pPr marL="185715" indent="-185715">
              <a:buFontTx/>
              <a:buChar char="-"/>
            </a:pPr>
            <a:r>
              <a:rPr lang="de-DE" dirty="0"/>
              <a:t>Welche Feedbacks gibt es noch? Wie sähe die Tabelle 1 aus, wenn wirklich alle bekannten Feedbacks eingetragen wären?</a:t>
            </a:r>
          </a:p>
          <a:p>
            <a:pPr marL="185715" indent="-185715">
              <a:buFontTx/>
              <a:buChar char="-"/>
            </a:pPr>
            <a:r>
              <a:rPr lang="de-DE" dirty="0"/>
              <a:t>Was ist mit negative Feedbacks? Sind sie vielleicht stark genug, um eine Kettenreaktion zu verhindern?</a:t>
            </a:r>
          </a:p>
          <a:p>
            <a:pPr marL="185715" indent="-185715">
              <a:buFontTx/>
              <a:buChar char="-"/>
            </a:pPr>
            <a:r>
              <a:rPr lang="de-DE" dirty="0"/>
              <a:t>Was ist die mögliche Erwärmung über das Jahr 2100 hinaus? Wo würde das Gleichgewicht einer </a:t>
            </a:r>
            <a:r>
              <a:rPr lang="de-DE" dirty="0" err="1"/>
              <a:t>Heißzeit</a:t>
            </a:r>
            <a:r>
              <a:rPr lang="de-DE" dirty="0"/>
              <a:t> liegen? (Die Abbildung deutet an, dass die maximale Erwärmung vergleichbar ist mit dem Unterschied zwischen Glazial und Interglazial. Im Text wird dies aber nicht konkretisiert.)</a:t>
            </a:r>
          </a:p>
          <a:p>
            <a:pPr marL="185715" indent="-185715">
              <a:buFontTx/>
              <a:buChar char="-"/>
            </a:pPr>
            <a:r>
              <a:rPr lang="de-DE" dirty="0"/>
              <a:t>Gibt es Prozesse, die die Geschwindigkeit eines </a:t>
            </a:r>
            <a:r>
              <a:rPr lang="de-DE" dirty="0" err="1"/>
              <a:t>Hothouse</a:t>
            </a:r>
            <a:r>
              <a:rPr lang="de-DE" dirty="0"/>
              <a:t>-Pfades begrenzen würden? Wie schnell wird die Erwärmung nach 2100 ablaufen?</a:t>
            </a:r>
          </a:p>
          <a:p>
            <a:pPr marL="185715" indent="-185715">
              <a:buFontTx/>
              <a:buChar char="-"/>
            </a:pPr>
            <a:r>
              <a:rPr lang="de-DE" dirty="0"/>
              <a:t>Die Feedbackstärken in Tabelle 1 sind für eine 2°C-Erwärmung abgeschätzt. Zählt man die Feedbacks zusammen ergibt sich eine zusätzliche Erwärmung von 0,46 °C. Wir würden also bei 2,46 °C landen. Dadurch würden die Feedbacks auch wieder stärker ausfallen. Wie setzt sich diese Folge fort?</a:t>
            </a:r>
          </a:p>
          <a:p>
            <a:pPr marL="185715" indent="-185715">
              <a:buFontTx/>
              <a:buChar char="-"/>
            </a:pPr>
            <a:r>
              <a:rPr lang="de-DE" dirty="0"/>
              <a:t>Wie stark würden die Feedbacks ausfallen, wenn man anstatt 2° C einfach direkt schon 3° C oder 4 °C als Ausgangspunkt wählt?</a:t>
            </a:r>
          </a:p>
          <a:p>
            <a:endParaRPr lang="de-DE" dirty="0"/>
          </a:p>
          <a:p>
            <a:r>
              <a:rPr lang="de-DE" dirty="0"/>
              <a:t>Auch wenn all diese Fragen noch unbeantwortet sind, zeigt das Paper auf relativ einfache und dadurch kaum zu entkräftende Weise, dass zumindest </a:t>
            </a:r>
            <a:r>
              <a:rPr lang="de-DE" i="1" dirty="0"/>
              <a:t>die Gefahr </a:t>
            </a:r>
            <a:r>
              <a:rPr lang="de-DE" dirty="0"/>
              <a:t>besteht, dass wir zwischen 1.5 und 2 °C den Kipppunkt des Systems überschreiten. Da beim tatsächlichen Eintreten dieses Szenarios fatale Folgen für die gesamte Menschheit zu erwarten wären, ist alleine die aufgezeigte </a:t>
            </a:r>
            <a:r>
              <a:rPr lang="de-DE" i="1" dirty="0"/>
              <a:t>Gefahr</a:t>
            </a:r>
            <a:r>
              <a:rPr lang="de-DE" dirty="0"/>
              <a:t> Anlass genug, um eindringlich darauf hinzuweisen, dass 2°C zu viel sind.</a:t>
            </a:r>
          </a:p>
          <a:p>
            <a:endParaRPr lang="de-DE" dirty="0"/>
          </a:p>
          <a:p>
            <a:r>
              <a:rPr lang="de-DE" dirty="0"/>
              <a:t>Solange der </a:t>
            </a:r>
            <a:r>
              <a:rPr lang="de-DE" dirty="0" err="1"/>
              <a:t>Powerpoint</a:t>
            </a:r>
            <a:r>
              <a:rPr lang="de-DE" dirty="0"/>
              <a:t>-Text also im Konjunktiv bleibt oder direkt von einer Gefahr spricht, machen wir keinen Fehler.</a:t>
            </a:r>
          </a:p>
          <a:p>
            <a:endParaRPr lang="de-DE" dirty="0"/>
          </a:p>
          <a:p>
            <a:r>
              <a:rPr lang="de-DE" dirty="0"/>
              <a:t>Um die oben genannten Fragen irgendwann ansatzweise beantworten zu können, lohnt sich wahrscheinlich die Lektüre der folgenden im Artikel zitierten Quellen:</a:t>
            </a:r>
          </a:p>
          <a:p>
            <a:r>
              <a:rPr lang="de-DE" dirty="0"/>
              <a:t>Schellnhuber et al.: </a:t>
            </a:r>
            <a:r>
              <a:rPr lang="de-DE" dirty="0" err="1"/>
              <a:t>Why</a:t>
            </a:r>
            <a:r>
              <a:rPr lang="de-DE" dirty="0"/>
              <a:t> </a:t>
            </a:r>
            <a:r>
              <a:rPr lang="de-DE" dirty="0" err="1"/>
              <a:t>the</a:t>
            </a:r>
            <a:r>
              <a:rPr lang="de-DE" dirty="0"/>
              <a:t> </a:t>
            </a:r>
            <a:r>
              <a:rPr lang="de-DE" dirty="0" err="1"/>
              <a:t>right</a:t>
            </a:r>
            <a:r>
              <a:rPr lang="de-DE" dirty="0"/>
              <a:t> </a:t>
            </a:r>
            <a:r>
              <a:rPr lang="de-DE" dirty="0" err="1"/>
              <a:t>climate</a:t>
            </a:r>
            <a:r>
              <a:rPr lang="de-DE" dirty="0"/>
              <a:t> </a:t>
            </a:r>
            <a:r>
              <a:rPr lang="de-DE" dirty="0" err="1"/>
              <a:t>target</a:t>
            </a:r>
            <a:r>
              <a:rPr lang="de-DE" dirty="0"/>
              <a:t> was </a:t>
            </a:r>
            <a:r>
              <a:rPr lang="de-DE" dirty="0" err="1"/>
              <a:t>agreed</a:t>
            </a:r>
            <a:r>
              <a:rPr lang="de-DE" dirty="0"/>
              <a:t> in Paris. Nat </a:t>
            </a:r>
            <a:r>
              <a:rPr lang="de-DE" dirty="0" err="1"/>
              <a:t>Clim</a:t>
            </a:r>
            <a:r>
              <a:rPr lang="de-DE" dirty="0"/>
              <a:t> Change 6, 2016.</a:t>
            </a:r>
          </a:p>
          <a:p>
            <a:r>
              <a:rPr lang="de-DE" dirty="0" err="1"/>
              <a:t>Lenton</a:t>
            </a:r>
            <a:r>
              <a:rPr lang="de-DE" dirty="0"/>
              <a:t> et al.: </a:t>
            </a:r>
            <a:r>
              <a:rPr lang="de-DE" dirty="0" err="1"/>
              <a:t>Tipping</a:t>
            </a:r>
            <a:r>
              <a:rPr lang="de-DE" dirty="0"/>
              <a:t> </a:t>
            </a:r>
            <a:r>
              <a:rPr lang="de-DE" dirty="0" err="1"/>
              <a:t>elements</a:t>
            </a:r>
            <a:r>
              <a:rPr lang="de-DE" dirty="0"/>
              <a:t> in </a:t>
            </a:r>
            <a:r>
              <a:rPr lang="de-DE" dirty="0" err="1"/>
              <a:t>the</a:t>
            </a:r>
            <a:r>
              <a:rPr lang="de-DE" dirty="0"/>
              <a:t> </a:t>
            </a:r>
            <a:r>
              <a:rPr lang="de-DE" dirty="0" err="1"/>
              <a:t>Earth‘s</a:t>
            </a:r>
            <a:r>
              <a:rPr lang="de-DE" dirty="0"/>
              <a:t> </a:t>
            </a:r>
            <a:r>
              <a:rPr lang="de-DE" dirty="0" err="1"/>
              <a:t>climate</a:t>
            </a:r>
            <a:r>
              <a:rPr lang="de-DE" dirty="0"/>
              <a:t> </a:t>
            </a:r>
            <a:r>
              <a:rPr lang="de-DE" dirty="0" err="1"/>
              <a:t>system</a:t>
            </a:r>
            <a:r>
              <a:rPr lang="de-DE" dirty="0"/>
              <a:t>. </a:t>
            </a:r>
            <a:r>
              <a:rPr lang="de-DE" dirty="0" err="1"/>
              <a:t>Proc</a:t>
            </a:r>
            <a:r>
              <a:rPr lang="de-DE" dirty="0"/>
              <a:t> </a:t>
            </a:r>
            <a:r>
              <a:rPr lang="de-DE" dirty="0" err="1"/>
              <a:t>Natl</a:t>
            </a:r>
            <a:r>
              <a:rPr lang="de-DE" dirty="0"/>
              <a:t> </a:t>
            </a:r>
            <a:r>
              <a:rPr lang="de-DE" dirty="0" err="1"/>
              <a:t>Acad</a:t>
            </a:r>
            <a:r>
              <a:rPr lang="de-DE" dirty="0"/>
              <a:t> </a:t>
            </a:r>
            <a:r>
              <a:rPr lang="de-DE" dirty="0" err="1"/>
              <a:t>Sci</a:t>
            </a:r>
            <a:r>
              <a:rPr lang="de-DE" dirty="0"/>
              <a:t> USA, 2008.</a:t>
            </a:r>
          </a:p>
          <a:p>
            <a:r>
              <a:rPr lang="de-DE" dirty="0"/>
              <a:t>Steffen et al.: The </a:t>
            </a:r>
            <a:r>
              <a:rPr lang="de-DE" dirty="0" err="1"/>
              <a:t>trajectory</a:t>
            </a:r>
            <a:r>
              <a:rPr lang="de-DE" dirty="0"/>
              <a:t> </a:t>
            </a:r>
            <a:r>
              <a:rPr lang="de-DE" dirty="0" err="1"/>
              <a:t>of</a:t>
            </a:r>
            <a:r>
              <a:rPr lang="de-DE" dirty="0"/>
              <a:t> </a:t>
            </a:r>
            <a:r>
              <a:rPr lang="de-DE" dirty="0" err="1"/>
              <a:t>the</a:t>
            </a:r>
            <a:r>
              <a:rPr lang="de-DE" dirty="0"/>
              <a:t> </a:t>
            </a:r>
            <a:r>
              <a:rPr lang="de-DE" dirty="0" err="1"/>
              <a:t>anthropocene</a:t>
            </a:r>
            <a:r>
              <a:rPr lang="de-DE" dirty="0"/>
              <a:t>: The </a:t>
            </a:r>
            <a:r>
              <a:rPr lang="de-DE" dirty="0" err="1"/>
              <a:t>great</a:t>
            </a:r>
            <a:r>
              <a:rPr lang="de-DE" dirty="0"/>
              <a:t> </a:t>
            </a:r>
            <a:r>
              <a:rPr lang="de-DE" dirty="0" err="1"/>
              <a:t>acceleration</a:t>
            </a:r>
            <a:r>
              <a:rPr lang="de-DE" dirty="0"/>
              <a:t>. </a:t>
            </a:r>
            <a:r>
              <a:rPr lang="de-DE" dirty="0" err="1"/>
              <a:t>Antropocene</a:t>
            </a:r>
            <a:r>
              <a:rPr lang="de-DE" dirty="0"/>
              <a:t> Rev 2, 2015.</a:t>
            </a:r>
          </a:p>
          <a:p>
            <a:r>
              <a:rPr lang="de-DE" dirty="0" err="1"/>
              <a:t>Rotham</a:t>
            </a:r>
            <a:r>
              <a:rPr lang="de-DE" dirty="0"/>
              <a:t>: </a:t>
            </a:r>
            <a:r>
              <a:rPr lang="de-DE" dirty="0" err="1"/>
              <a:t>Thresholds</a:t>
            </a:r>
            <a:r>
              <a:rPr lang="de-DE" dirty="0"/>
              <a:t> </a:t>
            </a:r>
            <a:r>
              <a:rPr lang="de-DE" dirty="0" err="1"/>
              <a:t>of</a:t>
            </a:r>
            <a:r>
              <a:rPr lang="de-DE" dirty="0"/>
              <a:t> </a:t>
            </a:r>
            <a:r>
              <a:rPr lang="de-DE" dirty="0" err="1"/>
              <a:t>catastrophe</a:t>
            </a:r>
            <a:r>
              <a:rPr lang="de-DE" dirty="0"/>
              <a:t> in </a:t>
            </a:r>
            <a:r>
              <a:rPr lang="de-DE" dirty="0" err="1"/>
              <a:t>the</a:t>
            </a:r>
            <a:r>
              <a:rPr lang="de-DE" dirty="0"/>
              <a:t> Earth System. Science </a:t>
            </a:r>
            <a:r>
              <a:rPr lang="de-DE" dirty="0" err="1"/>
              <a:t>Advances</a:t>
            </a:r>
            <a:r>
              <a:rPr lang="de-DE" dirty="0"/>
              <a:t> 3. 2017.</a:t>
            </a:r>
          </a:p>
          <a:p>
            <a:r>
              <a:rPr lang="de-DE" dirty="0"/>
              <a:t>Berge, </a:t>
            </a:r>
            <a:r>
              <a:rPr lang="de-DE" dirty="0" err="1"/>
              <a:t>Loutre</a:t>
            </a:r>
            <a:r>
              <a:rPr lang="de-DE" dirty="0"/>
              <a:t>: An </a:t>
            </a:r>
            <a:r>
              <a:rPr lang="de-DE" dirty="0" err="1"/>
              <a:t>exceptionally</a:t>
            </a:r>
            <a:r>
              <a:rPr lang="de-DE" dirty="0"/>
              <a:t> </a:t>
            </a:r>
            <a:r>
              <a:rPr lang="de-DE" dirty="0" err="1"/>
              <a:t>long</a:t>
            </a:r>
            <a:r>
              <a:rPr lang="de-DE" dirty="0"/>
              <a:t> </a:t>
            </a:r>
            <a:r>
              <a:rPr lang="de-DE" dirty="0" err="1"/>
              <a:t>interglacial</a:t>
            </a:r>
            <a:r>
              <a:rPr lang="de-DE" dirty="0"/>
              <a:t> </a:t>
            </a:r>
            <a:r>
              <a:rPr lang="de-DE" dirty="0" err="1"/>
              <a:t>ahead</a:t>
            </a:r>
            <a:r>
              <a:rPr lang="de-DE" dirty="0"/>
              <a:t>? Science 297, 2002.</a:t>
            </a:r>
          </a:p>
          <a:p>
            <a:r>
              <a:rPr lang="de-DE" dirty="0"/>
              <a:t>US Department </a:t>
            </a:r>
            <a:r>
              <a:rPr lang="de-DE" dirty="0" err="1"/>
              <a:t>of</a:t>
            </a:r>
            <a:r>
              <a:rPr lang="de-DE" dirty="0"/>
              <a:t> Defense: National </a:t>
            </a:r>
            <a:r>
              <a:rPr lang="de-DE" dirty="0" err="1"/>
              <a:t>security</a:t>
            </a:r>
            <a:r>
              <a:rPr lang="de-DE" dirty="0"/>
              <a:t> </a:t>
            </a:r>
            <a:r>
              <a:rPr lang="de-DE" dirty="0" err="1"/>
              <a:t>implications</a:t>
            </a:r>
            <a:r>
              <a:rPr lang="de-DE" dirty="0"/>
              <a:t> </a:t>
            </a:r>
            <a:r>
              <a:rPr lang="de-DE" dirty="0" err="1"/>
              <a:t>of</a:t>
            </a:r>
            <a:r>
              <a:rPr lang="de-DE" dirty="0"/>
              <a:t> </a:t>
            </a:r>
            <a:r>
              <a:rPr lang="de-DE" dirty="0" err="1"/>
              <a:t>climate-related</a:t>
            </a:r>
            <a:r>
              <a:rPr lang="de-DE" dirty="0"/>
              <a:t> </a:t>
            </a:r>
            <a:r>
              <a:rPr lang="de-DE" dirty="0" err="1"/>
              <a:t>risks</a:t>
            </a:r>
            <a:r>
              <a:rPr lang="de-DE" dirty="0"/>
              <a:t> and a </a:t>
            </a:r>
            <a:r>
              <a:rPr lang="de-DE" dirty="0" err="1"/>
              <a:t>changing</a:t>
            </a:r>
            <a:r>
              <a:rPr lang="de-DE" dirty="0"/>
              <a:t> </a:t>
            </a:r>
            <a:r>
              <a:rPr lang="de-DE" dirty="0" err="1"/>
              <a:t>climate</a:t>
            </a:r>
            <a:r>
              <a:rPr lang="de-DE" dirty="0"/>
              <a:t>, 2018.</a:t>
            </a:r>
          </a:p>
          <a:p>
            <a:endParaRPr lang="de-DE" dirty="0"/>
          </a:p>
          <a:p>
            <a:r>
              <a:rPr lang="de-DE" dirty="0"/>
              <a:t>Bei weitergehenden Recherchen sollte darauf geachtet werden auch bewusst Studien mit einzubeziehen, bei denen weder Will Steffen noch seine Koautoren und möglichst wenige der in ihrem Paper beteiligten Institute mitgearbeitet haben. Die Community der Klimawissenschaft ist eng vernetzt. Es wäre daher hilfreich, wenn gezeigt werden könnte, dass unterschiedliche Gruppen unabhängig voneinander zu demselben Ergebnis kommen.</a:t>
            </a:r>
          </a:p>
          <a:p>
            <a:endParaRPr lang="de-DE" dirty="0"/>
          </a:p>
          <a:p>
            <a:endParaRPr lang="de-DE" dirty="0"/>
          </a:p>
          <a:p>
            <a:r>
              <a:rPr lang="de-DE" dirty="0"/>
              <a:t>Fun </a:t>
            </a:r>
            <a:r>
              <a:rPr lang="de-DE" dirty="0" err="1"/>
              <a:t>fact</a:t>
            </a:r>
            <a:r>
              <a:rPr lang="de-DE" dirty="0"/>
              <a:t>: An dem Paper wurde über zwei Jahre lang geschrieben! Dass es während einer extremen Hitzewelle veröffentlicht wurde und dadurch auf so viel Resonanz stieß, ist Zufall. (http://www.sparcs-center.org/news/58/22/Hothouse-Earth-paper-attracts-global-attention-in-hot-summer.html).</a:t>
            </a:r>
          </a:p>
        </p:txBody>
      </p:sp>
      <p:sp>
        <p:nvSpPr>
          <p:cNvPr id="4" name="Foliennummernplatzhalter 3"/>
          <p:cNvSpPr>
            <a:spLocks noGrp="1"/>
          </p:cNvSpPr>
          <p:nvPr>
            <p:ph type="sldNum" sz="quarter" idx="5"/>
          </p:nvPr>
        </p:nvSpPr>
        <p:spPr/>
        <p:txBody>
          <a:bodyPr/>
          <a:lstStyle/>
          <a:p>
            <a:fld id="{B409C545-18B8-44CD-A9F8-6F7BC79EDD5E}" type="slidenum">
              <a:rPr lang="de-DE" smtClean="0"/>
              <a:t>22</a:t>
            </a:fld>
            <a:endParaRPr lang="de-DE"/>
          </a:p>
        </p:txBody>
      </p:sp>
    </p:spTree>
    <p:extLst>
      <p:ext uri="{BB962C8B-B14F-4D97-AF65-F5344CB8AC3E}">
        <p14:creationId xmlns:p14="http://schemas.microsoft.com/office/powerpoint/2010/main" val="174871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Bildquelle:</a:t>
            </a:r>
          </a:p>
          <a:p>
            <a:r>
              <a:rPr lang="de-DE" dirty="0"/>
              <a:t>https://commons.wikimedia.org/wiki/File:Oxfam_East_Africa_-_SomalilandDrought003.jpg</a:t>
            </a:r>
          </a:p>
          <a:p>
            <a:endParaRPr lang="de-DE" dirty="0"/>
          </a:p>
          <a:p>
            <a:r>
              <a:rPr lang="de-DE" dirty="0"/>
              <a:t>Heruntergeladen am:</a:t>
            </a:r>
          </a:p>
          <a:p>
            <a:r>
              <a:rPr lang="de-DE" dirty="0"/>
              <a:t>18.09.2019</a:t>
            </a:r>
          </a:p>
          <a:p>
            <a:endParaRPr lang="de-DE" dirty="0"/>
          </a:p>
          <a:p>
            <a:r>
              <a:rPr lang="de-DE" dirty="0"/>
              <a:t>Fotograf:</a:t>
            </a:r>
          </a:p>
          <a:p>
            <a:r>
              <a:rPr lang="de-DE" dirty="0"/>
              <a:t>Oxfam East </a:t>
            </a:r>
            <a:r>
              <a:rPr lang="de-DE" dirty="0" err="1"/>
              <a:t>Africa</a:t>
            </a:r>
            <a:endParaRPr lang="de-DE" dirty="0"/>
          </a:p>
          <a:p>
            <a:endParaRPr lang="de-DE" dirty="0"/>
          </a:p>
          <a:p>
            <a:r>
              <a:rPr lang="de-DE" dirty="0"/>
              <a:t>Agentur/Unternehmen/Plattform:</a:t>
            </a:r>
          </a:p>
          <a:p>
            <a:r>
              <a:rPr lang="de-DE" dirty="0"/>
              <a:t>Flickr / Wikimedia Commons</a:t>
            </a:r>
          </a:p>
          <a:p>
            <a:endParaRPr lang="de-DE" dirty="0"/>
          </a:p>
          <a:p>
            <a:r>
              <a:rPr lang="de-DE" dirty="0"/>
              <a:t>Titel/Bildunterschrift:</a:t>
            </a:r>
          </a:p>
          <a:p>
            <a:r>
              <a:rPr lang="en-US" dirty="0" err="1"/>
              <a:t>Faadomo</a:t>
            </a:r>
            <a:r>
              <a:rPr lang="en-US" dirty="0"/>
              <a:t> Hirsi and her grandson wheel their daily allowance of two 20-litre jerrycans back to their house.</a:t>
            </a:r>
            <a:endParaRPr lang="de-DE" dirty="0"/>
          </a:p>
          <a:p>
            <a:endParaRPr lang="de-DE" dirty="0"/>
          </a:p>
          <a:p>
            <a:r>
              <a:rPr lang="de-DE" dirty="0"/>
              <a:t>Lizenz:</a:t>
            </a:r>
          </a:p>
          <a:p>
            <a:r>
              <a:rPr lang="de-DE" dirty="0"/>
              <a:t>Creative Commons 2.0</a:t>
            </a:r>
          </a:p>
          <a:p>
            <a:r>
              <a:rPr lang="de-DE" dirty="0"/>
              <a:t>https://creativecommons.org/licenses/by/2.0/</a:t>
            </a:r>
          </a:p>
          <a:p>
            <a:r>
              <a:rPr lang="de-DE" dirty="0"/>
              <a:t>-&gt; </a:t>
            </a:r>
            <a:r>
              <a:rPr lang="de-DE" dirty="0" err="1"/>
              <a:t>free</a:t>
            </a:r>
            <a:r>
              <a:rPr lang="de-DE" dirty="0"/>
              <a:t> </a:t>
            </a:r>
            <a:r>
              <a:rPr lang="de-DE" dirty="0" err="1"/>
              <a:t>to</a:t>
            </a:r>
            <a:r>
              <a:rPr lang="de-DE" dirty="0"/>
              <a:t> </a:t>
            </a:r>
            <a:r>
              <a:rPr lang="de-DE" dirty="0" err="1"/>
              <a:t>copy</a:t>
            </a:r>
            <a:endParaRPr lang="de-DE" dirty="0"/>
          </a:p>
          <a:p>
            <a:r>
              <a:rPr lang="de-DE" dirty="0"/>
              <a:t>-&gt; </a:t>
            </a:r>
            <a:r>
              <a:rPr lang="de-DE" dirty="0" err="1"/>
              <a:t>free</a:t>
            </a:r>
            <a:r>
              <a:rPr lang="de-DE" dirty="0"/>
              <a:t> </a:t>
            </a:r>
            <a:r>
              <a:rPr lang="de-DE" dirty="0" err="1"/>
              <a:t>to</a:t>
            </a:r>
            <a:r>
              <a:rPr lang="de-DE" dirty="0"/>
              <a:t> </a:t>
            </a:r>
            <a:r>
              <a:rPr lang="de-DE" dirty="0" err="1"/>
              <a:t>share</a:t>
            </a:r>
            <a:endParaRPr lang="de-DE" dirty="0"/>
          </a:p>
          <a:p>
            <a:r>
              <a:rPr lang="de-DE" dirty="0"/>
              <a:t>erfordert Angabe des Namen des Fotografen, des Copyrights, des Links und des Titels</a:t>
            </a:r>
          </a:p>
          <a:p>
            <a:r>
              <a:rPr lang="de-DE" dirty="0"/>
              <a:t>erfordert Angabe des Links zur Lizenz</a:t>
            </a:r>
          </a:p>
          <a:p>
            <a:r>
              <a:rPr lang="de-DE" dirty="0"/>
              <a:t>erfordert Angabe von Änderungen</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25</a:t>
            </a:fld>
            <a:endParaRPr lang="de-DE"/>
          </a:p>
        </p:txBody>
      </p:sp>
    </p:spTree>
    <p:extLst>
      <p:ext uri="{BB962C8B-B14F-4D97-AF65-F5344CB8AC3E}">
        <p14:creationId xmlns:p14="http://schemas.microsoft.com/office/powerpoint/2010/main" val="3827184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geprüft: Uli Stopper</a:t>
            </a:r>
          </a:p>
          <a:p>
            <a:endParaRPr lang="de-DE" dirty="0"/>
          </a:p>
          <a:p>
            <a:r>
              <a:rPr lang="de-DE" dirty="0"/>
              <a:t>Originaltext:</a:t>
            </a:r>
          </a:p>
          <a:p>
            <a:r>
              <a:rPr lang="en-US" sz="1300" dirty="0"/>
              <a:t>There is high confidence that the probability of a sea ice-free Arctic Ocean during summer is substantially lower at global</a:t>
            </a:r>
          </a:p>
          <a:p>
            <a:r>
              <a:rPr lang="en-US" sz="1300" dirty="0"/>
              <a:t>warming of 1.5°C when compared to 2°C. With 1.5°C of global warming, one sea ice-free Arctic summer is projected per</a:t>
            </a:r>
          </a:p>
          <a:p>
            <a:r>
              <a:rPr lang="en-US" sz="1300" dirty="0"/>
              <a:t>century. This likelihood is increased to at least one per decade with 2°C global warming. Effects of a temperature overshoot</a:t>
            </a:r>
          </a:p>
          <a:p>
            <a:r>
              <a:rPr lang="en-US" sz="1300" dirty="0"/>
              <a:t>are reversible for Arctic sea ice cover on decadal time scales (high confidence).</a:t>
            </a:r>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6</a:t>
            </a:fld>
            <a:endParaRPr lang="de-DE"/>
          </a:p>
        </p:txBody>
      </p:sp>
    </p:spTree>
    <p:extLst>
      <p:ext uri="{BB962C8B-B14F-4D97-AF65-F5344CB8AC3E}">
        <p14:creationId xmlns:p14="http://schemas.microsoft.com/office/powerpoint/2010/main" val="3931576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V6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 Text: Alleine aufgrund des Temperaturanstiegs würde sich der Anteil der unter absoluter Wasserknappheit leidenden Menschen gegenüber heute vervierfachen.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Neuer Text: Alleine aufgrund des Temperaturanstiegs und des Bevölkerungswachstums würde sich der Anteil der unter absoluter Wasserknappheit leidenden Menschen gegenüber heute um einen Faktor 1,7 erhöhen.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Begründung: Das Paper von Schewe et al. ist falsch interpretiert worden.</a:t>
            </a:r>
          </a:p>
          <a:p>
            <a:endParaRPr lang="en-US" sz="1200" i="0" dirty="0">
              <a:solidFill>
                <a:srgbClr val="FF0000"/>
              </a:solidFill>
              <a:latin typeface="Abadi Extra Light" panose="020B0204020104020204" pitchFamily="34" charset="0"/>
            </a:endParaRPr>
          </a:p>
          <a:p>
            <a:r>
              <a:rPr lang="en-US" sz="1200" i="0" dirty="0">
                <a:solidFill>
                  <a:srgbClr val="FF0000"/>
                </a:solidFill>
                <a:latin typeface="Abadi Extra Light" panose="020B0204020104020204" pitchFamily="34" charset="0"/>
              </a:rPr>
              <a:t>Aus </a:t>
            </a:r>
            <a:r>
              <a:rPr lang="en-US" sz="1200" i="0" dirty="0" err="1">
                <a:solidFill>
                  <a:srgbClr val="FF0000"/>
                </a:solidFill>
                <a:latin typeface="Abadi Extra Light" panose="020B0204020104020204" pitchFamily="34" charset="0"/>
              </a:rPr>
              <a:t>Tabelle</a:t>
            </a:r>
            <a:r>
              <a:rPr lang="en-US" sz="1200" i="0" dirty="0">
                <a:solidFill>
                  <a:srgbClr val="FF0000"/>
                </a:solidFill>
                <a:latin typeface="Abadi Extra Light" panose="020B0204020104020204" pitchFamily="34" charset="0"/>
              </a:rPr>
              <a:t> S1 in </a:t>
            </a:r>
            <a:r>
              <a:rPr lang="en-US" sz="1200" i="0" dirty="0" err="1">
                <a:solidFill>
                  <a:srgbClr val="FF0000"/>
                </a:solidFill>
                <a:latin typeface="Abadi Extra Light" panose="020B0204020104020204" pitchFamily="34" charset="0"/>
              </a:rPr>
              <a:t>Schewe</a:t>
            </a:r>
            <a:r>
              <a:rPr lang="en-US" sz="1200" i="0" dirty="0">
                <a:solidFill>
                  <a:srgbClr val="FF0000"/>
                </a:solidFill>
                <a:latin typeface="Abadi Extra Light" panose="020B0204020104020204" pitchFamily="34" charset="0"/>
              </a:rPr>
              <a:t> et al. </a:t>
            </a:r>
            <a:r>
              <a:rPr lang="en-US" sz="1200" i="0" dirty="0" err="1">
                <a:solidFill>
                  <a:srgbClr val="FF0000"/>
                </a:solidFill>
                <a:latin typeface="Abadi Extra Light" panose="020B0204020104020204" pitchFamily="34" charset="0"/>
              </a:rPr>
              <a:t>SuppMat</a:t>
            </a:r>
            <a:r>
              <a:rPr lang="en-US" sz="1200" i="0" dirty="0">
                <a:solidFill>
                  <a:srgbClr val="FF0000"/>
                </a:solidFill>
                <a:latin typeface="Abadi Extra Light" panose="020B0204020104020204" pitchFamily="34" charset="0"/>
              </a:rPr>
              <a:t>:</a:t>
            </a:r>
          </a:p>
          <a:p>
            <a:endParaRPr lang="en-US" sz="1200" i="0" dirty="0">
              <a:solidFill>
                <a:srgbClr val="FF0000"/>
              </a:solidFill>
              <a:latin typeface="Abadi Extra Light" panose="020B0204020104020204" pitchFamily="34" charset="0"/>
            </a:endParaRPr>
          </a:p>
          <a:p>
            <a:r>
              <a:rPr lang="en-US" sz="1200" i="0" dirty="0">
                <a:solidFill>
                  <a:srgbClr val="FF0000"/>
                </a:solidFill>
                <a:latin typeface="Abadi Extra Light" panose="020B0204020104020204" pitchFamily="34" charset="0"/>
              </a:rPr>
              <a:t>“0°” = </a:t>
            </a:r>
            <a:r>
              <a:rPr lang="en-US" sz="1200" i="0" dirty="0" err="1">
                <a:solidFill>
                  <a:srgbClr val="FF0000"/>
                </a:solidFill>
                <a:latin typeface="Abadi Extra Light" panose="020B0204020104020204" pitchFamily="34" charset="0"/>
              </a:rPr>
              <a:t>Weltbevölkerung</a:t>
            </a:r>
            <a:r>
              <a:rPr lang="en-US" sz="1200" i="0" dirty="0">
                <a:solidFill>
                  <a:srgbClr val="FF0000"/>
                </a:solidFill>
                <a:latin typeface="Abadi Extra Light" panose="020B0204020104020204" pitchFamily="34" charset="0"/>
              </a:rPr>
              <a:t> des </a:t>
            </a:r>
            <a:r>
              <a:rPr lang="en-US" sz="1200" i="0" dirty="0" err="1">
                <a:solidFill>
                  <a:srgbClr val="FF0000"/>
                </a:solidFill>
                <a:latin typeface="Abadi Extra Light" panose="020B0204020104020204" pitchFamily="34" charset="0"/>
              </a:rPr>
              <a:t>Jahres</a:t>
            </a:r>
            <a:r>
              <a:rPr lang="en-US" sz="1200" i="0" dirty="0">
                <a:solidFill>
                  <a:srgbClr val="FF0000"/>
                </a:solidFill>
                <a:latin typeface="Abadi Extra Light" panose="020B0204020104020204" pitchFamily="34" charset="0"/>
              </a:rPr>
              <a:t> 2000, </a:t>
            </a:r>
            <a:r>
              <a:rPr lang="en-US" sz="1200" i="0" dirty="0" err="1">
                <a:solidFill>
                  <a:srgbClr val="FF0000"/>
                </a:solidFill>
                <a:latin typeface="Abadi Extra Light" panose="020B0204020104020204" pitchFamily="34" charset="0"/>
              </a:rPr>
              <a:t>Erderwärmung</a:t>
            </a:r>
            <a:r>
              <a:rPr lang="en-US" sz="1200" i="0" dirty="0">
                <a:solidFill>
                  <a:srgbClr val="FF0000"/>
                </a:solidFill>
                <a:latin typeface="Abadi Extra Light" panose="020B0204020104020204" pitchFamily="34" charset="0"/>
              </a:rPr>
              <a:t> von 0°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1995, also 0.7°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vorindustriell</a:t>
            </a:r>
            <a:r>
              <a:rPr lang="en-US" sz="1200" i="0" dirty="0">
                <a:solidFill>
                  <a:srgbClr val="FF0000"/>
                </a:solidFill>
                <a:latin typeface="Abadi Extra Light" panose="020B0204020104020204" pitchFamily="34" charset="0"/>
              </a:rPr>
              <a:t>, also -0.6°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2023.</a:t>
            </a:r>
          </a:p>
          <a:p>
            <a:r>
              <a:rPr lang="en-US" sz="1200" i="0" dirty="0">
                <a:solidFill>
                  <a:srgbClr val="FF0000"/>
                </a:solidFill>
                <a:latin typeface="Abadi Extra Light" panose="020B0204020104020204" pitchFamily="34" charset="0"/>
              </a:rPr>
              <a:t>“1°” = </a:t>
            </a:r>
            <a:r>
              <a:rPr lang="en-US" sz="1200" i="0" dirty="0" err="1">
                <a:solidFill>
                  <a:srgbClr val="FF0000"/>
                </a:solidFill>
                <a:latin typeface="Abadi Extra Light" panose="020B0204020104020204" pitchFamily="34" charset="0"/>
              </a:rPr>
              <a:t>Weltbevölkerung</a:t>
            </a:r>
            <a:r>
              <a:rPr lang="en-US" sz="1200" i="0" dirty="0">
                <a:solidFill>
                  <a:srgbClr val="FF0000"/>
                </a:solidFill>
                <a:latin typeface="Abadi Extra Light" panose="020B0204020104020204" pitchFamily="34" charset="0"/>
              </a:rPr>
              <a:t> des </a:t>
            </a:r>
            <a:r>
              <a:rPr lang="en-US" sz="1200" i="0" dirty="0" err="1">
                <a:solidFill>
                  <a:srgbClr val="FF0000"/>
                </a:solidFill>
                <a:latin typeface="Abadi Extra Light" panose="020B0204020104020204" pitchFamily="34" charset="0"/>
              </a:rPr>
              <a:t>Jahres</a:t>
            </a:r>
            <a:r>
              <a:rPr lang="en-US" sz="1200" i="0" dirty="0">
                <a:solidFill>
                  <a:srgbClr val="FF0000"/>
                </a:solidFill>
                <a:latin typeface="Abadi Extra Light" panose="020B0204020104020204" pitchFamily="34" charset="0"/>
              </a:rPr>
              <a:t> 2029 (</a:t>
            </a:r>
            <a:r>
              <a:rPr lang="en-US" sz="1200" i="0" dirty="0" err="1">
                <a:solidFill>
                  <a:srgbClr val="FF0000"/>
                </a:solidFill>
                <a:latin typeface="Abadi Extra Light" panose="020B0204020104020204" pitchFamily="34" charset="0"/>
              </a:rPr>
              <a:t>Mittelwert</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über</a:t>
            </a:r>
            <a:r>
              <a:rPr lang="en-US" sz="1200" i="0" dirty="0">
                <a:solidFill>
                  <a:srgbClr val="FF0000"/>
                </a:solidFill>
                <a:latin typeface="Abadi Extra Light" panose="020B0204020104020204" pitchFamily="34" charset="0"/>
              </a:rPr>
              <a:t> 5 </a:t>
            </a:r>
            <a:r>
              <a:rPr lang="en-US" sz="1200" i="0" dirty="0" err="1">
                <a:solidFill>
                  <a:srgbClr val="FF0000"/>
                </a:solidFill>
                <a:latin typeface="Abadi Extra Light" panose="020B0204020104020204" pitchFamily="34" charset="0"/>
              </a:rPr>
              <a:t>Modelle</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Erderwärmung</a:t>
            </a:r>
            <a:r>
              <a:rPr lang="en-US" sz="1200" i="0" dirty="0">
                <a:solidFill>
                  <a:srgbClr val="FF0000"/>
                </a:solidFill>
                <a:latin typeface="Abadi Extra Light" panose="020B0204020104020204" pitchFamily="34" charset="0"/>
              </a:rPr>
              <a:t> von 1°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1995, also 1.7°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vorindustriell</a:t>
            </a:r>
            <a:r>
              <a:rPr lang="en-US" sz="1200" i="0" dirty="0">
                <a:solidFill>
                  <a:srgbClr val="FF0000"/>
                </a:solidFill>
                <a:latin typeface="Abadi Extra Light" panose="020B0204020104020204" pitchFamily="34" charset="0"/>
              </a:rPr>
              <a:t>, also +0.4°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2023.</a:t>
            </a:r>
          </a:p>
          <a:p>
            <a:r>
              <a:rPr lang="en-US" sz="1200" i="0" dirty="0">
                <a:solidFill>
                  <a:srgbClr val="FF0000"/>
                </a:solidFill>
                <a:latin typeface="Abadi Extra Light" panose="020B0204020104020204" pitchFamily="34" charset="0"/>
              </a:rPr>
              <a:t>“2°” = </a:t>
            </a:r>
            <a:r>
              <a:rPr lang="en-US" sz="1200" i="0" dirty="0" err="1">
                <a:solidFill>
                  <a:srgbClr val="FF0000"/>
                </a:solidFill>
                <a:latin typeface="Abadi Extra Light" panose="020B0204020104020204" pitchFamily="34" charset="0"/>
              </a:rPr>
              <a:t>Weltbevölkerung</a:t>
            </a:r>
            <a:r>
              <a:rPr lang="en-US" sz="1200" i="0" dirty="0">
                <a:solidFill>
                  <a:srgbClr val="FF0000"/>
                </a:solidFill>
                <a:latin typeface="Abadi Extra Light" panose="020B0204020104020204" pitchFamily="34" charset="0"/>
              </a:rPr>
              <a:t> des </a:t>
            </a:r>
            <a:r>
              <a:rPr lang="en-US" sz="1200" i="0" dirty="0" err="1">
                <a:solidFill>
                  <a:srgbClr val="FF0000"/>
                </a:solidFill>
                <a:latin typeface="Abadi Extra Light" panose="020B0204020104020204" pitchFamily="34" charset="0"/>
              </a:rPr>
              <a:t>Jahres</a:t>
            </a:r>
            <a:r>
              <a:rPr lang="en-US" sz="1200" i="0" dirty="0">
                <a:solidFill>
                  <a:srgbClr val="FF0000"/>
                </a:solidFill>
                <a:latin typeface="Abadi Extra Light" panose="020B0204020104020204" pitchFamily="34" charset="0"/>
              </a:rPr>
              <a:t> 2053 (</a:t>
            </a:r>
            <a:r>
              <a:rPr lang="en-US" sz="1200" i="0" dirty="0" err="1">
                <a:solidFill>
                  <a:srgbClr val="FF0000"/>
                </a:solidFill>
                <a:latin typeface="Abadi Extra Light" panose="020B0204020104020204" pitchFamily="34" charset="0"/>
              </a:rPr>
              <a:t>Mittelwert</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über</a:t>
            </a:r>
            <a:r>
              <a:rPr lang="en-US" sz="1200" i="0" dirty="0">
                <a:solidFill>
                  <a:srgbClr val="FF0000"/>
                </a:solidFill>
                <a:latin typeface="Abadi Extra Light" panose="020B0204020104020204" pitchFamily="34" charset="0"/>
              </a:rPr>
              <a:t> 5 </a:t>
            </a:r>
            <a:r>
              <a:rPr lang="en-US" sz="1200" i="0" dirty="0" err="1">
                <a:solidFill>
                  <a:srgbClr val="FF0000"/>
                </a:solidFill>
                <a:latin typeface="Abadi Extra Light" panose="020B0204020104020204" pitchFamily="34" charset="0"/>
              </a:rPr>
              <a:t>Modelle</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Erderwärmung</a:t>
            </a:r>
            <a:r>
              <a:rPr lang="en-US" sz="1200" i="0" dirty="0">
                <a:solidFill>
                  <a:srgbClr val="FF0000"/>
                </a:solidFill>
                <a:latin typeface="Abadi Extra Light" panose="020B0204020104020204" pitchFamily="34" charset="0"/>
              </a:rPr>
              <a:t> von 2°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1995, also 2.7°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vorindustriell</a:t>
            </a:r>
            <a:r>
              <a:rPr lang="en-US" sz="1200" i="0" dirty="0">
                <a:solidFill>
                  <a:srgbClr val="FF0000"/>
                </a:solidFill>
                <a:latin typeface="Abadi Extra Light" panose="020B0204020104020204" pitchFamily="34" charset="0"/>
              </a:rPr>
              <a:t>, also +1.3°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2023.</a:t>
            </a:r>
          </a:p>
          <a:p>
            <a:endParaRPr lang="en-US" sz="1200" i="0" dirty="0">
              <a:solidFill>
                <a:srgbClr val="FF0000"/>
              </a:solidFill>
              <a:latin typeface="Abadi Extra Light" panose="020B0204020104020204" pitchFamily="34" charset="0"/>
            </a:endParaRPr>
          </a:p>
          <a:p>
            <a:r>
              <a:rPr lang="en-US" sz="1200" i="0" dirty="0">
                <a:solidFill>
                  <a:srgbClr val="FF0000"/>
                </a:solidFill>
                <a:latin typeface="Abadi Extra Light" panose="020B0204020104020204" pitchFamily="34" charset="0"/>
              </a:rPr>
              <a:t>Der </a:t>
            </a:r>
            <a:r>
              <a:rPr lang="en-US" sz="1200" i="0" dirty="0" err="1">
                <a:solidFill>
                  <a:srgbClr val="FF0000"/>
                </a:solidFill>
                <a:latin typeface="Abadi Extra Light" panose="020B0204020104020204" pitchFamily="34" charset="0"/>
              </a:rPr>
              <a:t>Punkt</a:t>
            </a:r>
            <a:r>
              <a:rPr lang="en-US" sz="1200" i="0" dirty="0">
                <a:solidFill>
                  <a:srgbClr val="FF0000"/>
                </a:solidFill>
                <a:latin typeface="Abadi Extra Light" panose="020B0204020104020204" pitchFamily="34" charset="0"/>
              </a:rPr>
              <a:t> der “</a:t>
            </a:r>
            <a:r>
              <a:rPr lang="en-US" sz="1200" i="0" dirty="0" err="1">
                <a:solidFill>
                  <a:srgbClr val="FF0000"/>
                </a:solidFill>
                <a:latin typeface="Abadi Extra Light" panose="020B0204020104020204" pitchFamily="34" charset="0"/>
              </a:rPr>
              <a:t>heute</a:t>
            </a:r>
            <a:r>
              <a:rPr lang="en-US" sz="1200" i="0" dirty="0">
                <a:solidFill>
                  <a:srgbClr val="FF0000"/>
                </a:solidFill>
                <a:latin typeface="Abadi Extra Light" panose="020B0204020104020204" pitchFamily="34" charset="0"/>
              </a:rPr>
              <a:t>”, also 2023 </a:t>
            </a:r>
            <a:r>
              <a:rPr lang="en-US" sz="1200" i="0" dirty="0" err="1">
                <a:solidFill>
                  <a:srgbClr val="FF0000"/>
                </a:solidFill>
                <a:latin typeface="Abadi Extra Light" panose="020B0204020104020204" pitchFamily="34" charset="0"/>
              </a:rPr>
              <a:t>entspricht</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kann</a:t>
            </a:r>
            <a:r>
              <a:rPr lang="en-US" sz="1200" i="0" dirty="0">
                <a:solidFill>
                  <a:srgbClr val="FF0000"/>
                </a:solidFill>
                <a:latin typeface="Abadi Extra Light" panose="020B0204020104020204" pitchFamily="34" charset="0"/>
              </a:rPr>
              <a:t> also gut </a:t>
            </a:r>
            <a:r>
              <a:rPr lang="en-US" sz="1200" i="0" dirty="0" err="1">
                <a:solidFill>
                  <a:srgbClr val="FF0000"/>
                </a:solidFill>
                <a:latin typeface="Abadi Extra Light" panose="020B0204020104020204" pitchFamily="34" charset="0"/>
              </a:rPr>
              <a:t>als</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gewichteter</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Mittelwert</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zwischen</a:t>
            </a:r>
            <a:r>
              <a:rPr lang="en-US" sz="1200" i="0" dirty="0">
                <a:solidFill>
                  <a:srgbClr val="FF0000"/>
                </a:solidFill>
                <a:latin typeface="Abadi Extra Light" panose="020B0204020104020204" pitchFamily="34" charset="0"/>
              </a:rPr>
              <a:t> “0°” und “1°” </a:t>
            </a:r>
            <a:r>
              <a:rPr lang="en-US" sz="1200" i="0" dirty="0" err="1">
                <a:solidFill>
                  <a:srgbClr val="FF0000"/>
                </a:solidFill>
                <a:latin typeface="Abadi Extra Light" panose="020B0204020104020204" pitchFamily="34" charset="0"/>
              </a:rPr>
              <a:t>angenommen</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werden</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Wir</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wählen</a:t>
            </a:r>
            <a:r>
              <a:rPr lang="en-US" sz="1200" i="0" dirty="0">
                <a:solidFill>
                  <a:srgbClr val="FF0000"/>
                </a:solidFill>
                <a:latin typeface="Abadi Extra Light" panose="020B0204020104020204" pitchFamily="34" charset="0"/>
              </a:rPr>
              <a:t> 30% * “0°” + 70% * “1°”, was der </a:t>
            </a:r>
            <a:r>
              <a:rPr lang="en-US" sz="1200" i="0" dirty="0" err="1">
                <a:solidFill>
                  <a:srgbClr val="FF0000"/>
                </a:solidFill>
                <a:latin typeface="Abadi Extra Light" panose="020B0204020104020204" pitchFamily="34" charset="0"/>
              </a:rPr>
              <a:t>Weltbevölkerung</a:t>
            </a:r>
            <a:r>
              <a:rPr lang="en-US" sz="1200" i="0" dirty="0">
                <a:solidFill>
                  <a:srgbClr val="FF0000"/>
                </a:solidFill>
                <a:latin typeface="Abadi Extra Light" panose="020B0204020104020204" pitchFamily="34" charset="0"/>
              </a:rPr>
              <a:t> des </a:t>
            </a:r>
            <a:r>
              <a:rPr lang="en-US" sz="1200" i="0" dirty="0" err="1">
                <a:solidFill>
                  <a:srgbClr val="FF0000"/>
                </a:solidFill>
                <a:latin typeface="Abadi Extra Light" panose="020B0204020104020204" pitchFamily="34" charset="0"/>
              </a:rPr>
              <a:t>Jahres</a:t>
            </a:r>
            <a:r>
              <a:rPr lang="en-US" sz="1200" i="0" dirty="0">
                <a:solidFill>
                  <a:srgbClr val="FF0000"/>
                </a:solidFill>
                <a:latin typeface="Abadi Extra Light" panose="020B0204020104020204" pitchFamily="34" charset="0"/>
              </a:rPr>
              <a:t> 2020 und 1.4°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vorindustriell</a:t>
            </a:r>
            <a:r>
              <a:rPr lang="en-US" sz="1200" i="0" dirty="0">
                <a:solidFill>
                  <a:srgbClr val="FF0000"/>
                </a:solidFill>
                <a:latin typeface="Abadi Extra Light" panose="020B0204020104020204" pitchFamily="34" charset="0"/>
              </a:rPr>
              <a:t>, also +0.1°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2023 </a:t>
            </a:r>
            <a:r>
              <a:rPr lang="en-US" sz="1200" i="0" dirty="0" err="1">
                <a:solidFill>
                  <a:srgbClr val="FF0000"/>
                </a:solidFill>
                <a:latin typeface="Abadi Extra Light" panose="020B0204020104020204" pitchFamily="34" charset="0"/>
              </a:rPr>
              <a:t>entspricht</a:t>
            </a:r>
            <a:r>
              <a:rPr lang="en-US" sz="1200" i="0" dirty="0">
                <a:solidFill>
                  <a:srgbClr val="FF0000"/>
                </a:solidFill>
                <a:latin typeface="Abadi Extra Light" panose="020B0204020104020204" pitchFamily="34" charset="0"/>
              </a:rPr>
              <a:t>.</a:t>
            </a:r>
          </a:p>
          <a:p>
            <a:r>
              <a:rPr lang="en-US" sz="1200" i="0" dirty="0">
                <a:solidFill>
                  <a:srgbClr val="FF0000"/>
                </a:solidFill>
                <a:latin typeface="Abadi Extra Light" panose="020B0204020104020204" pitchFamily="34" charset="0"/>
              </a:rPr>
              <a:t> </a:t>
            </a:r>
          </a:p>
          <a:p>
            <a:r>
              <a:rPr lang="en-US" sz="1200" i="0" dirty="0">
                <a:solidFill>
                  <a:srgbClr val="FF0000"/>
                </a:solidFill>
                <a:latin typeface="Abadi Extra Light" panose="020B0204020104020204" pitchFamily="34" charset="0"/>
              </a:rPr>
              <a:t>Der </a:t>
            </a:r>
            <a:r>
              <a:rPr lang="en-US" sz="1200" i="0" dirty="0" err="1">
                <a:solidFill>
                  <a:srgbClr val="FF0000"/>
                </a:solidFill>
                <a:latin typeface="Abadi Extra Light" panose="020B0204020104020204" pitchFamily="34" charset="0"/>
              </a:rPr>
              <a:t>Punkt</a:t>
            </a:r>
            <a:r>
              <a:rPr lang="en-US" sz="1200" i="0" dirty="0">
                <a:solidFill>
                  <a:srgbClr val="FF0000"/>
                </a:solidFill>
                <a:latin typeface="Abadi Extra Light" panose="020B0204020104020204" pitchFamily="34" charset="0"/>
              </a:rPr>
              <a:t> der “+2°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 </a:t>
            </a:r>
            <a:r>
              <a:rPr lang="en-US" sz="1200" i="0" dirty="0" err="1">
                <a:solidFill>
                  <a:srgbClr val="FF0000"/>
                </a:solidFill>
                <a:latin typeface="Abadi Extra Light" panose="020B0204020104020204" pitchFamily="34" charset="0"/>
              </a:rPr>
              <a:t>vorindustriell</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entspricht</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errechnet</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sich</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aus</a:t>
            </a:r>
            <a:r>
              <a:rPr lang="en-US" sz="1200" i="0" dirty="0">
                <a:solidFill>
                  <a:srgbClr val="FF0000"/>
                </a:solidFill>
                <a:latin typeface="Abadi Extra Light" panose="020B0204020104020204" pitchFamily="34" charset="0"/>
              </a:rPr>
              <a:t> 70% * “1°” + 30% * “2°”. Das </a:t>
            </a:r>
            <a:r>
              <a:rPr lang="en-US" sz="1200" i="0" dirty="0" err="1">
                <a:solidFill>
                  <a:srgbClr val="FF0000"/>
                </a:solidFill>
                <a:latin typeface="Abadi Extra Light" panose="020B0204020104020204" pitchFamily="34" charset="0"/>
              </a:rPr>
              <a:t>heißt</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Weltbevölkerung</a:t>
            </a:r>
            <a:r>
              <a:rPr lang="en-US" sz="1200" i="0" dirty="0">
                <a:solidFill>
                  <a:srgbClr val="FF0000"/>
                </a:solidFill>
                <a:latin typeface="Abadi Extra Light" panose="020B0204020104020204" pitchFamily="34" charset="0"/>
              </a:rPr>
              <a:t> des </a:t>
            </a:r>
            <a:r>
              <a:rPr lang="en-US" sz="1200" i="0" dirty="0" err="1">
                <a:solidFill>
                  <a:srgbClr val="FF0000"/>
                </a:solidFill>
                <a:latin typeface="Abadi Extra Light" panose="020B0204020104020204" pitchFamily="34" charset="0"/>
              </a:rPr>
              <a:t>Jahres</a:t>
            </a:r>
            <a:r>
              <a:rPr lang="en-US" sz="1200" i="0" dirty="0">
                <a:solidFill>
                  <a:srgbClr val="FF0000"/>
                </a:solidFill>
                <a:latin typeface="Abadi Extra Light" panose="020B0204020104020204" pitchFamily="34" charset="0"/>
              </a:rPr>
              <a:t> 2036 und 2.0°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vorindustriell</a:t>
            </a:r>
            <a:r>
              <a:rPr lang="en-US" sz="1200" i="0" dirty="0">
                <a:solidFill>
                  <a:srgbClr val="FF0000"/>
                </a:solidFill>
                <a:latin typeface="Abadi Extra Light" panose="020B0204020104020204" pitchFamily="34" charset="0"/>
              </a:rPr>
              <a:t>, also +0.7°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heute</a:t>
            </a:r>
            <a:r>
              <a:rPr lang="en-US" sz="1200" i="0" dirty="0">
                <a:solidFill>
                  <a:srgbClr val="FF0000"/>
                </a:solidFill>
                <a:latin typeface="Abadi Extra Light" panose="020B0204020104020204" pitchFamily="34" charset="0"/>
              </a:rPr>
              <a:t>.</a:t>
            </a:r>
          </a:p>
          <a:p>
            <a:endParaRPr lang="en-US" sz="1200" i="0" dirty="0">
              <a:solidFill>
                <a:srgbClr val="FF0000"/>
              </a:solidFill>
              <a:latin typeface="Abadi Extra Light" panose="020B0204020104020204" pitchFamily="34" charset="0"/>
            </a:endParaRPr>
          </a:p>
          <a:p>
            <a:r>
              <a:rPr lang="en-US" sz="1200" i="0" dirty="0" err="1">
                <a:solidFill>
                  <a:srgbClr val="FF0000"/>
                </a:solidFill>
                <a:latin typeface="Abadi Extra Light" panose="020B0204020104020204" pitchFamily="34" charset="0"/>
              </a:rPr>
              <a:t>Werte</a:t>
            </a:r>
            <a:r>
              <a:rPr lang="en-US" sz="1200" i="0" dirty="0">
                <a:solidFill>
                  <a:srgbClr val="FF0000"/>
                </a:solidFill>
                <a:latin typeface="Abadi Extra Light" panose="020B0204020104020204" pitchFamily="34" charset="0"/>
              </a:rPr>
              <a:t> für “Absolute Water Scarcity (&lt;500 m³)” </a:t>
            </a:r>
            <a:r>
              <a:rPr lang="en-US" sz="1200" i="0" dirty="0" err="1">
                <a:solidFill>
                  <a:srgbClr val="FF0000"/>
                </a:solidFill>
                <a:latin typeface="Abadi Extra Light" panose="020B0204020104020204" pitchFamily="34" charset="0"/>
              </a:rPr>
              <a:t>bei</a:t>
            </a:r>
            <a:r>
              <a:rPr lang="en-US" sz="1200" i="0" dirty="0">
                <a:solidFill>
                  <a:srgbClr val="FF0000"/>
                </a:solidFill>
                <a:latin typeface="Abadi Extra Light" panose="020B0204020104020204" pitchFamily="34" charset="0"/>
              </a:rPr>
              <a:t> KONSTANTEM KLIMA (“0°”, “1°”, “2°” </a:t>
            </a:r>
            <a:r>
              <a:rPr lang="en-US" sz="1200" i="0" dirty="0" err="1">
                <a:solidFill>
                  <a:srgbClr val="FF0000"/>
                </a:solidFill>
                <a:latin typeface="Abadi Extra Light" panose="020B0204020104020204" pitchFamily="34" charset="0"/>
              </a:rPr>
              <a:t>entspricht</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nicht</a:t>
            </a:r>
            <a:r>
              <a:rPr lang="en-US" sz="1200" i="0" dirty="0">
                <a:solidFill>
                  <a:srgbClr val="FF0000"/>
                </a:solidFill>
                <a:latin typeface="Abadi Extra Light" panose="020B0204020104020204" pitchFamily="34" charset="0"/>
              </a:rPr>
              <a:t> der </a:t>
            </a:r>
            <a:r>
              <a:rPr lang="en-US" sz="1200" i="0" dirty="0" err="1">
                <a:solidFill>
                  <a:srgbClr val="FF0000"/>
                </a:solidFill>
                <a:latin typeface="Abadi Extra Light" panose="020B0204020104020204" pitchFamily="34" charset="0"/>
              </a:rPr>
              <a:t>Erwärmung</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sondern</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nur</a:t>
            </a:r>
            <a:r>
              <a:rPr lang="en-US" sz="1200" i="0" dirty="0">
                <a:solidFill>
                  <a:srgbClr val="FF0000"/>
                </a:solidFill>
                <a:latin typeface="Abadi Extra Light" panose="020B0204020104020204" pitchFamily="34" charset="0"/>
              </a:rPr>
              <a:t> dem </a:t>
            </a:r>
            <a:r>
              <a:rPr lang="en-US" sz="1200" i="0" dirty="0" err="1">
                <a:solidFill>
                  <a:srgbClr val="FF0000"/>
                </a:solidFill>
                <a:latin typeface="Abadi Extra Light" panose="020B0204020104020204" pitchFamily="34" charset="0"/>
              </a:rPr>
              <a:t>Bevölkerungszuwachs</a:t>
            </a:r>
            <a:r>
              <a:rPr lang="en-US" sz="1200" i="0" dirty="0">
                <a:solidFill>
                  <a:srgbClr val="FF0000"/>
                </a:solidFill>
                <a:latin typeface="Abadi Extra Light" panose="020B0204020104020204" pitchFamily="34" charset="0"/>
              </a:rPr>
              <a:t> den man in den Jahren 2000, 2029 und 2053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1995 hat.) </a:t>
            </a:r>
            <a:r>
              <a:rPr lang="en-US" sz="1200" i="0" dirty="0" err="1">
                <a:solidFill>
                  <a:srgbClr val="FF0000"/>
                </a:solidFill>
                <a:latin typeface="Abadi Extra Light" panose="020B0204020104020204" pitchFamily="34" charset="0"/>
              </a:rPr>
              <a:t>aus</a:t>
            </a:r>
            <a:r>
              <a:rPr lang="en-US" sz="1200" i="0" dirty="0">
                <a:solidFill>
                  <a:srgbClr val="FF0000"/>
                </a:solidFill>
                <a:latin typeface="Abadi Extra Light" panose="020B0204020104020204" pitchFamily="34" charset="0"/>
              </a:rPr>
              <a:t> Fig. S7:</a:t>
            </a:r>
          </a:p>
          <a:p>
            <a:r>
              <a:rPr lang="en-US" sz="1200" i="0" dirty="0">
                <a:solidFill>
                  <a:srgbClr val="FF0000"/>
                </a:solidFill>
                <a:latin typeface="Abadi Extra Light" panose="020B0204020104020204" pitchFamily="34" charset="0"/>
              </a:rPr>
              <a:t>“0°” </a:t>
            </a:r>
            <a:r>
              <a:rPr lang="en-US" sz="1200" i="0" dirty="0">
                <a:solidFill>
                  <a:srgbClr val="FF0000"/>
                </a:solidFill>
                <a:latin typeface="Abadi Extra Light" panose="020B0204020104020204" pitchFamily="34" charset="0"/>
                <a:sym typeface="Wingdings" panose="05000000000000000000" pitchFamily="2" charset="2"/>
              </a:rPr>
              <a:t> 1.0% (0.6%-1.8%)</a:t>
            </a:r>
          </a:p>
          <a:p>
            <a:r>
              <a:rPr lang="en-US" sz="1200" i="0" dirty="0">
                <a:solidFill>
                  <a:srgbClr val="FF0000"/>
                </a:solidFill>
                <a:latin typeface="Abadi Extra Light" panose="020B0204020104020204" pitchFamily="34" charset="0"/>
                <a:sym typeface="Wingdings" panose="05000000000000000000" pitchFamily="2" charset="2"/>
              </a:rPr>
              <a:t>“1°”  3.1% (2.7% - 4.8%)</a:t>
            </a:r>
          </a:p>
          <a:p>
            <a:r>
              <a:rPr lang="en-US" sz="1200" i="0" dirty="0">
                <a:solidFill>
                  <a:srgbClr val="FF0000"/>
                </a:solidFill>
                <a:latin typeface="Abadi Extra Light" panose="020B0204020104020204" pitchFamily="34" charset="0"/>
                <a:sym typeface="Wingdings" panose="05000000000000000000" pitchFamily="2" charset="2"/>
              </a:rPr>
              <a:t>“2°”  6.5% (4.9% - 8.6%)</a:t>
            </a:r>
          </a:p>
          <a:p>
            <a:r>
              <a:rPr lang="en-US" sz="1200" i="0" dirty="0">
                <a:solidFill>
                  <a:srgbClr val="FF0000"/>
                </a:solidFill>
                <a:latin typeface="Abadi Extra Light" panose="020B0204020104020204" pitchFamily="34" charset="0"/>
                <a:sym typeface="Wingdings" panose="05000000000000000000" pitchFamily="2" charset="2"/>
              </a:rPr>
              <a:t>Interpolation:</a:t>
            </a:r>
          </a:p>
          <a:p>
            <a:r>
              <a:rPr lang="en-US" sz="1200" i="0" dirty="0">
                <a:solidFill>
                  <a:srgbClr val="FF0000"/>
                </a:solidFill>
                <a:latin typeface="Abadi Extra Light" panose="020B0204020104020204" pitchFamily="34" charset="0"/>
                <a:sym typeface="Wingdings" panose="05000000000000000000" pitchFamily="2" charset="2"/>
              </a:rPr>
              <a:t>“</a:t>
            </a:r>
            <a:r>
              <a:rPr lang="en-US" sz="1200" i="0" dirty="0" err="1">
                <a:solidFill>
                  <a:srgbClr val="FF0000"/>
                </a:solidFill>
                <a:latin typeface="Abadi Extra Light" panose="020B0204020104020204" pitchFamily="34" charset="0"/>
                <a:sym typeface="Wingdings" panose="05000000000000000000" pitchFamily="2" charset="2"/>
              </a:rPr>
              <a:t>heute</a:t>
            </a:r>
            <a:r>
              <a:rPr lang="en-US" sz="1200" i="0" dirty="0">
                <a:solidFill>
                  <a:srgbClr val="FF0000"/>
                </a:solidFill>
                <a:latin typeface="Abadi Extra Light" panose="020B0204020104020204" pitchFamily="34" charset="0"/>
                <a:sym typeface="Wingdings" panose="05000000000000000000" pitchFamily="2" charset="2"/>
              </a:rPr>
              <a:t>”  2.5% (2.1% - 3.9%)</a:t>
            </a:r>
          </a:p>
          <a:p>
            <a:r>
              <a:rPr lang="en-US" sz="1200" i="0" dirty="0">
                <a:solidFill>
                  <a:srgbClr val="FF0000"/>
                </a:solidFill>
                <a:latin typeface="Abadi Extra Light" panose="020B0204020104020204" pitchFamily="34" charset="0"/>
              </a:rPr>
              <a:t>“+2°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 </a:t>
            </a:r>
            <a:r>
              <a:rPr lang="en-US" sz="1200" i="0" dirty="0" err="1">
                <a:solidFill>
                  <a:srgbClr val="FF0000"/>
                </a:solidFill>
                <a:latin typeface="Abadi Extra Light" panose="020B0204020104020204" pitchFamily="34" charset="0"/>
              </a:rPr>
              <a:t>vorindustriell</a:t>
            </a:r>
            <a:r>
              <a:rPr lang="en-US" sz="1200" i="0" dirty="0">
                <a:solidFill>
                  <a:srgbClr val="FF0000"/>
                </a:solidFill>
                <a:latin typeface="Abadi Extra Light" panose="020B0204020104020204" pitchFamily="34" charset="0"/>
                <a:sym typeface="Wingdings" panose="05000000000000000000" pitchFamily="2" charset="2"/>
              </a:rPr>
              <a:t>”  4.1% (3.4% - 5.9%)</a:t>
            </a:r>
          </a:p>
          <a:p>
            <a:endParaRPr lang="en-US" sz="1200" i="0" dirty="0">
              <a:solidFill>
                <a:srgbClr val="FF0000"/>
              </a:solidFill>
              <a:latin typeface="Abadi Extra Light" panose="020B0204020104020204" pitchFamily="34" charset="0"/>
              <a:sym typeface="Wingdings" panose="05000000000000000000" pitchFamily="2" charset="2"/>
            </a:endParaRPr>
          </a:p>
          <a:p>
            <a:r>
              <a:rPr lang="en-US" sz="1200" i="0" dirty="0" err="1">
                <a:solidFill>
                  <a:srgbClr val="FF0000"/>
                </a:solidFill>
                <a:latin typeface="Abadi Extra Light" panose="020B0204020104020204" pitchFamily="34" charset="0"/>
              </a:rPr>
              <a:t>Werte</a:t>
            </a:r>
            <a:r>
              <a:rPr lang="en-US" sz="1200" i="0" dirty="0">
                <a:solidFill>
                  <a:srgbClr val="FF0000"/>
                </a:solidFill>
                <a:latin typeface="Abadi Extra Light" panose="020B0204020104020204" pitchFamily="34" charset="0"/>
              </a:rPr>
              <a:t> für “Absolute Water Scarcity (&lt;500 m³)” </a:t>
            </a:r>
            <a:r>
              <a:rPr lang="en-US" sz="1200" i="0" dirty="0" err="1">
                <a:solidFill>
                  <a:srgbClr val="FF0000"/>
                </a:solidFill>
                <a:latin typeface="Abadi Extra Light" panose="020B0204020104020204" pitchFamily="34" charset="0"/>
              </a:rPr>
              <a:t>bei</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sich</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veränderndem</a:t>
            </a:r>
            <a:r>
              <a:rPr lang="en-US" sz="1200" i="0" dirty="0">
                <a:solidFill>
                  <a:srgbClr val="FF0000"/>
                </a:solidFill>
                <a:latin typeface="Abadi Extra Light" panose="020B0204020104020204" pitchFamily="34" charset="0"/>
              </a:rPr>
              <a:t> Klima (“0°”, “1°”, “2°” </a:t>
            </a:r>
            <a:r>
              <a:rPr lang="en-US" sz="1200" i="0" dirty="0" err="1">
                <a:solidFill>
                  <a:srgbClr val="FF0000"/>
                </a:solidFill>
                <a:latin typeface="Abadi Extra Light" panose="020B0204020104020204" pitchFamily="34" charset="0"/>
              </a:rPr>
              <a:t>entspricht</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tatsächlich</a:t>
            </a:r>
            <a:r>
              <a:rPr lang="en-US" sz="1200" i="0" dirty="0">
                <a:solidFill>
                  <a:srgbClr val="FF0000"/>
                </a:solidFill>
                <a:latin typeface="Abadi Extra Light" panose="020B0204020104020204" pitchFamily="34" charset="0"/>
              </a:rPr>
              <a:t> der </a:t>
            </a:r>
            <a:r>
              <a:rPr lang="en-US" sz="1200" i="0" dirty="0" err="1">
                <a:solidFill>
                  <a:srgbClr val="FF0000"/>
                </a:solidFill>
                <a:latin typeface="Abadi Extra Light" panose="020B0204020104020204" pitchFamily="34" charset="0"/>
              </a:rPr>
              <a:t>Erwärmung</a:t>
            </a:r>
            <a:r>
              <a:rPr lang="en-US" sz="1200" i="0" dirty="0">
                <a:solidFill>
                  <a:srgbClr val="FF0000"/>
                </a:solidFill>
                <a:latin typeface="Abadi Extra Light" panose="020B0204020104020204" pitchFamily="34" charset="0"/>
              </a:rPr>
              <a:t> UND dem </a:t>
            </a:r>
            <a:r>
              <a:rPr lang="en-US" sz="1200" i="0" dirty="0" err="1">
                <a:solidFill>
                  <a:srgbClr val="FF0000"/>
                </a:solidFill>
                <a:latin typeface="Abadi Extra Light" panose="020B0204020104020204" pitchFamily="34" charset="0"/>
              </a:rPr>
              <a:t>Bevölerungszuwachs</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aus</a:t>
            </a:r>
            <a:r>
              <a:rPr lang="en-US" sz="1200" i="0" dirty="0">
                <a:solidFill>
                  <a:srgbClr val="FF0000"/>
                </a:solidFill>
                <a:latin typeface="Abadi Extra Light" panose="020B0204020104020204" pitchFamily="34" charset="0"/>
              </a:rPr>
              <a:t> Fig. 3a:</a:t>
            </a:r>
          </a:p>
          <a:p>
            <a:r>
              <a:rPr lang="en-US" sz="1200" i="0" dirty="0">
                <a:solidFill>
                  <a:srgbClr val="FF0000"/>
                </a:solidFill>
                <a:latin typeface="Abadi Extra Light" panose="020B0204020104020204" pitchFamily="34" charset="0"/>
              </a:rPr>
              <a:t>“0°” </a:t>
            </a:r>
            <a:r>
              <a:rPr lang="en-US" sz="1200" i="0" dirty="0">
                <a:solidFill>
                  <a:srgbClr val="FF0000"/>
                </a:solidFill>
                <a:latin typeface="Abadi Extra Light" panose="020B0204020104020204" pitchFamily="34" charset="0"/>
                <a:sym typeface="Wingdings" panose="05000000000000000000" pitchFamily="2" charset="2"/>
              </a:rPr>
              <a:t> 0.8% (0.5% - 1.3%)</a:t>
            </a:r>
          </a:p>
          <a:p>
            <a:r>
              <a:rPr lang="en-US" sz="1200" i="0" dirty="0">
                <a:solidFill>
                  <a:srgbClr val="FF0000"/>
                </a:solidFill>
                <a:latin typeface="Abadi Extra Light" panose="020B0204020104020204" pitchFamily="34" charset="0"/>
                <a:sym typeface="Wingdings" panose="05000000000000000000" pitchFamily="2" charset="2"/>
              </a:rPr>
              <a:t>“1°”  5.1% (3.0% - 6.7%)</a:t>
            </a:r>
          </a:p>
          <a:p>
            <a:r>
              <a:rPr lang="en-US" sz="1200" i="0" dirty="0">
                <a:solidFill>
                  <a:srgbClr val="FF0000"/>
                </a:solidFill>
                <a:latin typeface="Abadi Extra Light" panose="020B0204020104020204" pitchFamily="34" charset="0"/>
                <a:sym typeface="Wingdings" panose="05000000000000000000" pitchFamily="2" charset="2"/>
              </a:rPr>
              <a:t>“2°”  9.2% (6.9% - 11.7%)</a:t>
            </a:r>
          </a:p>
          <a:p>
            <a:r>
              <a:rPr lang="en-US" sz="1200" i="0" dirty="0">
                <a:solidFill>
                  <a:srgbClr val="FF0000"/>
                </a:solidFill>
                <a:latin typeface="Abadi Extra Light" panose="020B0204020104020204" pitchFamily="34" charset="0"/>
                <a:sym typeface="Wingdings" panose="05000000000000000000" pitchFamily="2" charset="2"/>
              </a:rPr>
              <a:t>Interpolation:</a:t>
            </a:r>
          </a:p>
          <a:p>
            <a:r>
              <a:rPr lang="en-US" sz="1200" i="0" dirty="0">
                <a:solidFill>
                  <a:srgbClr val="FF0000"/>
                </a:solidFill>
                <a:latin typeface="Abadi Extra Light" panose="020B0204020104020204" pitchFamily="34" charset="0"/>
                <a:sym typeface="Wingdings" panose="05000000000000000000" pitchFamily="2" charset="2"/>
              </a:rPr>
              <a:t>“</a:t>
            </a:r>
            <a:r>
              <a:rPr lang="en-US" sz="1200" i="0" dirty="0" err="1">
                <a:solidFill>
                  <a:srgbClr val="FF0000"/>
                </a:solidFill>
                <a:latin typeface="Abadi Extra Light" panose="020B0204020104020204" pitchFamily="34" charset="0"/>
                <a:sym typeface="Wingdings" panose="05000000000000000000" pitchFamily="2" charset="2"/>
              </a:rPr>
              <a:t>heute</a:t>
            </a:r>
            <a:r>
              <a:rPr lang="en-US" sz="1200" i="0" dirty="0">
                <a:solidFill>
                  <a:srgbClr val="FF0000"/>
                </a:solidFill>
                <a:latin typeface="Abadi Extra Light" panose="020B0204020104020204" pitchFamily="34" charset="0"/>
                <a:sym typeface="Wingdings" panose="05000000000000000000" pitchFamily="2" charset="2"/>
              </a:rPr>
              <a:t>”  3.8% (2.3% - 5.1%)</a:t>
            </a:r>
          </a:p>
          <a:p>
            <a:r>
              <a:rPr lang="en-US" sz="1200" i="0" dirty="0">
                <a:solidFill>
                  <a:srgbClr val="FF0000"/>
                </a:solidFill>
                <a:latin typeface="Abadi Extra Light" panose="020B0204020104020204" pitchFamily="34" charset="0"/>
              </a:rPr>
              <a:t>“+2°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 </a:t>
            </a:r>
            <a:r>
              <a:rPr lang="en-US" sz="1200" i="0" dirty="0" err="1">
                <a:solidFill>
                  <a:srgbClr val="FF0000"/>
                </a:solidFill>
                <a:latin typeface="Abadi Extra Light" panose="020B0204020104020204" pitchFamily="34" charset="0"/>
              </a:rPr>
              <a:t>vorindustriell</a:t>
            </a:r>
            <a:r>
              <a:rPr lang="en-US" sz="1200" i="0" dirty="0">
                <a:solidFill>
                  <a:srgbClr val="FF0000"/>
                </a:solidFill>
                <a:latin typeface="Abadi Extra Light" panose="020B0204020104020204" pitchFamily="34" charset="0"/>
                <a:sym typeface="Wingdings" panose="05000000000000000000" pitchFamily="2" charset="2"/>
              </a:rPr>
              <a:t>”  6.3% (4.2% - 8.2%)</a:t>
            </a:r>
          </a:p>
          <a:p>
            <a:endParaRPr lang="en-US" sz="1200" i="0" dirty="0">
              <a:solidFill>
                <a:srgbClr val="FF0000"/>
              </a:solidFill>
              <a:latin typeface="Abadi Extra Light" panose="020B0204020104020204" pitchFamily="34" charset="0"/>
              <a:sym typeface="Wingdings" panose="05000000000000000000" pitchFamily="2" charset="2"/>
            </a:endParaRPr>
          </a:p>
          <a:p>
            <a:r>
              <a:rPr lang="en-US" sz="1200" i="0" dirty="0" err="1">
                <a:solidFill>
                  <a:srgbClr val="FF0000"/>
                </a:solidFill>
                <a:latin typeface="Abadi Extra Light" panose="020B0204020104020204" pitchFamily="34" charset="0"/>
                <a:sym typeface="Wingdings" panose="05000000000000000000" pitchFamily="2" charset="2"/>
              </a:rPr>
              <a:t>Verhältnis</a:t>
            </a:r>
            <a:r>
              <a:rPr lang="en-US" sz="1200" i="0" dirty="0">
                <a:solidFill>
                  <a:srgbClr val="FF0000"/>
                </a:solidFill>
                <a:latin typeface="Abadi Extra Light" panose="020B0204020104020204" pitchFamily="34" charset="0"/>
                <a:sym typeface="Wingdings" panose="05000000000000000000" pitchFamily="2" charset="2"/>
              </a:rPr>
              <a:t> der </a:t>
            </a:r>
            <a:r>
              <a:rPr lang="en-US" sz="1200" i="0" dirty="0" err="1">
                <a:solidFill>
                  <a:srgbClr val="FF0000"/>
                </a:solidFill>
                <a:latin typeface="Abadi Extra Light" panose="020B0204020104020204" pitchFamily="34" charset="0"/>
                <a:sym typeface="Wingdings" panose="05000000000000000000" pitchFamily="2" charset="2"/>
              </a:rPr>
              <a:t>Mittelwert-Zahlen</a:t>
            </a:r>
            <a:r>
              <a:rPr lang="en-US" sz="1200" i="0" dirty="0">
                <a:solidFill>
                  <a:srgbClr val="FF0000"/>
                </a:solidFill>
                <a:latin typeface="Abadi Extra Light" panose="020B0204020104020204" pitchFamily="34" charset="0"/>
                <a:sym typeface="Wingdings" panose="05000000000000000000" pitchFamily="2" charset="2"/>
              </a:rPr>
              <a:t> des </a:t>
            </a:r>
            <a:r>
              <a:rPr lang="en-US" sz="1200" i="0" dirty="0" err="1">
                <a:solidFill>
                  <a:srgbClr val="FF0000"/>
                </a:solidFill>
                <a:latin typeface="Abadi Extra Light" panose="020B0204020104020204" pitchFamily="34" charset="0"/>
                <a:sym typeface="Wingdings" panose="05000000000000000000" pitchFamily="2" charset="2"/>
              </a:rPr>
              <a:t>Simulationslaufs</a:t>
            </a:r>
            <a:r>
              <a:rPr lang="en-US" sz="1200" i="0" dirty="0">
                <a:solidFill>
                  <a:srgbClr val="FF0000"/>
                </a:solidFill>
                <a:latin typeface="Abadi Extra Light" panose="020B0204020104020204" pitchFamily="34" charset="0"/>
                <a:sym typeface="Wingdings" panose="05000000000000000000" pitchFamily="2" charset="2"/>
              </a:rPr>
              <a:t> </a:t>
            </a:r>
            <a:r>
              <a:rPr lang="en-US" sz="1200" i="0" dirty="0" err="1">
                <a:solidFill>
                  <a:srgbClr val="FF0000"/>
                </a:solidFill>
                <a:latin typeface="Abadi Extra Light" panose="020B0204020104020204" pitchFamily="34" charset="0"/>
                <a:sym typeface="Wingdings" panose="05000000000000000000" pitchFamily="2" charset="2"/>
              </a:rPr>
              <a:t>mit</a:t>
            </a:r>
            <a:r>
              <a:rPr lang="en-US" sz="1200" i="0" dirty="0">
                <a:solidFill>
                  <a:srgbClr val="FF0000"/>
                </a:solidFill>
                <a:latin typeface="Abadi Extra Light" panose="020B0204020104020204" pitchFamily="34" charset="0"/>
                <a:sym typeface="Wingdings" panose="05000000000000000000" pitchFamily="2" charset="2"/>
              </a:rPr>
              <a:t> </a:t>
            </a:r>
            <a:r>
              <a:rPr lang="en-US" sz="1200" i="0" dirty="0" err="1">
                <a:solidFill>
                  <a:srgbClr val="FF0000"/>
                </a:solidFill>
                <a:latin typeface="Abadi Extra Light" panose="020B0204020104020204" pitchFamily="34" charset="0"/>
                <a:sym typeface="Wingdings" panose="05000000000000000000" pitchFamily="2" charset="2"/>
              </a:rPr>
              <a:t>Erwärmung</a:t>
            </a:r>
            <a:r>
              <a:rPr lang="en-US" sz="1200" i="0" dirty="0">
                <a:solidFill>
                  <a:srgbClr val="FF0000"/>
                </a:solidFill>
                <a:latin typeface="Abadi Extra Light" panose="020B0204020104020204" pitchFamily="34" charset="0"/>
                <a:sym typeface="Wingdings" panose="05000000000000000000" pitchFamily="2" charset="2"/>
              </a:rPr>
              <a:t> </a:t>
            </a:r>
            <a:r>
              <a:rPr lang="en-US" sz="1200" i="0" dirty="0" err="1">
                <a:solidFill>
                  <a:srgbClr val="FF0000"/>
                </a:solidFill>
                <a:latin typeface="Abadi Extra Light" panose="020B0204020104020204" pitchFamily="34" charset="0"/>
                <a:sym typeface="Wingdings" panose="05000000000000000000" pitchFamily="2" charset="2"/>
              </a:rPr>
              <a:t>zum</a:t>
            </a:r>
            <a:r>
              <a:rPr lang="en-US" sz="1200" i="0" dirty="0">
                <a:solidFill>
                  <a:srgbClr val="FF0000"/>
                </a:solidFill>
                <a:latin typeface="Abadi Extra Light" panose="020B0204020104020204" pitchFamily="34" charset="0"/>
                <a:sym typeface="Wingdings" panose="05000000000000000000" pitchFamily="2" charset="2"/>
              </a:rPr>
              <a:t> </a:t>
            </a:r>
            <a:r>
              <a:rPr lang="en-US" sz="1200" i="0" dirty="0" err="1">
                <a:solidFill>
                  <a:srgbClr val="FF0000"/>
                </a:solidFill>
                <a:latin typeface="Abadi Extra Light" panose="020B0204020104020204" pitchFamily="34" charset="0"/>
                <a:sym typeface="Wingdings" panose="05000000000000000000" pitchFamily="2" charset="2"/>
              </a:rPr>
              <a:t>Simuationslauf</a:t>
            </a:r>
            <a:r>
              <a:rPr lang="en-US" sz="1200" i="0" dirty="0">
                <a:solidFill>
                  <a:srgbClr val="FF0000"/>
                </a:solidFill>
                <a:latin typeface="Abadi Extra Light" panose="020B0204020104020204" pitchFamily="34" charset="0"/>
                <a:sym typeface="Wingdings" panose="05000000000000000000" pitchFamily="2" charset="2"/>
              </a:rPr>
              <a:t> </a:t>
            </a:r>
            <a:r>
              <a:rPr lang="en-US" sz="1200" i="0" dirty="0" err="1">
                <a:solidFill>
                  <a:srgbClr val="FF0000"/>
                </a:solidFill>
                <a:latin typeface="Abadi Extra Light" panose="020B0204020104020204" pitchFamily="34" charset="0"/>
                <a:sym typeface="Wingdings" panose="05000000000000000000" pitchFamily="2" charset="2"/>
              </a:rPr>
              <a:t>ohne</a:t>
            </a:r>
            <a:r>
              <a:rPr lang="en-US" sz="1200" i="0" dirty="0">
                <a:solidFill>
                  <a:srgbClr val="FF0000"/>
                </a:solidFill>
                <a:latin typeface="Abadi Extra Light" panose="020B0204020104020204" pitchFamily="34" charset="0"/>
                <a:sym typeface="Wingdings" panose="05000000000000000000" pitchFamily="2" charset="2"/>
              </a:rPr>
              <a:t> </a:t>
            </a:r>
            <a:r>
              <a:rPr lang="en-US" sz="1200" i="0" dirty="0" err="1">
                <a:solidFill>
                  <a:srgbClr val="FF0000"/>
                </a:solidFill>
                <a:latin typeface="Abadi Extra Light" panose="020B0204020104020204" pitchFamily="34" charset="0"/>
                <a:sym typeface="Wingdings" panose="05000000000000000000" pitchFamily="2" charset="2"/>
              </a:rPr>
              <a:t>Erwärmung</a:t>
            </a:r>
            <a:r>
              <a:rPr lang="en-US" sz="1200" i="0" dirty="0">
                <a:solidFill>
                  <a:srgbClr val="FF0000"/>
                </a:solidFill>
                <a:latin typeface="Abadi Extra Light" panose="020B0204020104020204" pitchFamily="34" charset="0"/>
                <a:sym typeface="Wingdings" panose="05000000000000000000" pitchFamily="2" charset="2"/>
              </a:rPr>
              <a:t>:</a:t>
            </a:r>
          </a:p>
          <a:p>
            <a:r>
              <a:rPr lang="en-US" sz="1200" i="0" dirty="0">
                <a:solidFill>
                  <a:srgbClr val="FF0000"/>
                </a:solidFill>
                <a:latin typeface="Abadi Extra Light" panose="020B0204020104020204" pitchFamily="34" charset="0"/>
                <a:sym typeface="Wingdings" panose="05000000000000000000" pitchFamily="2" charset="2"/>
              </a:rPr>
              <a:t>“</a:t>
            </a:r>
            <a:r>
              <a:rPr lang="en-US" sz="1200" i="0" dirty="0" err="1">
                <a:solidFill>
                  <a:srgbClr val="FF0000"/>
                </a:solidFill>
                <a:latin typeface="Abadi Extra Light" panose="020B0204020104020204" pitchFamily="34" charset="0"/>
                <a:sym typeface="Wingdings" panose="05000000000000000000" pitchFamily="2" charset="2"/>
              </a:rPr>
              <a:t>heute</a:t>
            </a:r>
            <a:r>
              <a:rPr lang="en-US" sz="1200" i="0" dirty="0">
                <a:solidFill>
                  <a:srgbClr val="FF0000"/>
                </a:solidFill>
                <a:latin typeface="Abadi Extra Light" panose="020B0204020104020204" pitchFamily="34" charset="0"/>
                <a:sym typeface="Wingdings" panose="05000000000000000000" pitchFamily="2" charset="2"/>
              </a:rPr>
              <a:t>”: </a:t>
            </a:r>
            <a:r>
              <a:rPr lang="en-US" sz="1200" i="0" dirty="0" err="1">
                <a:solidFill>
                  <a:srgbClr val="FF0000"/>
                </a:solidFill>
                <a:latin typeface="Abadi Extra Light" panose="020B0204020104020204" pitchFamily="34" charset="0"/>
                <a:sym typeface="Wingdings" panose="05000000000000000000" pitchFamily="2" charset="2"/>
              </a:rPr>
              <a:t>Faktor</a:t>
            </a:r>
            <a:r>
              <a:rPr lang="en-US" sz="1200" i="0" dirty="0">
                <a:solidFill>
                  <a:srgbClr val="FF0000"/>
                </a:solidFill>
                <a:latin typeface="Abadi Extra Light" panose="020B0204020104020204" pitchFamily="34" charset="0"/>
                <a:sym typeface="Wingdings" panose="05000000000000000000" pitchFamily="2" charset="2"/>
              </a:rPr>
              <a:t> 1.52</a:t>
            </a:r>
          </a:p>
          <a:p>
            <a:r>
              <a:rPr lang="en-US" sz="1200" i="0" dirty="0">
                <a:solidFill>
                  <a:srgbClr val="FF0000"/>
                </a:solidFill>
                <a:latin typeface="Abadi Extra Light" panose="020B0204020104020204" pitchFamily="34" charset="0"/>
              </a:rPr>
              <a:t>“+2°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 </a:t>
            </a:r>
            <a:r>
              <a:rPr lang="en-US" sz="1200" i="0" dirty="0" err="1">
                <a:solidFill>
                  <a:srgbClr val="FF0000"/>
                </a:solidFill>
                <a:latin typeface="Abadi Extra Light" panose="020B0204020104020204" pitchFamily="34" charset="0"/>
              </a:rPr>
              <a:t>vorindustriell</a:t>
            </a:r>
            <a:r>
              <a:rPr lang="en-US" sz="1200" i="0" dirty="0">
                <a:solidFill>
                  <a:srgbClr val="FF0000"/>
                </a:solidFill>
                <a:latin typeface="Abadi Extra Light" panose="020B0204020104020204" pitchFamily="34" charset="0"/>
                <a:sym typeface="Wingdings" panose="05000000000000000000" pitchFamily="2" charset="2"/>
              </a:rPr>
              <a:t>”: </a:t>
            </a:r>
            <a:r>
              <a:rPr lang="en-US" sz="1200" i="0" dirty="0" err="1">
                <a:solidFill>
                  <a:srgbClr val="FF0000"/>
                </a:solidFill>
                <a:latin typeface="Abadi Extra Light" panose="020B0204020104020204" pitchFamily="34" charset="0"/>
                <a:sym typeface="Wingdings" panose="05000000000000000000" pitchFamily="2" charset="2"/>
              </a:rPr>
              <a:t>Faktor</a:t>
            </a:r>
            <a:r>
              <a:rPr lang="en-US" sz="1200" i="0" dirty="0">
                <a:solidFill>
                  <a:srgbClr val="FF0000"/>
                </a:solidFill>
                <a:latin typeface="Abadi Extra Light" panose="020B0204020104020204" pitchFamily="34" charset="0"/>
                <a:sym typeface="Wingdings" panose="05000000000000000000" pitchFamily="2" charset="2"/>
              </a:rPr>
              <a:t> 1.54</a:t>
            </a:r>
            <a:endParaRPr lang="en-US" sz="1200" i="0" dirty="0">
              <a:solidFill>
                <a:srgbClr val="FF0000"/>
              </a:solidFill>
              <a:latin typeface="Abadi Extra Light" panose="020B0204020104020204" pitchFamily="34" charset="0"/>
            </a:endParaRPr>
          </a:p>
          <a:p>
            <a:r>
              <a:rPr lang="en-US" sz="1200" i="0" dirty="0">
                <a:solidFill>
                  <a:srgbClr val="FF0000"/>
                </a:solidFill>
                <a:latin typeface="Abadi Extra Light" panose="020B0204020104020204" pitchFamily="34" charset="0"/>
              </a:rPr>
              <a:t>(Das </a:t>
            </a:r>
            <a:r>
              <a:rPr lang="en-US" sz="1200" i="0" dirty="0" err="1">
                <a:solidFill>
                  <a:srgbClr val="FF0000"/>
                </a:solidFill>
                <a:latin typeface="Abadi Extra Light" panose="020B0204020104020204" pitchFamily="34" charset="0"/>
              </a:rPr>
              <a:t>deckt</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sich</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größenordnungstechnisch</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mit</a:t>
            </a:r>
            <a:r>
              <a:rPr lang="en-US" sz="1200" i="0" dirty="0">
                <a:solidFill>
                  <a:srgbClr val="FF0000"/>
                </a:solidFill>
                <a:latin typeface="Abadi Extra Light" panose="020B0204020104020204" pitchFamily="34" charset="0"/>
              </a:rPr>
              <a:t> den </a:t>
            </a:r>
            <a:r>
              <a:rPr lang="en-US" sz="1200" i="0" dirty="0" err="1">
                <a:solidFill>
                  <a:srgbClr val="FF0000"/>
                </a:solidFill>
                <a:latin typeface="Abadi Extra Light" panose="020B0204020104020204" pitchFamily="34" charset="0"/>
              </a:rPr>
              <a:t>Zahlen</a:t>
            </a:r>
            <a:r>
              <a:rPr lang="en-US" sz="1200" i="0" dirty="0">
                <a:solidFill>
                  <a:srgbClr val="FF0000"/>
                </a:solidFill>
                <a:latin typeface="Abadi Extra Light" panose="020B0204020104020204" pitchFamily="34" charset="0"/>
              </a:rPr>
              <a:t>, die </a:t>
            </a:r>
            <a:r>
              <a:rPr lang="en-US" sz="1200" i="0" dirty="0" err="1">
                <a:solidFill>
                  <a:srgbClr val="FF0000"/>
                </a:solidFill>
                <a:latin typeface="Abadi Extra Light" panose="020B0204020104020204" pitchFamily="34" charset="0"/>
              </a:rPr>
              <a:t>Schewe</a:t>
            </a:r>
            <a:r>
              <a:rPr lang="en-US" sz="1200" i="0" dirty="0">
                <a:solidFill>
                  <a:srgbClr val="FF0000"/>
                </a:solidFill>
                <a:latin typeface="Abadi Extra Light" panose="020B0204020104020204" pitchFamily="34" charset="0"/>
              </a:rPr>
              <a:t> et al. in Fig. 3c für die </a:t>
            </a:r>
            <a:r>
              <a:rPr lang="en-US" sz="1200" i="0" dirty="0" err="1">
                <a:solidFill>
                  <a:srgbClr val="FF0000"/>
                </a:solidFill>
                <a:latin typeface="Abadi Extra Light" panose="020B0204020104020204" pitchFamily="34" charset="0"/>
              </a:rPr>
              <a:t>klimawandelbedingte</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Erhöhung</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angeben</a:t>
            </a:r>
            <a:r>
              <a:rPr lang="en-US" sz="1200" i="0" dirty="0">
                <a:solidFill>
                  <a:srgbClr val="FF0000"/>
                </a:solidFill>
                <a:latin typeface="Abadi Extra Light" panose="020B0204020104020204" pitchFamily="34" charset="0"/>
              </a:rPr>
              <a:t>: 37% für “1°” und 35% für “2°”)</a:t>
            </a:r>
          </a:p>
          <a:p>
            <a:endParaRPr lang="en-US" sz="1200" i="0" dirty="0">
              <a:solidFill>
                <a:srgbClr val="FF0000"/>
              </a:solidFill>
              <a:latin typeface="Abadi Extra Light" panose="020B0204020104020204" pitchFamily="34" charset="0"/>
            </a:endParaRPr>
          </a:p>
          <a:p>
            <a:r>
              <a:rPr lang="en-US" sz="1200" i="0" dirty="0">
                <a:solidFill>
                  <a:srgbClr val="FF0000"/>
                </a:solidFill>
                <a:latin typeface="Abadi Extra Light" panose="020B0204020104020204" pitchFamily="34" charset="0"/>
              </a:rPr>
              <a:t>Das </a:t>
            </a:r>
            <a:r>
              <a:rPr lang="en-US" sz="1200" i="0" dirty="0" err="1">
                <a:solidFill>
                  <a:srgbClr val="FF0000"/>
                </a:solidFill>
                <a:latin typeface="Abadi Extra Light" panose="020B0204020104020204" pitchFamily="34" charset="0"/>
              </a:rPr>
              <a:t>ist</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sehr</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schwer</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zu</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interpretieren</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Vielleicht</a:t>
            </a:r>
            <a:r>
              <a:rPr lang="en-US" sz="1200" i="0" dirty="0">
                <a:solidFill>
                  <a:srgbClr val="FF0000"/>
                </a:solidFill>
                <a:latin typeface="Abadi Extra Light" panose="020B0204020104020204" pitchFamily="34" charset="0"/>
              </a:rPr>
              <a:t> </a:t>
            </a:r>
            <a:r>
              <a:rPr lang="en-US" sz="1200" i="0" dirty="0" err="1">
                <a:solidFill>
                  <a:srgbClr val="FF0000"/>
                </a:solidFill>
                <a:latin typeface="Abadi Extra Light" panose="020B0204020104020204" pitchFamily="34" charset="0"/>
              </a:rPr>
              <a:t>könnte</a:t>
            </a:r>
            <a:r>
              <a:rPr lang="en-US" sz="1200" i="0" dirty="0">
                <a:solidFill>
                  <a:srgbClr val="FF0000"/>
                </a:solidFill>
                <a:latin typeface="Abadi Extra Light" panose="020B0204020104020204" pitchFamily="34" charset="0"/>
              </a:rPr>
              <a:t> man </a:t>
            </a:r>
            <a:r>
              <a:rPr lang="en-US" sz="1200" b="0" i="0" dirty="0" err="1">
                <a:solidFill>
                  <a:srgbClr val="FF0000"/>
                </a:solidFill>
                <a:latin typeface="Abadi Extra Light" panose="020B0204020104020204" pitchFamily="34" charset="0"/>
              </a:rPr>
              <a:t>schreiben</a:t>
            </a:r>
            <a:r>
              <a:rPr lang="en-US" sz="1200" b="0" i="0" dirty="0">
                <a:solidFill>
                  <a:srgbClr val="FF0000"/>
                </a:solidFill>
                <a:latin typeface="Abadi Extra Light" panose="020B0204020104020204" pitchFamily="34" charset="0"/>
              </a:rPr>
              <a:t>: “Bei </a:t>
            </a:r>
            <a:r>
              <a:rPr lang="en-US" sz="1200" i="0" dirty="0">
                <a:solidFill>
                  <a:srgbClr val="FF0000"/>
                </a:solidFill>
                <a:latin typeface="Abadi Extra Light" panose="020B0204020104020204" pitchFamily="34" charset="0"/>
              </a:rPr>
              <a:t>+2°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 </a:t>
            </a:r>
            <a:r>
              <a:rPr lang="en-US" sz="1200" i="0" dirty="0" err="1">
                <a:solidFill>
                  <a:srgbClr val="FF0000"/>
                </a:solidFill>
                <a:latin typeface="Abadi Extra Light" panose="020B0204020104020204" pitchFamily="34" charset="0"/>
              </a:rPr>
              <a:t>Vorindustriell</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ist</a:t>
            </a:r>
            <a:r>
              <a:rPr lang="en-US" sz="1200" b="0" i="0" dirty="0">
                <a:solidFill>
                  <a:srgbClr val="FF0000"/>
                </a:solidFill>
                <a:latin typeface="Abadi Extra Light" panose="020B0204020104020204" pitchFamily="34" charset="0"/>
              </a:rPr>
              <a:t> der </a:t>
            </a:r>
            <a:r>
              <a:rPr lang="en-US" sz="1200" b="0" i="0" dirty="0" err="1">
                <a:solidFill>
                  <a:srgbClr val="FF0000"/>
                </a:solidFill>
                <a:latin typeface="Abadi Extra Light" panose="020B0204020104020204" pitchFamily="34" charset="0"/>
              </a:rPr>
              <a:t>Anteil</a:t>
            </a:r>
            <a:r>
              <a:rPr lang="en-US" sz="1200" b="0" i="0" dirty="0">
                <a:solidFill>
                  <a:srgbClr val="FF0000"/>
                </a:solidFill>
                <a:latin typeface="Abadi Extra Light" panose="020B0204020104020204" pitchFamily="34" charset="0"/>
              </a:rPr>
              <a:t> der Menschen, die </a:t>
            </a:r>
            <a:r>
              <a:rPr lang="en-US" sz="1200" b="0" i="0" dirty="0" err="1">
                <a:solidFill>
                  <a:srgbClr val="FF0000"/>
                </a:solidFill>
                <a:latin typeface="Abadi Extra Light" panose="020B0204020104020204" pitchFamily="34" charset="0"/>
              </a:rPr>
              <a:t>unter</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Wassernotstand</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leiden</a:t>
            </a:r>
            <a:r>
              <a:rPr lang="en-US" sz="1200" b="0" i="0" dirty="0">
                <a:solidFill>
                  <a:srgbClr val="FF0000"/>
                </a:solidFill>
                <a:latin typeface="Abadi Extra Light" panose="020B0204020104020204" pitchFamily="34" charset="0"/>
              </a:rPr>
              <a:t> um 50% </a:t>
            </a:r>
            <a:r>
              <a:rPr lang="en-US" sz="1200" b="0" i="0" dirty="0" err="1">
                <a:solidFill>
                  <a:srgbClr val="FF0000"/>
                </a:solidFill>
                <a:latin typeface="Abadi Extra Light" panose="020B0204020104020204" pitchFamily="34" charset="0"/>
              </a:rPr>
              <a:t>erhöht</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Rechnung</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ohne</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Bevölerungszuwachs</a:t>
            </a:r>
            <a:r>
              <a:rPr lang="en-US" sz="1200" b="0" i="0" dirty="0">
                <a:solidFill>
                  <a:srgbClr val="FF0000"/>
                </a:solidFill>
                <a:latin typeface="Abadi Extra Light" panose="020B0204020104020204" pitchFamily="34" charset="0"/>
              </a:rPr>
              <a:t>)”</a:t>
            </a:r>
          </a:p>
          <a:p>
            <a:endParaRPr lang="en-US" sz="1200" b="0" i="0" dirty="0">
              <a:solidFill>
                <a:srgbClr val="FF0000"/>
              </a:solidFill>
              <a:latin typeface="Abadi Extra Light" panose="020B0204020104020204" pitchFamily="34" charset="0"/>
            </a:endParaRPr>
          </a:p>
          <a:p>
            <a:r>
              <a:rPr lang="en-US" sz="1200" b="0" i="0" dirty="0" err="1">
                <a:solidFill>
                  <a:srgbClr val="FF0000"/>
                </a:solidFill>
                <a:latin typeface="Abadi Extra Light" panose="020B0204020104020204" pitchFamily="34" charset="0"/>
              </a:rPr>
              <a:t>Diese</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Darstellung</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ist</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aber</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verwirrend</a:t>
            </a:r>
            <a:r>
              <a:rPr lang="en-US" sz="1200" b="0" i="0" dirty="0">
                <a:solidFill>
                  <a:srgbClr val="FF0000"/>
                </a:solidFill>
                <a:latin typeface="Abadi Extra Light" panose="020B0204020104020204" pitchFamily="34" charset="0"/>
              </a:rPr>
              <a:t>, da es </a:t>
            </a:r>
            <a:r>
              <a:rPr lang="en-US" sz="1200" b="0" i="0" dirty="0" err="1">
                <a:solidFill>
                  <a:srgbClr val="FF0000"/>
                </a:solidFill>
                <a:latin typeface="Abadi Extra Light" panose="020B0204020104020204" pitchFamily="34" charset="0"/>
              </a:rPr>
              <a:t>vollkommen</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unrealistisch</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ist</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anzunehmen</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dass</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sich</a:t>
            </a:r>
            <a:r>
              <a:rPr lang="en-US" sz="1200" b="0" i="0" dirty="0">
                <a:solidFill>
                  <a:srgbClr val="FF0000"/>
                </a:solidFill>
                <a:latin typeface="Abadi Extra Light" panose="020B0204020104020204" pitchFamily="34" charset="0"/>
              </a:rPr>
              <a:t> die </a:t>
            </a:r>
            <a:r>
              <a:rPr lang="en-US" sz="1200" b="0" i="0" dirty="0" err="1">
                <a:solidFill>
                  <a:srgbClr val="FF0000"/>
                </a:solidFill>
                <a:latin typeface="Abadi Extra Light" panose="020B0204020104020204" pitchFamily="34" charset="0"/>
              </a:rPr>
              <a:t>Bevölkerung</a:t>
            </a:r>
            <a:r>
              <a:rPr lang="en-US" sz="1200" b="0" i="0" dirty="0">
                <a:solidFill>
                  <a:srgbClr val="FF0000"/>
                </a:solidFill>
                <a:latin typeface="Abadi Extra Light" panose="020B0204020104020204" pitchFamily="34" charset="0"/>
              </a:rPr>
              <a:t> in </a:t>
            </a:r>
            <a:r>
              <a:rPr lang="en-US" sz="1200" b="0" i="0" dirty="0" err="1">
                <a:solidFill>
                  <a:srgbClr val="FF0000"/>
                </a:solidFill>
                <a:latin typeface="Abadi Extra Light" panose="020B0204020104020204" pitchFamily="34" charset="0"/>
              </a:rPr>
              <a:t>Asien</a:t>
            </a:r>
            <a:r>
              <a:rPr lang="en-US" sz="1200" b="0" i="0" dirty="0">
                <a:solidFill>
                  <a:srgbClr val="FF0000"/>
                </a:solidFill>
                <a:latin typeface="Abadi Extra Light" panose="020B0204020104020204" pitchFamily="34" charset="0"/>
              </a:rPr>
              <a:t> und Afrika </a:t>
            </a:r>
            <a:r>
              <a:rPr lang="en-US" sz="1200" b="0" i="0" dirty="0" err="1">
                <a:solidFill>
                  <a:srgbClr val="FF0000"/>
                </a:solidFill>
                <a:latin typeface="Abadi Extra Light" panose="020B0204020104020204" pitchFamily="34" charset="0"/>
              </a:rPr>
              <a:t>nicht</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drastisch</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vergrößern</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wird</a:t>
            </a:r>
            <a:r>
              <a:rPr lang="en-US" sz="1200" b="0" i="0" dirty="0">
                <a:solidFill>
                  <a:srgbClr val="FF0000"/>
                </a:solidFill>
                <a:latin typeface="Abadi Extra Light" panose="020B0204020104020204" pitchFamily="34" charset="0"/>
              </a:rPr>
              <a:t> bis </a:t>
            </a:r>
            <a:r>
              <a:rPr lang="en-US" sz="1200" b="0" i="0" dirty="0" err="1">
                <a:solidFill>
                  <a:srgbClr val="FF0000"/>
                </a:solidFill>
                <a:latin typeface="Abadi Extra Light" panose="020B0204020104020204" pitchFamily="34" charset="0"/>
              </a:rPr>
              <a:t>zur</a:t>
            </a:r>
            <a:r>
              <a:rPr lang="en-US" sz="1200" b="0" i="0" dirty="0">
                <a:solidFill>
                  <a:srgbClr val="FF0000"/>
                </a:solidFill>
                <a:latin typeface="Abadi Extra Light" panose="020B0204020104020204" pitchFamily="34" charset="0"/>
              </a:rPr>
              <a:t> Mitte des </a:t>
            </a:r>
            <a:r>
              <a:rPr lang="en-US" sz="1200" b="0" i="0" dirty="0" err="1">
                <a:solidFill>
                  <a:srgbClr val="FF0000"/>
                </a:solidFill>
                <a:latin typeface="Abadi Extra Light" panose="020B0204020104020204" pitchFamily="34" charset="0"/>
              </a:rPr>
              <a:t>Jahrhunderts</a:t>
            </a:r>
            <a:r>
              <a:rPr lang="en-US" sz="1200" b="0" i="0" dirty="0">
                <a:solidFill>
                  <a:srgbClr val="FF0000"/>
                </a:solidFill>
                <a:latin typeface="Abadi Extra Light" panose="020B0204020104020204" pitchFamily="34" charset="0"/>
              </a:rPr>
              <a:t>.</a:t>
            </a:r>
          </a:p>
          <a:p>
            <a:r>
              <a:rPr lang="en-US" sz="1200" b="0" i="0" dirty="0" err="1">
                <a:solidFill>
                  <a:srgbClr val="FF0000"/>
                </a:solidFill>
                <a:latin typeface="Abadi Extra Light" panose="020B0204020104020204" pitchFamily="34" charset="0"/>
              </a:rPr>
              <a:t>Deshalb</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wird</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stattdessen</a:t>
            </a:r>
            <a:r>
              <a:rPr lang="en-US" sz="1200" b="0" i="0" dirty="0">
                <a:solidFill>
                  <a:srgbClr val="FF0000"/>
                </a:solidFill>
                <a:latin typeface="Abadi Extra Light" panose="020B0204020104020204" pitchFamily="34" charset="0"/>
              </a:rPr>
              <a:t> das </a:t>
            </a:r>
            <a:r>
              <a:rPr lang="en-US" sz="1200" b="0" i="0" dirty="0" err="1">
                <a:solidFill>
                  <a:srgbClr val="FF0000"/>
                </a:solidFill>
                <a:latin typeface="Abadi Extra Light" panose="020B0204020104020204" pitchFamily="34" charset="0"/>
              </a:rPr>
              <a:t>Ergebnis</a:t>
            </a:r>
            <a:r>
              <a:rPr lang="en-US" sz="1200" b="0" i="0" dirty="0">
                <a:solidFill>
                  <a:srgbClr val="FF0000"/>
                </a:solidFill>
                <a:latin typeface="Abadi Extra Light" panose="020B0204020104020204" pitchFamily="34" charset="0"/>
              </a:rPr>
              <a:t> der </a:t>
            </a:r>
            <a:r>
              <a:rPr lang="en-US" sz="1200" b="0" i="0" dirty="0" err="1">
                <a:solidFill>
                  <a:srgbClr val="FF0000"/>
                </a:solidFill>
                <a:latin typeface="Abadi Extra Light" panose="020B0204020104020204" pitchFamily="34" charset="0"/>
              </a:rPr>
              <a:t>Rechnung</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mit</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Bevölkerungszuwachs</a:t>
            </a:r>
            <a:r>
              <a:rPr lang="en-US" sz="1200" b="0" i="0" dirty="0">
                <a:solidFill>
                  <a:srgbClr val="FF0000"/>
                </a:solidFill>
                <a:latin typeface="Abadi Extra Light" panose="020B0204020104020204" pitchFamily="34" charset="0"/>
              </a:rPr>
              <a:t> auf der Folie </a:t>
            </a:r>
            <a:r>
              <a:rPr lang="en-US" sz="1200" b="0" i="0" dirty="0" err="1">
                <a:solidFill>
                  <a:srgbClr val="FF0000"/>
                </a:solidFill>
                <a:latin typeface="Abadi Extra Light" panose="020B0204020104020204" pitchFamily="34" charset="0"/>
              </a:rPr>
              <a:t>angegeben</a:t>
            </a:r>
            <a:r>
              <a:rPr lang="en-US" sz="1200" b="0" i="0" dirty="0">
                <a:solidFill>
                  <a:srgbClr val="FF0000"/>
                </a:solidFill>
                <a:latin typeface="Abadi Extra Light" panose="020B0204020104020204" pitchFamily="34" charset="0"/>
              </a:rPr>
              <a:t>:</a:t>
            </a:r>
          </a:p>
          <a:p>
            <a:endParaRPr lang="en-US" sz="1200" b="0" i="0" dirty="0">
              <a:solidFill>
                <a:srgbClr val="FF0000"/>
              </a:solidFill>
              <a:latin typeface="Abadi Extra Light" panose="020B0204020104020204" pitchFamily="34" charset="0"/>
            </a:endParaRPr>
          </a:p>
          <a:p>
            <a:r>
              <a:rPr lang="en-US" sz="1200" b="0" i="0" dirty="0">
                <a:solidFill>
                  <a:srgbClr val="FF0000"/>
                </a:solidFill>
                <a:latin typeface="Abadi Extra Light" panose="020B0204020104020204" pitchFamily="34" charset="0"/>
              </a:rPr>
              <a:t>“</a:t>
            </a:r>
            <a:r>
              <a:rPr lang="en-US" sz="1200" b="0" i="0" dirty="0" err="1">
                <a:solidFill>
                  <a:srgbClr val="FF0000"/>
                </a:solidFill>
                <a:latin typeface="Abadi Extra Light" panose="020B0204020104020204" pitchFamily="34" charset="0"/>
              </a:rPr>
              <a:t>heute</a:t>
            </a:r>
            <a:r>
              <a:rPr lang="en-US" sz="1200" b="0" i="0" dirty="0">
                <a:solidFill>
                  <a:srgbClr val="FF0000"/>
                </a:solidFill>
                <a:latin typeface="Abadi Extra Light" panose="020B0204020104020204" pitchFamily="34" charset="0"/>
              </a:rPr>
              <a:t>”: 3,8% der Menschen </a:t>
            </a:r>
            <a:r>
              <a:rPr lang="en-US" sz="1200" b="0" i="0" dirty="0" err="1">
                <a:solidFill>
                  <a:srgbClr val="FF0000"/>
                </a:solidFill>
                <a:latin typeface="Abadi Extra Light" panose="020B0204020104020204" pitchFamily="34" charset="0"/>
              </a:rPr>
              <a:t>leiden</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unter</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Wassernotstand</a:t>
            </a:r>
            <a:r>
              <a:rPr lang="en-US" sz="1200" b="0" i="0" dirty="0">
                <a:solidFill>
                  <a:srgbClr val="FF0000"/>
                </a:solidFill>
                <a:latin typeface="Abadi Extra Light" panose="020B0204020104020204" pitchFamily="34" charset="0"/>
              </a:rPr>
              <a:t>.</a:t>
            </a:r>
          </a:p>
          <a:p>
            <a:r>
              <a:rPr lang="en-US" sz="1200" i="0" dirty="0">
                <a:solidFill>
                  <a:srgbClr val="FF0000"/>
                </a:solidFill>
                <a:latin typeface="Abadi Extra Light" panose="020B0204020104020204" pitchFamily="34" charset="0"/>
              </a:rPr>
              <a:t>“+2° </a:t>
            </a:r>
            <a:r>
              <a:rPr lang="en-US" sz="1200" i="0" dirty="0" err="1">
                <a:solidFill>
                  <a:srgbClr val="FF0000"/>
                </a:solidFill>
                <a:latin typeface="Abadi Extra Light" panose="020B0204020104020204" pitchFamily="34" charset="0"/>
              </a:rPr>
              <a:t>ggü</a:t>
            </a:r>
            <a:r>
              <a:rPr lang="en-US" sz="1200" i="0" dirty="0">
                <a:solidFill>
                  <a:srgbClr val="FF0000"/>
                </a:solidFill>
                <a:latin typeface="Abadi Extra Light" panose="020B0204020104020204" pitchFamily="34" charset="0"/>
              </a:rPr>
              <a:t> . </a:t>
            </a:r>
            <a:r>
              <a:rPr lang="en-US" sz="1200" i="0" dirty="0" err="1">
                <a:solidFill>
                  <a:srgbClr val="FF0000"/>
                </a:solidFill>
                <a:latin typeface="Abadi Extra Light" panose="020B0204020104020204" pitchFamily="34" charset="0"/>
              </a:rPr>
              <a:t>vorindustriell</a:t>
            </a:r>
            <a:r>
              <a:rPr lang="en-US" sz="1200" b="0" i="0" dirty="0">
                <a:solidFill>
                  <a:srgbClr val="FF0000"/>
                </a:solidFill>
                <a:latin typeface="Abadi Extra Light" panose="020B0204020104020204" pitchFamily="34" charset="0"/>
              </a:rPr>
              <a:t>”: 6.3% der Menschen </a:t>
            </a:r>
            <a:r>
              <a:rPr lang="en-US" sz="1200" b="0" i="0" dirty="0" err="1">
                <a:solidFill>
                  <a:srgbClr val="FF0000"/>
                </a:solidFill>
                <a:latin typeface="Abadi Extra Light" panose="020B0204020104020204" pitchFamily="34" charset="0"/>
              </a:rPr>
              <a:t>leiden</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unter</a:t>
            </a:r>
            <a:r>
              <a:rPr lang="en-US" sz="1200" b="0" i="0" dirty="0">
                <a:solidFill>
                  <a:srgbClr val="FF0000"/>
                </a:solidFill>
                <a:latin typeface="Abadi Extra Light" panose="020B0204020104020204" pitchFamily="34" charset="0"/>
              </a:rPr>
              <a:t> </a:t>
            </a:r>
            <a:r>
              <a:rPr lang="en-US" sz="1200" b="0" i="0" dirty="0" err="1">
                <a:solidFill>
                  <a:srgbClr val="FF0000"/>
                </a:solidFill>
                <a:latin typeface="Abadi Extra Light" panose="020B0204020104020204" pitchFamily="34" charset="0"/>
              </a:rPr>
              <a:t>Wassernotstand</a:t>
            </a:r>
            <a:r>
              <a:rPr lang="en-US" sz="1200" b="0" i="0" dirty="0">
                <a:solidFill>
                  <a:srgbClr val="FF0000"/>
                </a:solidFill>
                <a:latin typeface="Abadi Extra Light" panose="020B0204020104020204" pitchFamily="34" charset="0"/>
              </a:rPr>
              <a:t>.</a:t>
            </a:r>
          </a:p>
          <a:p>
            <a:endParaRPr lang="en-US" sz="1200" b="0" i="0" dirty="0">
              <a:solidFill>
                <a:srgbClr val="FF0000"/>
              </a:solidFill>
              <a:latin typeface="Abadi Extra Light" panose="020B0204020104020204" pitchFamily="34" charset="0"/>
            </a:endParaRPr>
          </a:p>
          <a:p>
            <a:r>
              <a:rPr lang="en-US" sz="1200" b="0" i="0" dirty="0">
                <a:solidFill>
                  <a:srgbClr val="FF0000"/>
                </a:solidFill>
                <a:latin typeface="Abadi Extra Light" panose="020B0204020104020204" pitchFamily="34" charset="0"/>
              </a:rPr>
              <a:t>6.3/3.8 = </a:t>
            </a:r>
            <a:r>
              <a:rPr lang="en-US" sz="1200" b="0" i="0" dirty="0" err="1">
                <a:solidFill>
                  <a:srgbClr val="FF0000"/>
                </a:solidFill>
                <a:latin typeface="Abadi Extra Light" panose="020B0204020104020204" pitchFamily="34" charset="0"/>
              </a:rPr>
              <a:t>Faktor</a:t>
            </a:r>
            <a:r>
              <a:rPr lang="en-US" sz="1200" b="0" i="0" dirty="0">
                <a:solidFill>
                  <a:srgbClr val="FF0000"/>
                </a:solidFill>
                <a:latin typeface="Abadi Extra Light" panose="020B0204020104020204" pitchFamily="34" charset="0"/>
              </a:rPr>
              <a:t> 1.66</a:t>
            </a:r>
          </a:p>
          <a:p>
            <a:endParaRPr lang="en-US" sz="1200" b="0" dirty="0">
              <a:solidFill>
                <a:srgbClr val="FF0000"/>
              </a:solidFill>
              <a:latin typeface="Abadi Extra Light" panose="020B0204020104020204" pitchFamily="34" charset="0"/>
            </a:endParaRPr>
          </a:p>
          <a:p>
            <a:r>
              <a:rPr lang="en-US" sz="1200" b="0" dirty="0" err="1">
                <a:solidFill>
                  <a:srgbClr val="FF0000"/>
                </a:solidFill>
                <a:latin typeface="Abadi Extra Light" panose="020B0204020104020204" pitchFamily="34" charset="0"/>
              </a:rPr>
              <a:t>Wir</a:t>
            </a:r>
            <a:r>
              <a:rPr lang="en-US" sz="1200" b="0" dirty="0">
                <a:solidFill>
                  <a:srgbClr val="FF0000"/>
                </a:solidFill>
                <a:latin typeface="Abadi Extra Light" panose="020B0204020104020204" pitchFamily="34" charset="0"/>
              </a:rPr>
              <a:t> </a:t>
            </a:r>
            <a:r>
              <a:rPr lang="en-US" sz="1200" b="0" dirty="0" err="1">
                <a:solidFill>
                  <a:srgbClr val="FF0000"/>
                </a:solidFill>
                <a:latin typeface="Abadi Extra Light" panose="020B0204020104020204" pitchFamily="34" charset="0"/>
              </a:rPr>
              <a:t>würden</a:t>
            </a:r>
            <a:r>
              <a:rPr lang="en-US" sz="1200" b="0" dirty="0">
                <a:solidFill>
                  <a:srgbClr val="FF0000"/>
                </a:solidFill>
                <a:latin typeface="Abadi Extra Light" panose="020B0204020104020204" pitchFamily="34" charset="0"/>
              </a:rPr>
              <a:t> genre </a:t>
            </a:r>
            <a:r>
              <a:rPr lang="en-US" sz="1200" b="0" dirty="0" err="1">
                <a:solidFill>
                  <a:srgbClr val="FF0000"/>
                </a:solidFill>
                <a:latin typeface="Abadi Extra Light" panose="020B0204020104020204" pitchFamily="34" charset="0"/>
              </a:rPr>
              <a:t>schreiben</a:t>
            </a:r>
            <a:r>
              <a:rPr lang="en-US" sz="1200" b="0" dirty="0">
                <a:solidFill>
                  <a:srgbClr val="FF0000"/>
                </a:solidFill>
                <a:latin typeface="Abadi Extra Light" panose="020B0204020104020204" pitchFamily="34" charset="0"/>
              </a:rPr>
              <a:t>: “</a:t>
            </a:r>
            <a:r>
              <a:rPr lang="de-DE" sz="1200" b="0" dirty="0">
                <a:solidFill>
                  <a:srgbClr val="FF0000"/>
                </a:solidFill>
                <a:latin typeface="Abadi Extra Light" panose="020B0204020104020204" pitchFamily="34" charset="0"/>
              </a:rPr>
              <a:t>Alleine aufgrund des Temperaturanstiegs und des Bevölkerungswachstums würde sich der Anteil der unter absoluter Wasserknappheit leidenden Menschen gegenüber heute um einen Faktor 1,7 erhöhen.“</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t>
            </a:r>
          </a:p>
          <a:p>
            <a:endParaRPr lang="de-DE" dirty="0"/>
          </a:p>
          <a:p>
            <a:r>
              <a:rPr lang="de-DE" dirty="0"/>
              <a:t>V3 2021:</a:t>
            </a:r>
          </a:p>
          <a:p>
            <a:endParaRPr lang="de-DE" dirty="0"/>
          </a:p>
          <a:p>
            <a:r>
              <a:rPr lang="de-DE" dirty="0"/>
              <a:t>„mehr als vervierfachen“ </a:t>
            </a:r>
            <a:r>
              <a:rPr lang="de-DE" dirty="0">
                <a:sym typeface="Wingdings" panose="05000000000000000000" pitchFamily="2" charset="2"/>
              </a:rPr>
              <a:t> „vervierfachen“, weil 2019 von 1°C ausgegangen wurde, und man heute von 1.2 ° ausgeht. (Der Faktor ~4 stimmt aber immer noch, da wir bei unten stehender Rechnung mit 4,4 ja auch deutlich über 4 lagen.)</a:t>
            </a:r>
          </a:p>
          <a:p>
            <a:endParaRPr lang="de-DE" dirty="0">
              <a:sym typeface="Wingdings" panose="05000000000000000000" pitchFamily="2" charset="2"/>
            </a:endParaRPr>
          </a:p>
          <a:p>
            <a:r>
              <a:rPr lang="de-DE" dirty="0">
                <a:sym typeface="Wingdings" panose="05000000000000000000" pitchFamily="2" charset="2"/>
              </a:rPr>
              <a:t>Eingefügt: „gegenüber heute“, damit klar ist, dass es sich nicht um einen Vergleich mit dem </a:t>
            </a:r>
            <a:r>
              <a:rPr lang="de-DE" dirty="0" err="1">
                <a:sym typeface="Wingdings" panose="05000000000000000000" pitchFamily="2" charset="2"/>
              </a:rPr>
              <a:t>vorindustr</a:t>
            </a:r>
            <a:r>
              <a:rPr lang="de-DE" dirty="0">
                <a:sym typeface="Wingdings" panose="05000000000000000000" pitchFamily="2" charset="2"/>
              </a:rPr>
              <a:t>. Zeitaltraum handelt.</a:t>
            </a:r>
            <a:endParaRPr lang="de-DE" dirty="0"/>
          </a:p>
          <a:p>
            <a:endParaRPr lang="de-DE" dirty="0"/>
          </a:p>
          <a:p>
            <a:r>
              <a:rPr lang="de-DE" dirty="0"/>
              <a:t>-----------------------------</a:t>
            </a:r>
          </a:p>
          <a:p>
            <a:endParaRPr lang="de-DE" dirty="0"/>
          </a:p>
          <a:p>
            <a:r>
              <a:rPr lang="de-DE" dirty="0"/>
              <a:t>V2 2019:</a:t>
            </a:r>
          </a:p>
          <a:p>
            <a:endParaRPr lang="de-DE" dirty="0"/>
          </a:p>
          <a:p>
            <a:r>
              <a:rPr lang="de-DE" dirty="0"/>
              <a:t>Quelle geprüft: Uli Stopper</a:t>
            </a:r>
          </a:p>
          <a:p>
            <a:endParaRPr lang="de-DE" dirty="0"/>
          </a:p>
          <a:p>
            <a:r>
              <a:rPr lang="de-DE" dirty="0"/>
              <a:t>Ursprünglicher </a:t>
            </a:r>
            <a:r>
              <a:rPr lang="de-DE" dirty="0" err="1"/>
              <a:t>Powerpoint</a:t>
            </a:r>
            <a:r>
              <a:rPr lang="de-DE" dirty="0"/>
              <a:t>-Text:</a:t>
            </a:r>
          </a:p>
          <a:p>
            <a:r>
              <a:rPr lang="de-DE" b="0" dirty="0"/>
              <a:t>„</a:t>
            </a:r>
            <a:r>
              <a:rPr lang="de-DE" sz="1300" dirty="0">
                <a:solidFill>
                  <a:srgbClr val="FF0000"/>
                </a:solidFill>
                <a:latin typeface="Abadi Extra Light" panose="020B0204020104020204" pitchFamily="34" charset="0"/>
              </a:rPr>
              <a:t>400 Mio. Menschen würden an Wassermangel leiden.“</a:t>
            </a:r>
          </a:p>
          <a:p>
            <a:endParaRPr lang="de-DE" sz="1300" i="1" dirty="0">
              <a:solidFill>
                <a:srgbClr val="FF0000"/>
              </a:solidFill>
              <a:latin typeface="Abadi Extra Light" panose="020B0204020104020204" pitchFamily="34" charset="0"/>
            </a:endParaRPr>
          </a:p>
          <a:p>
            <a:r>
              <a:rPr lang="de-DE" sz="1300" dirty="0">
                <a:solidFill>
                  <a:srgbClr val="FF0000"/>
                </a:solidFill>
                <a:latin typeface="Abadi Extra Light" panose="020B0204020104020204" pitchFamily="34" charset="0"/>
              </a:rPr>
              <a:t>Ursprüngliche Quellenangabe:</a:t>
            </a:r>
          </a:p>
          <a:p>
            <a:r>
              <a:rPr lang="de-DE" dirty="0">
                <a:solidFill>
                  <a:srgbClr val="FF0000"/>
                </a:solidFill>
                <a:latin typeface="Abadi Extra Light" panose="020B0204020104020204" pitchFamily="34" charset="0"/>
              </a:rPr>
              <a:t>„</a:t>
            </a:r>
            <a:r>
              <a:rPr lang="en-US" dirty="0" err="1">
                <a:solidFill>
                  <a:srgbClr val="FF0000"/>
                </a:solidFill>
                <a:latin typeface="Abadi Extra Light" panose="020B0204020104020204" pitchFamily="34" charset="0"/>
              </a:rPr>
              <a:t>Nauels</a:t>
            </a:r>
            <a:r>
              <a:rPr lang="en-US" dirty="0">
                <a:solidFill>
                  <a:srgbClr val="FF0000"/>
                </a:solidFill>
                <a:latin typeface="Abadi Extra Light" panose="020B0204020104020204" pitchFamily="34" charset="0"/>
              </a:rPr>
              <a:t>; „Linking Sea Level Rise and </a:t>
            </a:r>
            <a:r>
              <a:rPr lang="en-US" dirty="0" err="1">
                <a:solidFill>
                  <a:srgbClr val="FF0000"/>
                </a:solidFill>
                <a:latin typeface="Abadi Extra Light" panose="020B0204020104020204" pitchFamily="34" charset="0"/>
              </a:rPr>
              <a:t>Socioeconimic</a:t>
            </a:r>
            <a:r>
              <a:rPr lang="en-US" dirty="0">
                <a:solidFill>
                  <a:srgbClr val="FF0000"/>
                </a:solidFill>
                <a:latin typeface="Abadi Extra Light" panose="020B0204020104020204" pitchFamily="34" charset="0"/>
              </a:rPr>
              <a:t> Indicators”</a:t>
            </a:r>
          </a:p>
          <a:p>
            <a:endParaRPr lang="en-US" dirty="0">
              <a:solidFill>
                <a:srgbClr val="FF0000"/>
              </a:solidFill>
              <a:latin typeface="Abadi Extra Light" panose="020B0204020104020204" pitchFamily="34" charset="0"/>
            </a:endParaRPr>
          </a:p>
          <a:p>
            <a:r>
              <a:rPr lang="en-US" dirty="0">
                <a:solidFill>
                  <a:srgbClr val="FF0000"/>
                </a:solidFill>
                <a:latin typeface="Abadi Extra Light" panose="020B0204020104020204" pitchFamily="34" charset="0"/>
              </a:rPr>
              <a:t>An </a:t>
            </a:r>
            <a:r>
              <a:rPr lang="en-US" dirty="0" err="1">
                <a:solidFill>
                  <a:srgbClr val="FF0000"/>
                </a:solidFill>
                <a:latin typeface="Abadi Extra Light" panose="020B0204020104020204" pitchFamily="34" charset="0"/>
              </a:rPr>
              <a:t>dieser</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bisherigen</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Angabe</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kann</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etwas</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nicht</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stimmen</a:t>
            </a:r>
            <a:r>
              <a:rPr lang="en-US" dirty="0">
                <a:solidFill>
                  <a:srgbClr val="FF0000"/>
                </a:solidFill>
                <a:latin typeface="Abadi Extra Light" panose="020B0204020104020204" pitchFamily="34" charset="0"/>
              </a:rPr>
              <a:t>: Die </a:t>
            </a:r>
            <a:r>
              <a:rPr lang="en-US" dirty="0" err="1">
                <a:solidFill>
                  <a:srgbClr val="FF0000"/>
                </a:solidFill>
                <a:latin typeface="Abadi Extra Light" panose="020B0204020104020204" pitchFamily="34" charset="0"/>
              </a:rPr>
              <a:t>angegebene</a:t>
            </a:r>
            <a:r>
              <a:rPr lang="en-US" dirty="0">
                <a:solidFill>
                  <a:srgbClr val="FF0000"/>
                </a:solidFill>
                <a:latin typeface="Abadi Extra Light" panose="020B0204020104020204" pitchFamily="34" charset="0"/>
              </a:rPr>
              <a:t> Quelle </a:t>
            </a:r>
            <a:r>
              <a:rPr lang="en-US" dirty="0" err="1">
                <a:solidFill>
                  <a:srgbClr val="FF0000"/>
                </a:solidFill>
                <a:latin typeface="Abadi Extra Light" panose="020B0204020104020204" pitchFamily="34" charset="0"/>
              </a:rPr>
              <a:t>befasst</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sich</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mit</a:t>
            </a:r>
            <a:r>
              <a:rPr lang="en-US" dirty="0">
                <a:solidFill>
                  <a:srgbClr val="FF0000"/>
                </a:solidFill>
                <a:latin typeface="Abadi Extra Light" panose="020B0204020104020204" pitchFamily="34" charset="0"/>
              </a:rPr>
              <a:t> dem </a:t>
            </a:r>
            <a:r>
              <a:rPr lang="en-US" dirty="0" err="1">
                <a:solidFill>
                  <a:srgbClr val="FF0000"/>
                </a:solidFill>
                <a:latin typeface="Abadi Extra Light" panose="020B0204020104020204" pitchFamily="34" charset="0"/>
              </a:rPr>
              <a:t>Meeresspiegelanstieg</a:t>
            </a:r>
            <a:r>
              <a:rPr lang="en-US" dirty="0">
                <a:solidFill>
                  <a:srgbClr val="FF0000"/>
                </a:solidFill>
                <a:latin typeface="Abadi Extra Light" panose="020B0204020104020204" pitchFamily="34" charset="0"/>
              </a:rPr>
              <a:t> und </a:t>
            </a:r>
            <a:r>
              <a:rPr lang="en-US" dirty="0" err="1">
                <a:solidFill>
                  <a:srgbClr val="FF0000"/>
                </a:solidFill>
                <a:latin typeface="Abadi Extra Light" panose="020B0204020104020204" pitchFamily="34" charset="0"/>
              </a:rPr>
              <a:t>nicht</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mit</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Wassermangel</a:t>
            </a:r>
            <a:r>
              <a:rPr lang="en-US" dirty="0">
                <a:solidFill>
                  <a:srgbClr val="FF0000"/>
                </a:solidFill>
                <a:latin typeface="Abadi Extra Light" panose="020B0204020104020204" pitchFamily="34" charset="0"/>
              </a:rPr>
              <a:t>.</a:t>
            </a:r>
          </a:p>
          <a:p>
            <a:r>
              <a:rPr lang="en-US" dirty="0" err="1">
                <a:solidFill>
                  <a:srgbClr val="FF0000"/>
                </a:solidFill>
                <a:latin typeface="Abadi Extra Light" panose="020B0204020104020204" pitchFamily="34" charset="0"/>
              </a:rPr>
              <a:t>Außerdem</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haben</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alleine</a:t>
            </a:r>
            <a:r>
              <a:rPr lang="en-US" dirty="0">
                <a:solidFill>
                  <a:srgbClr val="FF0000"/>
                </a:solidFill>
                <a:latin typeface="Abadi Extra Light" panose="020B0204020104020204" pitchFamily="34" charset="0"/>
              </a:rPr>
              <a:t> in Afrika </a:t>
            </a:r>
            <a:r>
              <a:rPr lang="en-US" dirty="0" err="1">
                <a:solidFill>
                  <a:srgbClr val="FF0000"/>
                </a:solidFill>
                <a:latin typeface="Abadi Extra Light" panose="020B0204020104020204" pitchFamily="34" charset="0"/>
              </a:rPr>
              <a:t>heute</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über</a:t>
            </a:r>
            <a:r>
              <a:rPr lang="en-US" dirty="0">
                <a:solidFill>
                  <a:srgbClr val="FF0000"/>
                </a:solidFill>
                <a:latin typeface="Abadi Extra Light" panose="020B0204020104020204" pitchFamily="34" charset="0"/>
              </a:rPr>
              <a:t> 400 Mio. Menschen </a:t>
            </a:r>
            <a:r>
              <a:rPr lang="en-US" dirty="0" err="1">
                <a:solidFill>
                  <a:srgbClr val="FF0000"/>
                </a:solidFill>
                <a:latin typeface="Abadi Extra Light" panose="020B0204020104020204" pitchFamily="34" charset="0"/>
              </a:rPr>
              <a:t>kein</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Trinkwasser</a:t>
            </a:r>
            <a:r>
              <a:rPr lang="en-US" dirty="0">
                <a:solidFill>
                  <a:srgbClr val="FF0000"/>
                </a:solidFill>
                <a:latin typeface="Abadi Extra Light" panose="020B0204020104020204" pitchFamily="34" charset="0"/>
              </a:rPr>
              <a:t>!</a:t>
            </a:r>
          </a:p>
          <a:p>
            <a:r>
              <a:rPr lang="de-DE" dirty="0">
                <a:solidFill>
                  <a:srgbClr val="FF0000"/>
                </a:solidFill>
                <a:latin typeface="Abadi Extra Light" panose="020B0204020104020204" pitchFamily="34" charset="0"/>
              </a:rPr>
              <a:t>https://gca.org/solutions/african-countries-face-some-of-the-highest-water-risk-in-the-world-here-are-3-solutions</a:t>
            </a:r>
          </a:p>
          <a:p>
            <a:r>
              <a:rPr lang="de-DE" dirty="0">
                <a:solidFill>
                  <a:srgbClr val="FF0000"/>
                </a:solidFill>
                <a:latin typeface="Abadi Extra Light" panose="020B0204020104020204" pitchFamily="34" charset="0"/>
              </a:rPr>
              <a:t>„</a:t>
            </a:r>
            <a:r>
              <a:rPr lang="en-US" dirty="0"/>
              <a:t>Already, </a:t>
            </a:r>
            <a:r>
              <a:rPr lang="en-US" dirty="0">
                <a:hlinkClick r:id="rId3"/>
              </a:rPr>
              <a:t>one in every three people</a:t>
            </a:r>
            <a:r>
              <a:rPr lang="en-US" dirty="0"/>
              <a:t> across Africa face water scarcity. Nearly </a:t>
            </a:r>
            <a:r>
              <a:rPr lang="en-US" dirty="0">
                <a:hlinkClick r:id="rId4"/>
              </a:rPr>
              <a:t>400 million</a:t>
            </a:r>
            <a:r>
              <a:rPr lang="en-US" dirty="0"/>
              <a:t> people in sub-Saharan Africa are denied even a basic drinking water supply.”</a:t>
            </a:r>
          </a:p>
          <a:p>
            <a:endParaRPr lang="en-US" dirty="0">
              <a:solidFill>
                <a:srgbClr val="FF0000"/>
              </a:solidFill>
              <a:latin typeface="Abadi Extra Light" panose="020B0204020104020204" pitchFamily="34" charset="0"/>
            </a:endParaRPr>
          </a:p>
          <a:p>
            <a:r>
              <a:rPr lang="en-US" dirty="0">
                <a:solidFill>
                  <a:srgbClr val="FF0000"/>
                </a:solidFill>
                <a:latin typeface="Abadi Extra Light" panose="020B0204020104020204" pitchFamily="34" charset="0"/>
              </a:rPr>
              <a:t>Schneller Wikipedia-Check: (https://en.wikipedia.org/wiki/Water_scarcity)</a:t>
            </a:r>
          </a:p>
          <a:p>
            <a:r>
              <a:rPr lang="en-US" dirty="0">
                <a:solidFill>
                  <a:srgbClr val="FF0000"/>
                </a:solidFill>
                <a:latin typeface="Abadi Extra Light" panose="020B0204020104020204" pitchFamily="34" charset="0"/>
              </a:rPr>
              <a:t>“</a:t>
            </a:r>
            <a:r>
              <a:rPr lang="en-US" dirty="0"/>
              <a:t>Half a billion people in the world face severe water scarcity all year round.“</a:t>
            </a:r>
          </a:p>
          <a:p>
            <a:endParaRPr lang="en-US" dirty="0">
              <a:solidFill>
                <a:srgbClr val="FF0000"/>
              </a:solidFill>
              <a:latin typeface="Abadi Extra Light" panose="020B0204020104020204" pitchFamily="34" charset="0"/>
            </a:endParaRPr>
          </a:p>
          <a:p>
            <a:r>
              <a:rPr lang="en-US" dirty="0">
                <a:solidFill>
                  <a:srgbClr val="FF0000"/>
                </a:solidFill>
                <a:latin typeface="Abadi Extra Light" panose="020B0204020104020204" pitchFamily="34" charset="0"/>
              </a:rPr>
              <a:t>Der </a:t>
            </a:r>
            <a:r>
              <a:rPr lang="en-US" dirty="0" err="1">
                <a:solidFill>
                  <a:srgbClr val="FF0000"/>
                </a:solidFill>
                <a:latin typeface="Abadi Extra Light" panose="020B0204020104020204" pitchFamily="34" charset="0"/>
              </a:rPr>
              <a:t>Grund</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für</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diese</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Diskrepanz</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liegt</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hauptsächlich</a:t>
            </a:r>
            <a:r>
              <a:rPr lang="en-US" dirty="0">
                <a:solidFill>
                  <a:srgbClr val="FF0000"/>
                </a:solidFill>
                <a:latin typeface="Abadi Extra Light" panose="020B0204020104020204" pitchFamily="34" charset="0"/>
              </a:rPr>
              <a:t> in der </a:t>
            </a:r>
            <a:r>
              <a:rPr lang="en-US" dirty="0" err="1">
                <a:solidFill>
                  <a:srgbClr val="FF0000"/>
                </a:solidFill>
                <a:latin typeface="Abadi Extra Light" panose="020B0204020104020204" pitchFamily="34" charset="0"/>
              </a:rPr>
              <a:t>ungenauen</a:t>
            </a:r>
            <a:r>
              <a:rPr lang="en-US" dirty="0">
                <a:solidFill>
                  <a:srgbClr val="FF0000"/>
                </a:solidFill>
                <a:latin typeface="Abadi Extra Light" panose="020B0204020104020204" pitchFamily="34" charset="0"/>
              </a:rPr>
              <a:t> Definition von “water scarcity”.</a:t>
            </a:r>
          </a:p>
          <a:p>
            <a:endParaRPr lang="en-US" dirty="0">
              <a:solidFill>
                <a:srgbClr val="FF0000"/>
              </a:solidFill>
              <a:latin typeface="Abadi Extra Light" panose="020B0204020104020204" pitchFamily="34" charset="0"/>
            </a:endParaRPr>
          </a:p>
          <a:p>
            <a:r>
              <a:rPr lang="en-US" dirty="0">
                <a:solidFill>
                  <a:srgbClr val="FF0000"/>
                </a:solidFill>
                <a:latin typeface="Abadi Extra Light" panose="020B0204020104020204" pitchFamily="34" charset="0"/>
              </a:rPr>
              <a:t>Der </a:t>
            </a:r>
            <a:r>
              <a:rPr lang="en-US" dirty="0" err="1">
                <a:solidFill>
                  <a:srgbClr val="FF0000"/>
                </a:solidFill>
                <a:latin typeface="Abadi Extra Light" panose="020B0204020104020204" pitchFamily="34" charset="0"/>
              </a:rPr>
              <a:t>Artikel</a:t>
            </a:r>
            <a:r>
              <a:rPr lang="en-US" dirty="0">
                <a:solidFill>
                  <a:srgbClr val="FF0000"/>
                </a:solidFill>
                <a:latin typeface="Abadi Extra Light" panose="020B0204020104020204" pitchFamily="34" charset="0"/>
              </a:rPr>
              <a:t> “</a:t>
            </a:r>
            <a:r>
              <a:rPr lang="en-US" sz="1300" dirty="0" err="1"/>
              <a:t>Multimodel</a:t>
            </a:r>
            <a:r>
              <a:rPr lang="en-US" sz="1300" dirty="0"/>
              <a:t> assessment of water scarcity under </a:t>
            </a:r>
            <a:r>
              <a:rPr lang="de-DE" sz="1300" dirty="0" err="1"/>
              <a:t>climate</a:t>
            </a:r>
            <a:r>
              <a:rPr lang="de-DE" sz="1300" dirty="0"/>
              <a:t> </a:t>
            </a:r>
            <a:r>
              <a:rPr lang="de-DE" sz="1300" dirty="0" err="1"/>
              <a:t>change</a:t>
            </a:r>
            <a:r>
              <a:rPr lang="de-DE" sz="1300" dirty="0"/>
              <a:t>“ von Schewe et al. (2014) verwendet klare Definitionen:</a:t>
            </a:r>
            <a:endParaRPr lang="en-US" dirty="0">
              <a:solidFill>
                <a:srgbClr val="FF0000"/>
              </a:solidFill>
              <a:latin typeface="Abadi Extra Light" panose="020B0204020104020204" pitchFamily="34" charset="0"/>
            </a:endParaRPr>
          </a:p>
          <a:p>
            <a:endParaRPr lang="en-US" dirty="0">
              <a:solidFill>
                <a:srgbClr val="FF0000"/>
              </a:solidFill>
              <a:latin typeface="Abadi Extra Light" panose="020B0204020104020204" pitchFamily="34" charset="0"/>
            </a:endParaRPr>
          </a:p>
          <a:p>
            <a:r>
              <a:rPr lang="en-US" dirty="0">
                <a:solidFill>
                  <a:srgbClr val="FF0000"/>
                </a:solidFill>
                <a:latin typeface="Abadi Extra Light" panose="020B0204020104020204" pitchFamily="34" charset="0"/>
              </a:rPr>
              <a:t>Es </a:t>
            </a:r>
            <a:r>
              <a:rPr lang="en-US" dirty="0" err="1">
                <a:solidFill>
                  <a:srgbClr val="FF0000"/>
                </a:solidFill>
                <a:latin typeface="Abadi Extra Light" panose="020B0204020104020204" pitchFamily="34" charset="0"/>
              </a:rPr>
              <a:t>wird</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unterschieden</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zwischen</a:t>
            </a:r>
            <a:r>
              <a:rPr lang="en-US" dirty="0">
                <a:solidFill>
                  <a:srgbClr val="FF0000"/>
                </a:solidFill>
                <a:latin typeface="Abadi Extra Light" panose="020B0204020104020204" pitchFamily="34" charset="0"/>
              </a:rPr>
              <a:t> “Chronic Water Scarcity” (&lt; 1000 m³/y/capita) und “Absolute Water Scarcity” (&lt; 500 m³/y/capita). </a:t>
            </a:r>
          </a:p>
          <a:p>
            <a:r>
              <a:rPr lang="en-US" dirty="0" err="1">
                <a:solidFill>
                  <a:srgbClr val="FF0000"/>
                </a:solidFill>
                <a:latin typeface="Abadi Extra Light" panose="020B0204020104020204" pitchFamily="34" charset="0"/>
              </a:rPr>
              <a:t>Ersteres</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wird</a:t>
            </a:r>
            <a:r>
              <a:rPr lang="en-US" dirty="0">
                <a:solidFill>
                  <a:srgbClr val="FF0000"/>
                </a:solidFill>
                <a:latin typeface="Abadi Extra Light" panose="020B0204020104020204" pitchFamily="34" charset="0"/>
              </a:rPr>
              <a:t> auf Wikipedia </a:t>
            </a:r>
            <a:r>
              <a:rPr lang="en-US" dirty="0" err="1">
                <a:solidFill>
                  <a:srgbClr val="FF0000"/>
                </a:solidFill>
                <a:latin typeface="Abadi Extra Light" panose="020B0204020104020204" pitchFamily="34" charset="0"/>
              </a:rPr>
              <a:t>mit</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Wassermangel</a:t>
            </a:r>
            <a:r>
              <a:rPr lang="en-US" dirty="0">
                <a:solidFill>
                  <a:srgbClr val="FF0000"/>
                </a:solidFill>
                <a:latin typeface="Abadi Extra Light" panose="020B0204020104020204" pitchFamily="34" charset="0"/>
              </a:rPr>
              <a:t>” und </a:t>
            </a:r>
            <a:r>
              <a:rPr lang="en-US" dirty="0" err="1">
                <a:solidFill>
                  <a:srgbClr val="FF0000"/>
                </a:solidFill>
                <a:latin typeface="Abadi Extra Light" panose="020B0204020104020204" pitchFamily="34" charset="0"/>
              </a:rPr>
              <a:t>letzteres</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mit</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Wassernotstand</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bezeichnet</a:t>
            </a:r>
            <a:r>
              <a:rPr lang="en-US" dirty="0">
                <a:solidFill>
                  <a:srgbClr val="FF0000"/>
                </a:solidFill>
                <a:latin typeface="Abadi Extra Light" panose="020B0204020104020204" pitchFamily="34" charset="0"/>
              </a:rPr>
              <a:t>: https://de.wikipedia.org/wiki/Wasserknappheit</a:t>
            </a:r>
          </a:p>
          <a:p>
            <a:endParaRPr lang="en-US" dirty="0">
              <a:solidFill>
                <a:srgbClr val="FF0000"/>
              </a:solidFill>
              <a:latin typeface="Abadi Extra Light" panose="020B0204020104020204" pitchFamily="34" charset="0"/>
            </a:endParaRPr>
          </a:p>
          <a:p>
            <a:endParaRPr lang="en-US" dirty="0">
              <a:solidFill>
                <a:srgbClr val="FF0000"/>
              </a:solidFill>
              <a:latin typeface="Abadi Extra Light" panose="020B0204020104020204" pitchFamily="34" charset="0"/>
            </a:endParaRPr>
          </a:p>
          <a:p>
            <a:r>
              <a:rPr lang="en-US" dirty="0" err="1">
                <a:solidFill>
                  <a:srgbClr val="FF0000"/>
                </a:solidFill>
                <a:latin typeface="Abadi Extra Light" panose="020B0204020104020204" pitchFamily="34" charset="0"/>
              </a:rPr>
              <a:t>Aus</a:t>
            </a:r>
            <a:r>
              <a:rPr lang="en-US" dirty="0">
                <a:solidFill>
                  <a:srgbClr val="FF0000"/>
                </a:solidFill>
                <a:latin typeface="Abadi Extra Light" panose="020B0204020104020204" pitchFamily="34" charset="0"/>
              </a:rPr>
              <a:t> dem </a:t>
            </a:r>
            <a:r>
              <a:rPr lang="en-US" dirty="0" err="1">
                <a:solidFill>
                  <a:srgbClr val="FF0000"/>
                </a:solidFill>
                <a:latin typeface="Abadi Extra Light" panose="020B0204020104020204" pitchFamily="34" charset="0"/>
              </a:rPr>
              <a:t>Artikel</a:t>
            </a:r>
            <a:r>
              <a:rPr lang="en-US" dirty="0">
                <a:solidFill>
                  <a:srgbClr val="FF0000"/>
                </a:solidFill>
                <a:latin typeface="Abadi Extra Light" panose="020B0204020104020204" pitchFamily="34" charset="0"/>
              </a:rPr>
              <a:t> von </a:t>
            </a:r>
            <a:r>
              <a:rPr lang="en-US" dirty="0" err="1">
                <a:solidFill>
                  <a:srgbClr val="FF0000"/>
                </a:solidFill>
                <a:latin typeface="Abadi Extra Light" panose="020B0204020104020204" pitchFamily="34" charset="0"/>
              </a:rPr>
              <a:t>Schewe</a:t>
            </a:r>
            <a:r>
              <a:rPr lang="en-US" dirty="0">
                <a:solidFill>
                  <a:srgbClr val="FF0000"/>
                </a:solidFill>
                <a:latin typeface="Abadi Extra Light" panose="020B0204020104020204" pitchFamily="34" charset="0"/>
              </a:rPr>
              <a:t> et al. </a:t>
            </a:r>
            <a:r>
              <a:rPr lang="en-US" dirty="0" err="1">
                <a:solidFill>
                  <a:srgbClr val="FF0000"/>
                </a:solidFill>
                <a:latin typeface="Abadi Extra Light" panose="020B0204020104020204" pitchFamily="34" charset="0"/>
              </a:rPr>
              <a:t>lassen</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sich</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folgende</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Werte</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entnehmen</a:t>
            </a:r>
            <a:r>
              <a:rPr lang="en-US" dirty="0">
                <a:solidFill>
                  <a:srgbClr val="FF0000"/>
                </a:solidFill>
                <a:latin typeface="Abadi Extra Light" panose="020B0204020104020204" pitchFamily="34" charset="0"/>
              </a:rPr>
              <a:t>:</a:t>
            </a:r>
          </a:p>
          <a:p>
            <a:endParaRPr lang="en-US" dirty="0">
              <a:solidFill>
                <a:srgbClr val="FF0000"/>
              </a:solidFill>
              <a:latin typeface="Abadi Extra Light" panose="020B0204020104020204" pitchFamily="34" charset="0"/>
            </a:endParaRPr>
          </a:p>
          <a:p>
            <a:r>
              <a:rPr lang="en-US" dirty="0">
                <a:solidFill>
                  <a:srgbClr val="FF0000"/>
                </a:solidFill>
                <a:latin typeface="Abadi Extra Light" panose="020B0204020104020204" pitchFamily="34" charset="0"/>
              </a:rPr>
              <a:t>(Achtung: Die °C-</a:t>
            </a:r>
            <a:r>
              <a:rPr lang="en-US" dirty="0" err="1">
                <a:solidFill>
                  <a:srgbClr val="FF0000"/>
                </a:solidFill>
                <a:latin typeface="Abadi Extra Light" panose="020B0204020104020204" pitchFamily="34" charset="0"/>
              </a:rPr>
              <a:t>Angaben</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beziehen</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sich</a:t>
            </a:r>
            <a:r>
              <a:rPr lang="en-US" dirty="0">
                <a:solidFill>
                  <a:srgbClr val="FF0000"/>
                </a:solidFill>
                <a:latin typeface="Abadi Extra Light" panose="020B0204020104020204" pitchFamily="34" charset="0"/>
              </a:rPr>
              <a:t> auf die </a:t>
            </a:r>
            <a:r>
              <a:rPr lang="en-US" dirty="0" err="1">
                <a:solidFill>
                  <a:srgbClr val="FF0000"/>
                </a:solidFill>
                <a:latin typeface="Abadi Extra Light" panose="020B0204020104020204" pitchFamily="34" charset="0"/>
              </a:rPr>
              <a:t>Erwärmung</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gegenüber</a:t>
            </a:r>
            <a:r>
              <a:rPr lang="en-US" dirty="0">
                <a:solidFill>
                  <a:srgbClr val="FF0000"/>
                </a:solidFill>
                <a:latin typeface="Abadi Extra Light" panose="020B0204020104020204" pitchFamily="34" charset="0"/>
              </a:rPr>
              <a:t> dem </a:t>
            </a:r>
            <a:r>
              <a:rPr lang="en-US" dirty="0" err="1">
                <a:solidFill>
                  <a:srgbClr val="FF0000"/>
                </a:solidFill>
                <a:latin typeface="Abadi Extra Light" panose="020B0204020104020204" pitchFamily="34" charset="0"/>
              </a:rPr>
              <a:t>Zeitraum</a:t>
            </a:r>
            <a:r>
              <a:rPr lang="en-US" dirty="0">
                <a:solidFill>
                  <a:srgbClr val="FF0000"/>
                </a:solidFill>
                <a:latin typeface="Abadi Extra Light" panose="020B0204020104020204" pitchFamily="34" charset="0"/>
              </a:rPr>
              <a:t> 1980-2010, </a:t>
            </a:r>
            <a:r>
              <a:rPr lang="en-US" dirty="0" err="1">
                <a:solidFill>
                  <a:srgbClr val="FF0000"/>
                </a:solidFill>
                <a:latin typeface="Abadi Extra Light" panose="020B0204020104020204" pitchFamily="34" charset="0"/>
              </a:rPr>
              <a:t>während</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sich</a:t>
            </a:r>
            <a:r>
              <a:rPr lang="en-US" dirty="0">
                <a:solidFill>
                  <a:srgbClr val="FF0000"/>
                </a:solidFill>
                <a:latin typeface="Abadi Extra Light" panose="020B0204020104020204" pitchFamily="34" charset="0"/>
              </a:rPr>
              <a:t> in den </a:t>
            </a:r>
            <a:r>
              <a:rPr lang="en-US" dirty="0" err="1">
                <a:solidFill>
                  <a:srgbClr val="FF0000"/>
                </a:solidFill>
                <a:latin typeface="Abadi Extra Light" panose="020B0204020104020204" pitchFamily="34" charset="0"/>
              </a:rPr>
              <a:t>meisten</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anderen</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Artikel</a:t>
            </a:r>
            <a:r>
              <a:rPr lang="en-US" dirty="0">
                <a:solidFill>
                  <a:srgbClr val="FF0000"/>
                </a:solidFill>
                <a:latin typeface="Abadi Extra Light" panose="020B0204020104020204" pitchFamily="34" charset="0"/>
              </a:rPr>
              <a:t>, das </a:t>
            </a:r>
            <a:r>
              <a:rPr lang="en-US" dirty="0" err="1">
                <a:solidFill>
                  <a:srgbClr val="FF0000"/>
                </a:solidFill>
                <a:latin typeface="Abadi Extra Light" panose="020B0204020104020204" pitchFamily="34" charset="0"/>
              </a:rPr>
              <a:t>vorindustrielle</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Niveau</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als</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Referenz</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herangezogen</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wird</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z.B.</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bei</a:t>
            </a:r>
            <a:r>
              <a:rPr lang="en-US" dirty="0">
                <a:solidFill>
                  <a:srgbClr val="FF0000"/>
                </a:solidFill>
                <a:latin typeface="Abadi Extra Light" panose="020B0204020104020204" pitchFamily="34" charset="0"/>
              </a:rPr>
              <a:t> Steffen et al. Der </a:t>
            </a:r>
            <a:r>
              <a:rPr lang="en-US" dirty="0" err="1">
                <a:solidFill>
                  <a:srgbClr val="FF0000"/>
                </a:solidFill>
                <a:latin typeface="Abadi Extra Light" panose="020B0204020104020204" pitchFamily="34" charset="0"/>
              </a:rPr>
              <a:t>Unterschied</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beträgt</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etwa</a:t>
            </a:r>
            <a:r>
              <a:rPr lang="en-US" dirty="0">
                <a:solidFill>
                  <a:srgbClr val="FF0000"/>
                </a:solidFill>
                <a:latin typeface="Abadi Extra Light" panose="020B0204020104020204" pitchFamily="34" charset="0"/>
              </a:rPr>
              <a:t> 0.8 °C)</a:t>
            </a:r>
          </a:p>
          <a:p>
            <a:endParaRPr lang="en-US" dirty="0">
              <a:solidFill>
                <a:srgbClr val="FF0000"/>
              </a:solidFill>
              <a:latin typeface="Abadi Extra Light" panose="020B0204020104020204" pitchFamily="34" charset="0"/>
            </a:endParaRPr>
          </a:p>
          <a:p>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Anteil</a:t>
            </a:r>
            <a:r>
              <a:rPr lang="en-US" dirty="0">
                <a:solidFill>
                  <a:srgbClr val="FF0000"/>
                </a:solidFill>
                <a:latin typeface="Abadi Extra Light" panose="020B0204020104020204" pitchFamily="34" charset="0"/>
              </a:rPr>
              <a:t> der </a:t>
            </a:r>
            <a:r>
              <a:rPr lang="en-US" dirty="0" err="1">
                <a:solidFill>
                  <a:srgbClr val="FF0000"/>
                </a:solidFill>
                <a:latin typeface="Abadi Extra Light" panose="020B0204020104020204" pitchFamily="34" charset="0"/>
              </a:rPr>
              <a:t>Weltbevölkerung</a:t>
            </a:r>
            <a:endParaRPr lang="en-US" dirty="0">
              <a:solidFill>
                <a:srgbClr val="FF0000"/>
              </a:solidFill>
              <a:latin typeface="Abadi Extra Light" panose="020B0204020104020204" pitchFamily="34" charset="0"/>
            </a:endParaRPr>
          </a:p>
          <a:p>
            <a:r>
              <a:rPr lang="en-US" dirty="0">
                <a:solidFill>
                  <a:srgbClr val="FF0000"/>
                </a:solidFill>
                <a:latin typeface="Abadi Extra Light" panose="020B0204020104020204" pitchFamily="34" charset="0"/>
              </a:rPr>
              <a:t>                                    &lt; 500 m³  |  &lt; 1000 m ³</a:t>
            </a:r>
          </a:p>
          <a:p>
            <a:r>
              <a:rPr lang="en-US" dirty="0" err="1">
                <a:solidFill>
                  <a:srgbClr val="FF0000"/>
                </a:solidFill>
                <a:latin typeface="Abadi Extra Light" panose="020B0204020104020204" pitchFamily="34" charset="0"/>
              </a:rPr>
              <a:t>Heute</a:t>
            </a:r>
            <a:r>
              <a:rPr lang="en-US" dirty="0">
                <a:solidFill>
                  <a:srgbClr val="FF0000"/>
                </a:solidFill>
                <a:latin typeface="Abadi Extra Light" panose="020B0204020104020204" pitchFamily="34" charset="0"/>
              </a:rPr>
              <a:t> :                              1.5 %   |       3 %</a:t>
            </a:r>
          </a:p>
          <a:p>
            <a:r>
              <a:rPr lang="en-US" dirty="0">
                <a:solidFill>
                  <a:srgbClr val="FF0000"/>
                </a:solidFill>
                <a:latin typeface="Abadi Extra Light" panose="020B0204020104020204" pitchFamily="34" charset="0"/>
              </a:rPr>
              <a:t>+1.8° </a:t>
            </a:r>
            <a:r>
              <a:rPr lang="en-US" dirty="0" err="1">
                <a:solidFill>
                  <a:srgbClr val="FF0000"/>
                </a:solidFill>
                <a:latin typeface="Abadi Extra Light" panose="020B0204020104020204" pitchFamily="34" charset="0"/>
              </a:rPr>
              <a:t>ggü</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preindustr</a:t>
            </a:r>
            <a:r>
              <a:rPr lang="en-US" dirty="0">
                <a:solidFill>
                  <a:srgbClr val="FF0000"/>
                </a:solidFill>
                <a:latin typeface="Abadi Extra Light" panose="020B0204020104020204" pitchFamily="34" charset="0"/>
              </a:rPr>
              <a:t>.:       6 %    |      13 %</a:t>
            </a:r>
          </a:p>
          <a:p>
            <a:r>
              <a:rPr lang="en-US" dirty="0">
                <a:solidFill>
                  <a:srgbClr val="FF0000"/>
                </a:solidFill>
                <a:latin typeface="Abadi Extra Light" panose="020B0204020104020204" pitchFamily="34" charset="0"/>
              </a:rPr>
              <a:t>+2.8 ° </a:t>
            </a:r>
            <a:r>
              <a:rPr lang="en-US" dirty="0" err="1">
                <a:solidFill>
                  <a:srgbClr val="FF0000"/>
                </a:solidFill>
                <a:latin typeface="Abadi Extra Light" panose="020B0204020104020204" pitchFamily="34" charset="0"/>
              </a:rPr>
              <a:t>ggü</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preindustr</a:t>
            </a:r>
            <a:r>
              <a:rPr lang="en-US" dirty="0">
                <a:solidFill>
                  <a:srgbClr val="FF0000"/>
                </a:solidFill>
                <a:latin typeface="Abadi Extra Light" panose="020B0204020104020204" pitchFamily="34" charset="0"/>
              </a:rPr>
              <a:t>.:     9 %     |      21 %</a:t>
            </a:r>
          </a:p>
          <a:p>
            <a:endParaRPr lang="en-US" dirty="0">
              <a:solidFill>
                <a:srgbClr val="FF0000"/>
              </a:solidFill>
              <a:latin typeface="Abadi Extra Light" panose="020B0204020104020204" pitchFamily="34" charset="0"/>
            </a:endParaRPr>
          </a:p>
          <a:p>
            <a:r>
              <a:rPr lang="en-US" dirty="0">
                <a:solidFill>
                  <a:srgbClr val="FF0000"/>
                </a:solidFill>
                <a:latin typeface="Abadi Extra Light" panose="020B0204020104020204" pitchFamily="34" charset="0"/>
              </a:rPr>
              <a:t>Interpolation </a:t>
            </a:r>
            <a:r>
              <a:rPr lang="en-US" dirty="0" err="1">
                <a:solidFill>
                  <a:srgbClr val="FF0000"/>
                </a:solidFill>
                <a:latin typeface="Abadi Extra Light" panose="020B0204020104020204" pitchFamily="34" charset="0"/>
              </a:rPr>
              <a:t>für</a:t>
            </a:r>
            <a:r>
              <a:rPr lang="en-US" dirty="0">
                <a:solidFill>
                  <a:srgbClr val="FF0000"/>
                </a:solidFill>
                <a:latin typeface="Abadi Extra Light" panose="020B0204020104020204" pitchFamily="34" charset="0"/>
              </a:rPr>
              <a:t> +2° </a:t>
            </a:r>
            <a:r>
              <a:rPr lang="en-US" dirty="0" err="1">
                <a:solidFill>
                  <a:srgbClr val="FF0000"/>
                </a:solidFill>
                <a:latin typeface="Abadi Extra Light" panose="020B0204020104020204" pitchFamily="34" charset="0"/>
              </a:rPr>
              <a:t>ggü</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preindustr</a:t>
            </a:r>
            <a:r>
              <a:rPr lang="en-US" dirty="0">
                <a:solidFill>
                  <a:srgbClr val="FF0000"/>
                </a:solidFill>
                <a:latin typeface="Abadi Extra Light" panose="020B0204020104020204" pitchFamily="34" charset="0"/>
              </a:rPr>
              <a:t>.:     6.6 %  |   14.6 %</a:t>
            </a:r>
          </a:p>
          <a:p>
            <a:endParaRPr lang="en-US" dirty="0">
              <a:solidFill>
                <a:srgbClr val="FF0000"/>
              </a:solidFill>
              <a:latin typeface="Abadi Extra Light" panose="020B0204020104020204" pitchFamily="34" charset="0"/>
            </a:endParaRPr>
          </a:p>
          <a:p>
            <a:r>
              <a:rPr lang="en-US" dirty="0">
                <a:solidFill>
                  <a:srgbClr val="FF0000"/>
                </a:solidFill>
                <a:latin typeface="Abadi Extra Light" panose="020B0204020104020204" pitchFamily="34" charset="0"/>
              </a:rPr>
              <a:t>Die </a:t>
            </a:r>
            <a:r>
              <a:rPr lang="en-US" dirty="0" err="1">
                <a:solidFill>
                  <a:srgbClr val="FF0000"/>
                </a:solidFill>
                <a:latin typeface="Abadi Extra Light" panose="020B0204020104020204" pitchFamily="34" charset="0"/>
              </a:rPr>
              <a:t>heutige</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Weltbevölkerung</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beträgt</a:t>
            </a:r>
            <a:r>
              <a:rPr lang="en-US" dirty="0">
                <a:solidFill>
                  <a:srgbClr val="FF0000"/>
                </a:solidFill>
                <a:latin typeface="Abadi Extra Light" panose="020B0204020104020204" pitchFamily="34" charset="0"/>
              </a:rPr>
              <a:t> 7,7 </a:t>
            </a:r>
            <a:r>
              <a:rPr lang="en-US" dirty="0" err="1">
                <a:solidFill>
                  <a:srgbClr val="FF0000"/>
                </a:solidFill>
                <a:latin typeface="Abadi Extra Light" panose="020B0204020104020204" pitchFamily="34" charset="0"/>
              </a:rPr>
              <a:t>Mrd</a:t>
            </a:r>
            <a:r>
              <a:rPr lang="en-US" dirty="0">
                <a:solidFill>
                  <a:srgbClr val="FF0000"/>
                </a:solidFill>
                <a:latin typeface="Abadi Extra Light" panose="020B0204020104020204" pitchFamily="34" charset="0"/>
              </a:rPr>
              <a:t> Menschen</a:t>
            </a:r>
          </a:p>
          <a:p>
            <a:pPr marL="185715" indent="-185715">
              <a:buFont typeface="Wingdings" panose="05000000000000000000" pitchFamily="2" charset="2"/>
              <a:buChar char="à"/>
            </a:pPr>
            <a:r>
              <a:rPr lang="en-US" dirty="0">
                <a:solidFill>
                  <a:srgbClr val="FF0000"/>
                </a:solidFill>
                <a:latin typeface="Abadi Extra Light" panose="020B0204020104020204" pitchFamily="34" charset="0"/>
                <a:sym typeface="Wingdings" panose="05000000000000000000" pitchFamily="2" charset="2"/>
              </a:rPr>
              <a:t>116 Mio Menschen </a:t>
            </a:r>
            <a:r>
              <a:rPr lang="en-US" dirty="0" err="1">
                <a:solidFill>
                  <a:srgbClr val="FF0000"/>
                </a:solidFill>
                <a:latin typeface="Abadi Extra Light" panose="020B0204020104020204" pitchFamily="34" charset="0"/>
                <a:sym typeface="Wingdings" panose="05000000000000000000" pitchFamily="2" charset="2"/>
              </a:rPr>
              <a:t>leiden</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heute</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unter</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Wassernotstand</a:t>
            </a:r>
            <a:r>
              <a:rPr lang="en-US" dirty="0">
                <a:solidFill>
                  <a:srgbClr val="FF0000"/>
                </a:solidFill>
                <a:latin typeface="Abadi Extra Light" panose="020B0204020104020204" pitchFamily="34" charset="0"/>
                <a:sym typeface="Wingdings" panose="05000000000000000000" pitchFamily="2" charset="2"/>
              </a:rPr>
              <a:t> (absolute water scarcity)</a:t>
            </a:r>
          </a:p>
          <a:p>
            <a:pPr marL="185715" indent="-185715">
              <a:buFont typeface="Wingdings" panose="05000000000000000000" pitchFamily="2" charset="2"/>
              <a:buChar char="à"/>
            </a:pPr>
            <a:r>
              <a:rPr lang="en-US" dirty="0">
                <a:solidFill>
                  <a:srgbClr val="FF0000"/>
                </a:solidFill>
                <a:latin typeface="Abadi Extra Light" panose="020B0204020104020204" pitchFamily="34" charset="0"/>
              </a:rPr>
              <a:t>231 Mio Menschen </a:t>
            </a:r>
            <a:r>
              <a:rPr lang="en-US" dirty="0" err="1">
                <a:solidFill>
                  <a:srgbClr val="FF0000"/>
                </a:solidFill>
                <a:latin typeface="Abadi Extra Light" panose="020B0204020104020204" pitchFamily="34" charset="0"/>
              </a:rPr>
              <a:t>leiden</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heute</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unter</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Wassermangel</a:t>
            </a:r>
            <a:r>
              <a:rPr lang="en-US" dirty="0">
                <a:solidFill>
                  <a:srgbClr val="FF0000"/>
                </a:solidFill>
                <a:latin typeface="Abadi Extra Light" panose="020B0204020104020204" pitchFamily="34" charset="0"/>
              </a:rPr>
              <a:t> (chronic water scarcity)</a:t>
            </a:r>
          </a:p>
          <a:p>
            <a:pPr marL="185715" indent="-185715">
              <a:buFont typeface="Wingdings" panose="05000000000000000000" pitchFamily="2" charset="2"/>
              <a:buChar char="à"/>
            </a:pPr>
            <a:endParaRPr lang="en-US" dirty="0">
              <a:solidFill>
                <a:srgbClr val="FF0000"/>
              </a:solidFill>
              <a:latin typeface="Abadi Extra Light" panose="020B0204020104020204" pitchFamily="34" charset="0"/>
            </a:endParaRPr>
          </a:p>
          <a:p>
            <a:r>
              <a:rPr lang="en-US" dirty="0" err="1">
                <a:solidFill>
                  <a:srgbClr val="FF0000"/>
                </a:solidFill>
                <a:latin typeface="Abadi Extra Light" panose="020B0204020104020204" pitchFamily="34" charset="0"/>
              </a:rPr>
              <a:t>Angenommen</a:t>
            </a:r>
            <a:r>
              <a:rPr lang="en-US" dirty="0">
                <a:solidFill>
                  <a:srgbClr val="FF0000"/>
                </a:solidFill>
                <a:latin typeface="Abadi Extra Light" panose="020B0204020104020204" pitchFamily="34" charset="0"/>
              </a:rPr>
              <a:t> die 2° C </a:t>
            </a:r>
            <a:r>
              <a:rPr lang="en-US" dirty="0" err="1">
                <a:solidFill>
                  <a:srgbClr val="FF0000"/>
                </a:solidFill>
                <a:latin typeface="Abadi Extra Light" panose="020B0204020104020204" pitchFamily="34" charset="0"/>
              </a:rPr>
              <a:t>werden</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etwa</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im</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Jahr</a:t>
            </a:r>
            <a:r>
              <a:rPr lang="en-US" dirty="0">
                <a:solidFill>
                  <a:srgbClr val="FF0000"/>
                </a:solidFill>
                <a:latin typeface="Abadi Extra Light" panose="020B0204020104020204" pitchFamily="34" charset="0"/>
              </a:rPr>
              <a:t> 2050 </a:t>
            </a:r>
            <a:r>
              <a:rPr lang="en-US" dirty="0" err="1">
                <a:solidFill>
                  <a:srgbClr val="FF0000"/>
                </a:solidFill>
                <a:latin typeface="Abadi Extra Light" panose="020B0204020104020204" pitchFamily="34" charset="0"/>
              </a:rPr>
              <a:t>erreicht</a:t>
            </a:r>
            <a:r>
              <a:rPr lang="en-US" dirty="0">
                <a:solidFill>
                  <a:srgbClr val="FF0000"/>
                </a:solidFill>
                <a:latin typeface="Abadi Extra Light" panose="020B0204020104020204" pitchFamily="34" charset="0"/>
              </a:rPr>
              <a:t>. Dann </a:t>
            </a:r>
            <a:r>
              <a:rPr lang="en-US" dirty="0" err="1">
                <a:solidFill>
                  <a:srgbClr val="FF0000"/>
                </a:solidFill>
                <a:latin typeface="Abadi Extra Light" panose="020B0204020104020204" pitchFamily="34" charset="0"/>
              </a:rPr>
              <a:t>wird</a:t>
            </a:r>
            <a:r>
              <a:rPr lang="en-US" dirty="0">
                <a:solidFill>
                  <a:srgbClr val="FF0000"/>
                </a:solidFill>
                <a:latin typeface="Abadi Extra Light" panose="020B0204020104020204" pitchFamily="34" charset="0"/>
              </a:rPr>
              <a:t> die </a:t>
            </a:r>
            <a:r>
              <a:rPr lang="en-US" dirty="0" err="1">
                <a:solidFill>
                  <a:srgbClr val="FF0000"/>
                </a:solidFill>
                <a:latin typeface="Abadi Extra Light" panose="020B0204020104020204" pitchFamily="34" charset="0"/>
              </a:rPr>
              <a:t>Weltbevölkerung</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etwa</a:t>
            </a:r>
            <a:r>
              <a:rPr lang="en-US" dirty="0">
                <a:solidFill>
                  <a:srgbClr val="FF0000"/>
                </a:solidFill>
                <a:latin typeface="Abadi Extra Light" panose="020B0204020104020204" pitchFamily="34" charset="0"/>
              </a:rPr>
              <a:t> 9.8 </a:t>
            </a:r>
            <a:r>
              <a:rPr lang="en-US" dirty="0" err="1">
                <a:solidFill>
                  <a:srgbClr val="FF0000"/>
                </a:solidFill>
                <a:latin typeface="Abadi Extra Light" panose="020B0204020104020204" pitchFamily="34" charset="0"/>
              </a:rPr>
              <a:t>Mrd</a:t>
            </a:r>
            <a:r>
              <a:rPr lang="en-US" dirty="0">
                <a:solidFill>
                  <a:srgbClr val="FF0000"/>
                </a:solidFill>
                <a:latin typeface="Abadi Extra Light" panose="020B0204020104020204" pitchFamily="34" charset="0"/>
              </a:rPr>
              <a:t> </a:t>
            </a:r>
            <a:r>
              <a:rPr lang="en-US" dirty="0" err="1">
                <a:solidFill>
                  <a:srgbClr val="FF0000"/>
                </a:solidFill>
                <a:latin typeface="Abadi Extra Light" panose="020B0204020104020204" pitchFamily="34" charset="0"/>
              </a:rPr>
              <a:t>betragen</a:t>
            </a:r>
            <a:r>
              <a:rPr lang="en-US" dirty="0">
                <a:solidFill>
                  <a:srgbClr val="FF0000"/>
                </a:solidFill>
                <a:latin typeface="Abadi Extra Light" panose="020B0204020104020204" pitchFamily="34" charset="0"/>
              </a:rPr>
              <a:t> (https://en.wikipedia.org/wiki/Projections_of_population_growth).</a:t>
            </a:r>
          </a:p>
          <a:p>
            <a:pPr marL="185715" indent="-185715">
              <a:buFont typeface="Wingdings" panose="05000000000000000000" pitchFamily="2" charset="2"/>
              <a:buChar char="à"/>
            </a:pPr>
            <a:r>
              <a:rPr lang="en-US" dirty="0">
                <a:solidFill>
                  <a:srgbClr val="FF0000"/>
                </a:solidFill>
                <a:latin typeface="Abadi Extra Light" panose="020B0204020104020204" pitchFamily="34" charset="0"/>
                <a:sym typeface="Wingdings" panose="05000000000000000000" pitchFamily="2" charset="2"/>
              </a:rPr>
              <a:t>647 Mio Menschen </a:t>
            </a:r>
            <a:r>
              <a:rPr lang="en-US" dirty="0" err="1">
                <a:solidFill>
                  <a:srgbClr val="FF0000"/>
                </a:solidFill>
                <a:latin typeface="Abadi Extra Light" panose="020B0204020104020204" pitchFamily="34" charset="0"/>
                <a:sym typeface="Wingdings" panose="05000000000000000000" pitchFamily="2" charset="2"/>
              </a:rPr>
              <a:t>leiden</a:t>
            </a:r>
            <a:r>
              <a:rPr lang="en-US" dirty="0">
                <a:solidFill>
                  <a:srgbClr val="FF0000"/>
                </a:solidFill>
                <a:latin typeface="Abadi Extra Light" panose="020B0204020104020204" pitchFamily="34" charset="0"/>
                <a:sym typeface="Wingdings" panose="05000000000000000000" pitchFamily="2" charset="2"/>
              </a:rPr>
              <a:t> 2050 </a:t>
            </a:r>
            <a:r>
              <a:rPr lang="en-US" dirty="0" err="1">
                <a:solidFill>
                  <a:srgbClr val="FF0000"/>
                </a:solidFill>
                <a:latin typeface="Abadi Extra Light" panose="020B0204020104020204" pitchFamily="34" charset="0"/>
                <a:sym typeface="Wingdings" panose="05000000000000000000" pitchFamily="2" charset="2"/>
              </a:rPr>
              <a:t>bei</a:t>
            </a:r>
            <a:r>
              <a:rPr lang="en-US" dirty="0">
                <a:solidFill>
                  <a:srgbClr val="FF0000"/>
                </a:solidFill>
                <a:latin typeface="Abadi Extra Light" panose="020B0204020104020204" pitchFamily="34" charset="0"/>
                <a:sym typeface="Wingdings" panose="05000000000000000000" pitchFamily="2" charset="2"/>
              </a:rPr>
              <a:t> 2°C (</a:t>
            </a:r>
            <a:r>
              <a:rPr lang="en-US" dirty="0" err="1">
                <a:solidFill>
                  <a:srgbClr val="FF0000"/>
                </a:solidFill>
                <a:latin typeface="Abadi Extra Light" panose="020B0204020104020204" pitchFamily="34" charset="0"/>
                <a:sym typeface="Wingdings" panose="05000000000000000000" pitchFamily="2" charset="2"/>
              </a:rPr>
              <a:t>ggü</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preindustr</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unter</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Wassernotstand</a:t>
            </a:r>
            <a:r>
              <a:rPr lang="en-US" dirty="0">
                <a:solidFill>
                  <a:srgbClr val="FF0000"/>
                </a:solidFill>
                <a:latin typeface="Abadi Extra Light" panose="020B0204020104020204" pitchFamily="34" charset="0"/>
                <a:sym typeface="Wingdings" panose="05000000000000000000" pitchFamily="2" charset="2"/>
              </a:rPr>
              <a:t> (absolute water scarcity)</a:t>
            </a:r>
          </a:p>
          <a:p>
            <a:pPr marL="185715" indent="-185715">
              <a:buFont typeface="Wingdings" panose="05000000000000000000" pitchFamily="2" charset="2"/>
              <a:buChar char="à"/>
            </a:pPr>
            <a:r>
              <a:rPr lang="en-US" dirty="0">
                <a:solidFill>
                  <a:srgbClr val="FF0000"/>
                </a:solidFill>
                <a:latin typeface="Abadi Extra Light" panose="020B0204020104020204" pitchFamily="34" charset="0"/>
                <a:sym typeface="Wingdings" panose="05000000000000000000" pitchFamily="2" charset="2"/>
              </a:rPr>
              <a:t>1.43 </a:t>
            </a:r>
            <a:r>
              <a:rPr lang="en-US" dirty="0" err="1">
                <a:solidFill>
                  <a:srgbClr val="FF0000"/>
                </a:solidFill>
                <a:latin typeface="Abadi Extra Light" panose="020B0204020104020204" pitchFamily="34" charset="0"/>
                <a:sym typeface="Wingdings" panose="05000000000000000000" pitchFamily="2" charset="2"/>
              </a:rPr>
              <a:t>Mrd</a:t>
            </a:r>
            <a:r>
              <a:rPr lang="en-US" dirty="0">
                <a:solidFill>
                  <a:srgbClr val="FF0000"/>
                </a:solidFill>
                <a:latin typeface="Abadi Extra Light" panose="020B0204020104020204" pitchFamily="34" charset="0"/>
                <a:sym typeface="Wingdings" panose="05000000000000000000" pitchFamily="2" charset="2"/>
              </a:rPr>
              <a:t> Menschen </a:t>
            </a:r>
            <a:r>
              <a:rPr lang="en-US" dirty="0" err="1">
                <a:solidFill>
                  <a:srgbClr val="FF0000"/>
                </a:solidFill>
                <a:latin typeface="Abadi Extra Light" panose="020B0204020104020204" pitchFamily="34" charset="0"/>
                <a:sym typeface="Wingdings" panose="05000000000000000000" pitchFamily="2" charset="2"/>
              </a:rPr>
              <a:t>leiden</a:t>
            </a:r>
            <a:r>
              <a:rPr lang="en-US" dirty="0">
                <a:solidFill>
                  <a:srgbClr val="FF0000"/>
                </a:solidFill>
                <a:latin typeface="Abadi Extra Light" panose="020B0204020104020204" pitchFamily="34" charset="0"/>
                <a:sym typeface="Wingdings" panose="05000000000000000000" pitchFamily="2" charset="2"/>
              </a:rPr>
              <a:t> 2050 </a:t>
            </a:r>
            <a:r>
              <a:rPr lang="en-US" dirty="0" err="1">
                <a:solidFill>
                  <a:srgbClr val="FF0000"/>
                </a:solidFill>
                <a:latin typeface="Abadi Extra Light" panose="020B0204020104020204" pitchFamily="34" charset="0"/>
                <a:sym typeface="Wingdings" panose="05000000000000000000" pitchFamily="2" charset="2"/>
              </a:rPr>
              <a:t>bei</a:t>
            </a:r>
            <a:r>
              <a:rPr lang="en-US" dirty="0">
                <a:solidFill>
                  <a:srgbClr val="FF0000"/>
                </a:solidFill>
                <a:latin typeface="Abadi Extra Light" panose="020B0204020104020204" pitchFamily="34" charset="0"/>
                <a:sym typeface="Wingdings" panose="05000000000000000000" pitchFamily="2" charset="2"/>
              </a:rPr>
              <a:t> 2°C (</a:t>
            </a:r>
            <a:r>
              <a:rPr lang="en-US" dirty="0" err="1">
                <a:solidFill>
                  <a:srgbClr val="FF0000"/>
                </a:solidFill>
                <a:latin typeface="Abadi Extra Light" panose="020B0204020104020204" pitchFamily="34" charset="0"/>
                <a:sym typeface="Wingdings" panose="05000000000000000000" pitchFamily="2" charset="2"/>
              </a:rPr>
              <a:t>ggü</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preindustr</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unter</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Wassermangel</a:t>
            </a:r>
            <a:r>
              <a:rPr lang="en-US" dirty="0">
                <a:solidFill>
                  <a:srgbClr val="FF0000"/>
                </a:solidFill>
                <a:latin typeface="Abadi Extra Light" panose="020B0204020104020204" pitchFamily="34" charset="0"/>
                <a:sym typeface="Wingdings" panose="05000000000000000000" pitchFamily="2" charset="2"/>
              </a:rPr>
              <a:t> (chronic water scarcity)</a:t>
            </a:r>
          </a:p>
          <a:p>
            <a:endParaRPr lang="en-US" dirty="0">
              <a:solidFill>
                <a:srgbClr val="FF0000"/>
              </a:solidFill>
              <a:latin typeface="Abadi Extra Light" panose="020B0204020104020204" pitchFamily="34" charset="0"/>
              <a:sym typeface="Wingdings" panose="05000000000000000000" pitchFamily="2" charset="2"/>
            </a:endParaRPr>
          </a:p>
          <a:p>
            <a:r>
              <a:rPr lang="en-US" dirty="0" err="1">
                <a:solidFill>
                  <a:srgbClr val="FF0000"/>
                </a:solidFill>
                <a:latin typeface="Abadi Extra Light" panose="020B0204020104020204" pitchFamily="34" charset="0"/>
                <a:sym typeface="Wingdings" panose="05000000000000000000" pitchFamily="2" charset="2"/>
              </a:rPr>
              <a:t>Diese</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Zahlen</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stimmen</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leider</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nicht</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mit</a:t>
            </a:r>
            <a:r>
              <a:rPr lang="en-US" dirty="0">
                <a:solidFill>
                  <a:srgbClr val="FF0000"/>
                </a:solidFill>
                <a:latin typeface="Abadi Extra Light" panose="020B0204020104020204" pitchFamily="34" charset="0"/>
                <a:sym typeface="Wingdings" panose="05000000000000000000" pitchFamily="2" charset="2"/>
              </a:rPr>
              <a:t> den </a:t>
            </a:r>
            <a:r>
              <a:rPr lang="en-US" dirty="0" err="1">
                <a:solidFill>
                  <a:srgbClr val="FF0000"/>
                </a:solidFill>
                <a:latin typeface="Abadi Extra Light" panose="020B0204020104020204" pitchFamily="34" charset="0"/>
                <a:sym typeface="Wingdings" panose="05000000000000000000" pitchFamily="2" charset="2"/>
              </a:rPr>
              <a:t>Angaben</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überein</a:t>
            </a:r>
            <a:r>
              <a:rPr lang="en-US" dirty="0">
                <a:solidFill>
                  <a:srgbClr val="FF0000"/>
                </a:solidFill>
                <a:latin typeface="Abadi Extra Light" panose="020B0204020104020204" pitchFamily="34" charset="0"/>
                <a:sym typeface="Wingdings" panose="05000000000000000000" pitchFamily="2" charset="2"/>
              </a:rPr>
              <a:t>, die </a:t>
            </a:r>
            <a:r>
              <a:rPr lang="en-US" dirty="0" err="1">
                <a:solidFill>
                  <a:srgbClr val="FF0000"/>
                </a:solidFill>
                <a:latin typeface="Abadi Extra Light" panose="020B0204020104020204" pitchFamily="34" charset="0"/>
                <a:sym typeface="Wingdings" panose="05000000000000000000" pitchFamily="2" charset="2"/>
              </a:rPr>
              <a:t>anderswo</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aufgeführt</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werden</a:t>
            </a:r>
            <a:r>
              <a:rPr lang="en-US" dirty="0">
                <a:solidFill>
                  <a:srgbClr val="FF0000"/>
                </a:solidFill>
                <a:latin typeface="Abadi Extra Light" panose="020B0204020104020204" pitchFamily="34" charset="0"/>
                <a:sym typeface="Wingdings" panose="05000000000000000000" pitchFamily="2" charset="2"/>
              </a:rPr>
              <a:t>:</a:t>
            </a:r>
          </a:p>
          <a:p>
            <a:r>
              <a:rPr lang="en-US" dirty="0">
                <a:solidFill>
                  <a:srgbClr val="FF0000"/>
                </a:solidFill>
                <a:latin typeface="Abadi Extra Light" panose="020B0204020104020204" pitchFamily="34" charset="0"/>
                <a:sym typeface="Wingdings" panose="05000000000000000000" pitchFamily="2" charset="2"/>
              </a:rPr>
              <a:t>http://www.fao.org/land-water/water/water-scarcity/en/</a:t>
            </a:r>
          </a:p>
          <a:p>
            <a:r>
              <a:rPr lang="en-US" dirty="0">
                <a:solidFill>
                  <a:srgbClr val="FF0000"/>
                </a:solidFill>
                <a:latin typeface="Abadi Extra Light" panose="020B0204020104020204" pitchFamily="34" charset="0"/>
                <a:sym typeface="Wingdings" panose="05000000000000000000" pitchFamily="2" charset="2"/>
              </a:rPr>
              <a:t>http://www.unesco.org/new/en/natural-sciences/environment/water/wwap/wwdr/wwdr4-2012/</a:t>
            </a:r>
          </a:p>
          <a:p>
            <a:r>
              <a:rPr lang="en-US" dirty="0"/>
              <a:t>“By 2025, 1800 million people are expected to be living in countries or regions with “absolute” water scarcity (&lt;500 m3 per year per capita), and two-thirds of the world population could be under “stress” conditions (between 500 and 1000 m3 per year per capita). “</a:t>
            </a:r>
            <a:endParaRPr lang="en-US" dirty="0">
              <a:solidFill>
                <a:srgbClr val="FF0000"/>
              </a:solidFill>
              <a:latin typeface="Abadi Extra Light" panose="020B0204020104020204" pitchFamily="34" charset="0"/>
              <a:sym typeface="Wingdings" panose="05000000000000000000" pitchFamily="2" charset="2"/>
            </a:endParaRPr>
          </a:p>
          <a:p>
            <a:endParaRPr lang="en-US" dirty="0">
              <a:solidFill>
                <a:srgbClr val="FF0000"/>
              </a:solidFill>
              <a:latin typeface="Abadi Extra Light" panose="020B0204020104020204" pitchFamily="34" charset="0"/>
              <a:sym typeface="Wingdings" panose="05000000000000000000" pitchFamily="2" charset="2"/>
            </a:endParaRPr>
          </a:p>
          <a:p>
            <a:r>
              <a:rPr lang="en-US" dirty="0">
                <a:solidFill>
                  <a:srgbClr val="FF0000"/>
                </a:solidFill>
                <a:latin typeface="Abadi Extra Light" panose="020B0204020104020204" pitchFamily="34" charset="0"/>
                <a:sym typeface="Wingdings" panose="05000000000000000000" pitchFamily="2" charset="2"/>
              </a:rPr>
              <a:t>Der </a:t>
            </a:r>
            <a:r>
              <a:rPr lang="en-US" dirty="0" err="1">
                <a:solidFill>
                  <a:srgbClr val="FF0000"/>
                </a:solidFill>
                <a:latin typeface="Abadi Extra Light" panose="020B0204020104020204" pitchFamily="34" charset="0"/>
                <a:sym typeface="Wingdings" panose="05000000000000000000" pitchFamily="2" charset="2"/>
              </a:rPr>
              <a:t>Grund</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dafür</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liegt</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hauptsächlich</a:t>
            </a:r>
            <a:r>
              <a:rPr lang="en-US" dirty="0">
                <a:solidFill>
                  <a:srgbClr val="FF0000"/>
                </a:solidFill>
                <a:latin typeface="Abadi Extra Light" panose="020B0204020104020204" pitchFamily="34" charset="0"/>
                <a:sym typeface="Wingdings" panose="05000000000000000000" pitchFamily="2" charset="2"/>
              </a:rPr>
              <a:t> in der </a:t>
            </a:r>
            <a:r>
              <a:rPr lang="en-US" dirty="0" err="1">
                <a:solidFill>
                  <a:srgbClr val="FF0000"/>
                </a:solidFill>
                <a:latin typeface="Abadi Extra Light" panose="020B0204020104020204" pitchFamily="34" charset="0"/>
                <a:sym typeface="Wingdings" panose="05000000000000000000" pitchFamily="2" charset="2"/>
              </a:rPr>
              <a:t>Tatsache</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dass</a:t>
            </a:r>
            <a:r>
              <a:rPr lang="en-US" dirty="0">
                <a:solidFill>
                  <a:srgbClr val="FF0000"/>
                </a:solidFill>
                <a:latin typeface="Abadi Extra Light" panose="020B0204020104020204" pitchFamily="34" charset="0"/>
                <a:sym typeface="Wingdings" panose="05000000000000000000" pitchFamily="2" charset="2"/>
              </a:rPr>
              <a:t> der UNESCO-</a:t>
            </a:r>
            <a:r>
              <a:rPr lang="en-US" dirty="0" err="1">
                <a:solidFill>
                  <a:srgbClr val="FF0000"/>
                </a:solidFill>
                <a:latin typeface="Abadi Extra Light" panose="020B0204020104020204" pitchFamily="34" charset="0"/>
                <a:sym typeface="Wingdings" panose="05000000000000000000" pitchFamily="2" charset="2"/>
              </a:rPr>
              <a:t>Bericht</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auch</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andere</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Ursachen</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für</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Wassermangel</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berücksichtigt</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wie</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z.B</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Verschmutzung</a:t>
            </a:r>
            <a:r>
              <a:rPr lang="en-US" dirty="0">
                <a:solidFill>
                  <a:srgbClr val="FF0000"/>
                </a:solidFill>
                <a:latin typeface="Abadi Extra Light" panose="020B0204020104020204" pitchFamily="34" charset="0"/>
                <a:sym typeface="Wingdings" panose="05000000000000000000" pitchFamily="2" charset="2"/>
              </a:rPr>
              <a:t>.</a:t>
            </a:r>
          </a:p>
          <a:p>
            <a:r>
              <a:rPr lang="en-US" dirty="0">
                <a:solidFill>
                  <a:srgbClr val="FF0000"/>
                </a:solidFill>
                <a:latin typeface="Abadi Extra Light" panose="020B0204020104020204" pitchFamily="34" charset="0"/>
                <a:sym typeface="Wingdings" panose="05000000000000000000" pitchFamily="2" charset="2"/>
              </a:rPr>
              <a:t>Der </a:t>
            </a:r>
            <a:r>
              <a:rPr lang="en-US" dirty="0" err="1">
                <a:solidFill>
                  <a:srgbClr val="FF0000"/>
                </a:solidFill>
                <a:latin typeface="Abadi Extra Light" panose="020B0204020104020204" pitchFamily="34" charset="0"/>
                <a:sym typeface="Wingdings" panose="05000000000000000000" pitchFamily="2" charset="2"/>
              </a:rPr>
              <a:t>Artikel</a:t>
            </a:r>
            <a:r>
              <a:rPr lang="en-US" dirty="0">
                <a:solidFill>
                  <a:srgbClr val="FF0000"/>
                </a:solidFill>
                <a:latin typeface="Abadi Extra Light" panose="020B0204020104020204" pitchFamily="34" charset="0"/>
                <a:sym typeface="Wingdings" panose="05000000000000000000" pitchFamily="2" charset="2"/>
              </a:rPr>
              <a:t> von </a:t>
            </a:r>
            <a:r>
              <a:rPr lang="en-US" dirty="0" err="1">
                <a:solidFill>
                  <a:srgbClr val="FF0000"/>
                </a:solidFill>
                <a:latin typeface="Abadi Extra Light" panose="020B0204020104020204" pitchFamily="34" charset="0"/>
                <a:sym typeface="Wingdings" panose="05000000000000000000" pitchFamily="2" charset="2"/>
              </a:rPr>
              <a:t>Schewe</a:t>
            </a:r>
            <a:r>
              <a:rPr lang="en-US" dirty="0">
                <a:solidFill>
                  <a:srgbClr val="FF0000"/>
                </a:solidFill>
                <a:latin typeface="Abadi Extra Light" panose="020B0204020104020204" pitchFamily="34" charset="0"/>
                <a:sym typeface="Wingdings" panose="05000000000000000000" pitchFamily="2" charset="2"/>
              </a:rPr>
              <a:t> et al. </a:t>
            </a:r>
            <a:r>
              <a:rPr lang="en-US" dirty="0" err="1">
                <a:solidFill>
                  <a:srgbClr val="FF0000"/>
                </a:solidFill>
                <a:latin typeface="Abadi Extra Light" panose="020B0204020104020204" pitchFamily="34" charset="0"/>
                <a:sym typeface="Wingdings" panose="05000000000000000000" pitchFamily="2" charset="2"/>
              </a:rPr>
              <a:t>beschränkt</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sich</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hingegen</a:t>
            </a:r>
            <a:r>
              <a:rPr lang="en-US" dirty="0">
                <a:solidFill>
                  <a:srgbClr val="FF0000"/>
                </a:solidFill>
                <a:latin typeface="Abadi Extra Light" panose="020B0204020104020204" pitchFamily="34" charset="0"/>
                <a:sym typeface="Wingdings" panose="05000000000000000000" pitchFamily="2" charset="2"/>
              </a:rPr>
              <a:t> auf den </a:t>
            </a:r>
            <a:r>
              <a:rPr lang="en-US" dirty="0" err="1">
                <a:solidFill>
                  <a:srgbClr val="FF0000"/>
                </a:solidFill>
                <a:latin typeface="Abadi Extra Light" panose="020B0204020104020204" pitchFamily="34" charset="0"/>
                <a:sym typeface="Wingdings" panose="05000000000000000000" pitchFamily="2" charset="2"/>
              </a:rPr>
              <a:t>Einfluss</a:t>
            </a:r>
            <a:r>
              <a:rPr lang="en-US" dirty="0">
                <a:solidFill>
                  <a:srgbClr val="FF0000"/>
                </a:solidFill>
                <a:latin typeface="Abadi Extra Light" panose="020B0204020104020204" pitchFamily="34" charset="0"/>
                <a:sym typeface="Wingdings" panose="05000000000000000000" pitchFamily="2" charset="2"/>
              </a:rPr>
              <a:t> der </a:t>
            </a:r>
            <a:r>
              <a:rPr lang="en-US" dirty="0" err="1">
                <a:solidFill>
                  <a:srgbClr val="FF0000"/>
                </a:solidFill>
                <a:latin typeface="Abadi Extra Light" panose="020B0204020104020204" pitchFamily="34" charset="0"/>
                <a:sym typeface="Wingdings" panose="05000000000000000000" pitchFamily="2" charset="2"/>
              </a:rPr>
              <a:t>Temperatur</a:t>
            </a:r>
            <a:r>
              <a:rPr lang="en-US" dirty="0">
                <a:solidFill>
                  <a:srgbClr val="FF0000"/>
                </a:solidFill>
                <a:latin typeface="Abadi Extra Light" panose="020B0204020104020204" pitchFamily="34" charset="0"/>
                <a:sym typeface="Wingdings" panose="05000000000000000000" pitchFamily="2" charset="2"/>
              </a:rPr>
              <a:t>. (UND DEN ZUWACH DER BEVÖLKERUNG)</a:t>
            </a:r>
          </a:p>
          <a:p>
            <a:endParaRPr lang="en-US" dirty="0">
              <a:solidFill>
                <a:srgbClr val="FF0000"/>
              </a:solidFill>
              <a:latin typeface="Abadi Extra Light" panose="020B0204020104020204" pitchFamily="34" charset="0"/>
              <a:sym typeface="Wingdings" panose="05000000000000000000" pitchFamily="2" charset="2"/>
            </a:endParaRPr>
          </a:p>
          <a:p>
            <a:r>
              <a:rPr lang="en-US" dirty="0">
                <a:solidFill>
                  <a:srgbClr val="FF0000"/>
                </a:solidFill>
                <a:latin typeface="Abadi Extra Light" panose="020B0204020104020204" pitchFamily="34" charset="0"/>
                <a:sym typeface="Wingdings" panose="05000000000000000000" pitchFamily="2" charset="2"/>
              </a:rPr>
              <a:t>Die </a:t>
            </a:r>
            <a:r>
              <a:rPr lang="en-US" dirty="0" err="1">
                <a:solidFill>
                  <a:srgbClr val="FF0000"/>
                </a:solidFill>
                <a:latin typeface="Abadi Extra Light" panose="020B0204020104020204" pitchFamily="34" charset="0"/>
                <a:sym typeface="Wingdings" panose="05000000000000000000" pitchFamily="2" charset="2"/>
              </a:rPr>
              <a:t>Angabe</a:t>
            </a:r>
            <a:r>
              <a:rPr lang="en-US" dirty="0">
                <a:solidFill>
                  <a:srgbClr val="FF0000"/>
                </a:solidFill>
                <a:latin typeface="Abadi Extra Light" panose="020B0204020104020204" pitchFamily="34" charset="0"/>
                <a:sym typeface="Wingdings" panose="05000000000000000000" pitchFamily="2" charset="2"/>
              </a:rPr>
              <a:t> von </a:t>
            </a:r>
            <a:r>
              <a:rPr lang="en-US" dirty="0" err="1">
                <a:solidFill>
                  <a:srgbClr val="FF0000"/>
                </a:solidFill>
                <a:latin typeface="Abadi Extra Light" panose="020B0204020104020204" pitchFamily="34" charset="0"/>
                <a:sym typeface="Wingdings" panose="05000000000000000000" pitchFamily="2" charset="2"/>
              </a:rPr>
              <a:t>absoluten</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Zahlen</a:t>
            </a:r>
            <a:r>
              <a:rPr lang="en-US" dirty="0">
                <a:solidFill>
                  <a:srgbClr val="FF0000"/>
                </a:solidFill>
                <a:latin typeface="Abadi Extra Light" panose="020B0204020104020204" pitchFamily="34" charset="0"/>
                <a:sym typeface="Wingdings" panose="05000000000000000000" pitchFamily="2" charset="2"/>
              </a:rPr>
              <a:t> in </a:t>
            </a:r>
            <a:r>
              <a:rPr lang="en-US" dirty="0" err="1">
                <a:solidFill>
                  <a:srgbClr val="FF0000"/>
                </a:solidFill>
                <a:latin typeface="Abadi Extra Light" panose="020B0204020104020204" pitchFamily="34" charset="0"/>
                <a:sym typeface="Wingdings" panose="05000000000000000000" pitchFamily="2" charset="2"/>
              </a:rPr>
              <a:t>unserer</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Darstellung</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erscheint</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nicht</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seriös</a:t>
            </a:r>
            <a:r>
              <a:rPr lang="en-US" dirty="0">
                <a:solidFill>
                  <a:srgbClr val="FF0000"/>
                </a:solidFill>
                <a:latin typeface="Abadi Extra Light" panose="020B0204020104020204" pitchFamily="34" charset="0"/>
                <a:sym typeface="Wingdings" panose="05000000000000000000" pitchFamily="2" charset="2"/>
              </a:rPr>
              <a:t>, da </a:t>
            </a:r>
            <a:r>
              <a:rPr lang="en-US" dirty="0" err="1">
                <a:solidFill>
                  <a:srgbClr val="FF0000"/>
                </a:solidFill>
                <a:latin typeface="Abadi Extra Light" panose="020B0204020104020204" pitchFamily="34" charset="0"/>
                <a:sym typeface="Wingdings" panose="05000000000000000000" pitchFamily="2" charset="2"/>
              </a:rPr>
              <a:t>zu</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viele</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Faktoren</a:t>
            </a:r>
            <a:r>
              <a:rPr lang="en-US" dirty="0">
                <a:solidFill>
                  <a:srgbClr val="FF0000"/>
                </a:solidFill>
                <a:latin typeface="Abadi Extra Light" panose="020B0204020104020204" pitchFamily="34" charset="0"/>
                <a:sym typeface="Wingdings" panose="05000000000000000000" pitchFamily="2" charset="2"/>
              </a:rPr>
              <a:t> in die Absolute </a:t>
            </a:r>
            <a:r>
              <a:rPr lang="en-US" dirty="0" err="1">
                <a:solidFill>
                  <a:srgbClr val="FF0000"/>
                </a:solidFill>
                <a:latin typeface="Abadi Extra Light" panose="020B0204020104020204" pitchFamily="34" charset="0"/>
                <a:sym typeface="Wingdings" panose="05000000000000000000" pitchFamily="2" charset="2"/>
              </a:rPr>
              <a:t>Zahl</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hineinspielen</a:t>
            </a:r>
            <a:r>
              <a:rPr lang="en-US" dirty="0">
                <a:solidFill>
                  <a:srgbClr val="FF0000"/>
                </a:solidFill>
                <a:latin typeface="Abadi Extra Light" panose="020B0204020104020204" pitchFamily="34" charset="0"/>
                <a:sym typeface="Wingdings" panose="05000000000000000000" pitchFamily="2" charset="2"/>
              </a:rPr>
              <a:t>.</a:t>
            </a:r>
          </a:p>
          <a:p>
            <a:endParaRPr lang="en-US" dirty="0">
              <a:solidFill>
                <a:srgbClr val="FF0000"/>
              </a:solidFill>
              <a:latin typeface="Abadi Extra Light" panose="020B0204020104020204" pitchFamily="34" charset="0"/>
              <a:sym typeface="Wingdings" panose="05000000000000000000" pitchFamily="2" charset="2"/>
            </a:endParaRPr>
          </a:p>
          <a:p>
            <a:r>
              <a:rPr lang="en-US" dirty="0" err="1">
                <a:solidFill>
                  <a:srgbClr val="FF0000"/>
                </a:solidFill>
                <a:latin typeface="Abadi Extra Light" panose="020B0204020104020204" pitchFamily="34" charset="0"/>
                <a:sym typeface="Wingdings" panose="05000000000000000000" pitchFamily="2" charset="2"/>
              </a:rPr>
              <a:t>Wir</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müssen</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uns</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daher</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mit</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einer</a:t>
            </a:r>
            <a:r>
              <a:rPr lang="en-US" dirty="0">
                <a:solidFill>
                  <a:srgbClr val="FF0000"/>
                </a:solidFill>
                <a:latin typeface="Abadi Extra Light" panose="020B0204020104020204" pitchFamily="34" charset="0"/>
                <a:sym typeface="Wingdings" panose="05000000000000000000" pitchFamily="2" charset="2"/>
              </a:rPr>
              <a:t> relative </a:t>
            </a:r>
            <a:r>
              <a:rPr lang="en-US" dirty="0" err="1">
                <a:solidFill>
                  <a:srgbClr val="FF0000"/>
                </a:solidFill>
                <a:latin typeface="Abadi Extra Light" panose="020B0204020104020204" pitchFamily="34" charset="0"/>
                <a:sym typeface="Wingdings" panose="05000000000000000000" pitchFamily="2" charset="2"/>
              </a:rPr>
              <a:t>Angabe</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begnügen</a:t>
            </a:r>
            <a:r>
              <a:rPr lang="en-US" dirty="0">
                <a:solidFill>
                  <a:srgbClr val="FF0000"/>
                </a:solidFill>
                <a:latin typeface="Abadi Extra Light" panose="020B0204020104020204" pitchFamily="34" charset="0"/>
                <a:sym typeface="Wingdings" panose="05000000000000000000" pitchFamily="2" charset="2"/>
              </a:rPr>
              <a:t>.</a:t>
            </a:r>
          </a:p>
          <a:p>
            <a:endParaRPr lang="en-US" dirty="0">
              <a:solidFill>
                <a:srgbClr val="FF0000"/>
              </a:solidFill>
              <a:latin typeface="Abadi Extra Light" panose="020B0204020104020204" pitchFamily="34" charset="0"/>
              <a:sym typeface="Wingdings" panose="05000000000000000000" pitchFamily="2" charset="2"/>
            </a:endParaRPr>
          </a:p>
          <a:p>
            <a:r>
              <a:rPr lang="en-US" dirty="0" err="1">
                <a:solidFill>
                  <a:srgbClr val="FF0000"/>
                </a:solidFill>
                <a:latin typeface="Abadi Extra Light" panose="020B0204020104020204" pitchFamily="34" charset="0"/>
                <a:sym typeface="Wingdings" panose="05000000000000000000" pitchFamily="2" charset="2"/>
              </a:rPr>
              <a:t>Hierfür</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nehmen</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wir</a:t>
            </a:r>
            <a:r>
              <a:rPr lang="en-US" dirty="0">
                <a:solidFill>
                  <a:srgbClr val="FF0000"/>
                </a:solidFill>
                <a:latin typeface="Abadi Extra Light" panose="020B0204020104020204" pitchFamily="34" charset="0"/>
                <a:sym typeface="Wingdings" panose="05000000000000000000" pitchFamily="2" charset="2"/>
              </a:rPr>
              <a:t> die absolute water scarcity und </a:t>
            </a:r>
            <a:r>
              <a:rPr lang="en-US" dirty="0" err="1">
                <a:solidFill>
                  <a:srgbClr val="FF0000"/>
                </a:solidFill>
                <a:latin typeface="Abadi Extra Light" panose="020B0204020104020204" pitchFamily="34" charset="0"/>
                <a:sym typeface="Wingdings" panose="05000000000000000000" pitchFamily="2" charset="2"/>
              </a:rPr>
              <a:t>vergleichen</a:t>
            </a:r>
            <a:r>
              <a:rPr lang="en-US" dirty="0">
                <a:solidFill>
                  <a:srgbClr val="FF0000"/>
                </a:solidFill>
                <a:latin typeface="Abadi Extra Light" panose="020B0204020104020204" pitchFamily="34" charset="0"/>
                <a:sym typeface="Wingdings" panose="05000000000000000000" pitchFamily="2" charset="2"/>
              </a:rPr>
              <a:t> den </a:t>
            </a:r>
            <a:r>
              <a:rPr lang="en-US" dirty="0" err="1">
                <a:solidFill>
                  <a:srgbClr val="FF0000"/>
                </a:solidFill>
                <a:latin typeface="Abadi Extra Light" panose="020B0204020104020204" pitchFamily="34" charset="0"/>
                <a:sym typeface="Wingdings" panose="05000000000000000000" pitchFamily="2" charset="2"/>
              </a:rPr>
              <a:t>im</a:t>
            </a:r>
            <a:r>
              <a:rPr lang="en-US" dirty="0">
                <a:solidFill>
                  <a:srgbClr val="FF0000"/>
                </a:solidFill>
                <a:latin typeface="Abadi Extra Light" panose="020B0204020104020204" pitchFamily="34" charset="0"/>
                <a:sym typeface="Wingdings" panose="05000000000000000000" pitchFamily="2" charset="2"/>
              </a:rPr>
              <a:t> Paper </a:t>
            </a:r>
            <a:r>
              <a:rPr lang="en-US" dirty="0" err="1">
                <a:solidFill>
                  <a:srgbClr val="FF0000"/>
                </a:solidFill>
                <a:latin typeface="Abadi Extra Light" panose="020B0204020104020204" pitchFamily="34" charset="0"/>
                <a:sym typeface="Wingdings" panose="05000000000000000000" pitchFamily="2" charset="2"/>
              </a:rPr>
              <a:t>angegebenen</a:t>
            </a:r>
            <a:r>
              <a:rPr lang="en-US" dirty="0">
                <a:solidFill>
                  <a:srgbClr val="FF0000"/>
                </a:solidFill>
                <a:latin typeface="Abadi Extra Light" panose="020B0204020104020204" pitchFamily="34" charset="0"/>
                <a:sym typeface="Wingdings" panose="05000000000000000000" pitchFamily="2" charset="2"/>
              </a:rPr>
              <a:t> Wert von </a:t>
            </a:r>
            <a:r>
              <a:rPr lang="en-US" dirty="0" err="1">
                <a:solidFill>
                  <a:srgbClr val="FF0000"/>
                </a:solidFill>
                <a:latin typeface="Abadi Extra Light" panose="020B0204020104020204" pitchFamily="34" charset="0"/>
                <a:sym typeface="Wingdings" panose="05000000000000000000" pitchFamily="2" charset="2"/>
              </a:rPr>
              <a:t>heute</a:t>
            </a:r>
            <a:r>
              <a:rPr lang="en-US" dirty="0">
                <a:solidFill>
                  <a:srgbClr val="FF0000"/>
                </a:solidFill>
                <a:latin typeface="Abadi Extra Light" panose="020B0204020104020204" pitchFamily="34" charset="0"/>
                <a:sym typeface="Wingdings" panose="05000000000000000000" pitchFamily="2" charset="2"/>
              </a:rPr>
              <a:t> (1.5 %) </a:t>
            </a:r>
            <a:r>
              <a:rPr lang="en-US" dirty="0" err="1">
                <a:solidFill>
                  <a:srgbClr val="FF0000"/>
                </a:solidFill>
                <a:latin typeface="Abadi Extra Light" panose="020B0204020104020204" pitchFamily="34" charset="0"/>
                <a:sym typeface="Wingdings" panose="05000000000000000000" pitchFamily="2" charset="2"/>
              </a:rPr>
              <a:t>mit</a:t>
            </a:r>
            <a:r>
              <a:rPr lang="en-US" dirty="0">
                <a:solidFill>
                  <a:srgbClr val="FF0000"/>
                </a:solidFill>
                <a:latin typeface="Abadi Extra Light" panose="020B0204020104020204" pitchFamily="34" charset="0"/>
                <a:sym typeface="Wingdings" panose="05000000000000000000" pitchFamily="2" charset="2"/>
              </a:rPr>
              <a:t> dem </a:t>
            </a:r>
            <a:r>
              <a:rPr lang="en-US" dirty="0" err="1">
                <a:solidFill>
                  <a:srgbClr val="FF0000"/>
                </a:solidFill>
                <a:latin typeface="Abadi Extra Light" panose="020B0204020104020204" pitchFamily="34" charset="0"/>
                <a:sym typeface="Wingdings" panose="05000000000000000000" pitchFamily="2" charset="2"/>
              </a:rPr>
              <a:t>für</a:t>
            </a:r>
            <a:r>
              <a:rPr lang="en-US" dirty="0">
                <a:solidFill>
                  <a:srgbClr val="FF0000"/>
                </a:solidFill>
                <a:latin typeface="Abadi Extra Light" panose="020B0204020104020204" pitchFamily="34" charset="0"/>
                <a:sym typeface="Wingdings" panose="05000000000000000000" pitchFamily="2" charset="2"/>
              </a:rPr>
              <a:t> +2°C (</a:t>
            </a:r>
            <a:r>
              <a:rPr lang="en-US" dirty="0" err="1">
                <a:solidFill>
                  <a:srgbClr val="FF0000"/>
                </a:solidFill>
                <a:latin typeface="Abadi Extra Light" panose="020B0204020104020204" pitchFamily="34" charset="0"/>
                <a:sym typeface="Wingdings" panose="05000000000000000000" pitchFamily="2" charset="2"/>
              </a:rPr>
              <a:t>preindustr</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interpolierten</a:t>
            </a:r>
            <a:r>
              <a:rPr lang="en-US" dirty="0">
                <a:solidFill>
                  <a:srgbClr val="FF0000"/>
                </a:solidFill>
                <a:latin typeface="Abadi Extra Light" panose="020B0204020104020204" pitchFamily="34" charset="0"/>
                <a:sym typeface="Wingdings" panose="05000000000000000000" pitchFamily="2" charset="2"/>
              </a:rPr>
              <a:t> Wert (6,6 %):</a:t>
            </a:r>
          </a:p>
          <a:p>
            <a:endParaRPr lang="en-US" dirty="0">
              <a:solidFill>
                <a:srgbClr val="FF0000"/>
              </a:solidFill>
              <a:latin typeface="Abadi Extra Light" panose="020B0204020104020204" pitchFamily="34" charset="0"/>
              <a:sym typeface="Wingdings" panose="05000000000000000000" pitchFamily="2" charset="2"/>
            </a:endParaRPr>
          </a:p>
          <a:p>
            <a:r>
              <a:rPr lang="en-US" dirty="0">
                <a:solidFill>
                  <a:srgbClr val="FF0000"/>
                </a:solidFill>
                <a:latin typeface="Abadi Extra Light" panose="020B0204020104020204" pitchFamily="34" charset="0"/>
                <a:sym typeface="Wingdings" panose="05000000000000000000" pitchFamily="2" charset="2"/>
              </a:rPr>
              <a:t>Der </a:t>
            </a:r>
            <a:r>
              <a:rPr lang="en-US" dirty="0" err="1">
                <a:solidFill>
                  <a:srgbClr val="FF0000"/>
                </a:solidFill>
                <a:latin typeface="Abadi Extra Light" panose="020B0204020104020204" pitchFamily="34" charset="0"/>
                <a:sym typeface="Wingdings" panose="05000000000000000000" pitchFamily="2" charset="2"/>
              </a:rPr>
              <a:t>Anteil</a:t>
            </a:r>
            <a:r>
              <a:rPr lang="en-US" dirty="0">
                <a:solidFill>
                  <a:srgbClr val="FF0000"/>
                </a:solidFill>
                <a:latin typeface="Abadi Extra Light" panose="020B0204020104020204" pitchFamily="34" charset="0"/>
                <a:sym typeface="Wingdings" panose="05000000000000000000" pitchFamily="2" charset="2"/>
              </a:rPr>
              <a:t> der </a:t>
            </a:r>
            <a:r>
              <a:rPr lang="en-US" dirty="0" err="1">
                <a:solidFill>
                  <a:srgbClr val="FF0000"/>
                </a:solidFill>
                <a:latin typeface="Abadi Extra Light" panose="020B0204020104020204" pitchFamily="34" charset="0"/>
                <a:sym typeface="Wingdings" panose="05000000000000000000" pitchFamily="2" charset="2"/>
              </a:rPr>
              <a:t>Weltbevölkerung</a:t>
            </a:r>
            <a:r>
              <a:rPr lang="en-US" dirty="0">
                <a:solidFill>
                  <a:srgbClr val="FF0000"/>
                </a:solidFill>
                <a:latin typeface="Abadi Extra Light" panose="020B0204020104020204" pitchFamily="34" charset="0"/>
                <a:sym typeface="Wingdings" panose="05000000000000000000" pitchFamily="2" charset="2"/>
              </a:rPr>
              <a:t> der </a:t>
            </a:r>
            <a:r>
              <a:rPr lang="en-US" dirty="0" err="1">
                <a:solidFill>
                  <a:srgbClr val="FF0000"/>
                </a:solidFill>
                <a:latin typeface="Abadi Extra Light" panose="020B0204020104020204" pitchFamily="34" charset="0"/>
                <a:sym typeface="Wingdings" panose="05000000000000000000" pitchFamily="2" charset="2"/>
              </a:rPr>
              <a:t>unter</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Wassernotstand</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leidet</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erhöht</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sich</a:t>
            </a:r>
            <a:r>
              <a:rPr lang="en-US" dirty="0">
                <a:solidFill>
                  <a:srgbClr val="FF0000"/>
                </a:solidFill>
                <a:latin typeface="Abadi Extra Light" panose="020B0204020104020204" pitchFamily="34" charset="0"/>
                <a:sym typeface="Wingdings" panose="05000000000000000000" pitchFamily="2" charset="2"/>
              </a:rPr>
              <a:t> also </a:t>
            </a:r>
            <a:r>
              <a:rPr lang="en-US" dirty="0" err="1">
                <a:solidFill>
                  <a:srgbClr val="FF0000"/>
                </a:solidFill>
                <a:latin typeface="Abadi Extra Light" panose="020B0204020104020204" pitchFamily="34" charset="0"/>
                <a:sym typeface="Wingdings" panose="05000000000000000000" pitchFamily="2" charset="2"/>
              </a:rPr>
              <a:t>alleine</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aufgrund</a:t>
            </a:r>
            <a:r>
              <a:rPr lang="en-US" dirty="0">
                <a:solidFill>
                  <a:srgbClr val="FF0000"/>
                </a:solidFill>
                <a:latin typeface="Abadi Extra Light" panose="020B0204020104020204" pitchFamily="34" charset="0"/>
                <a:sym typeface="Wingdings" panose="05000000000000000000" pitchFamily="2" charset="2"/>
              </a:rPr>
              <a:t> der </a:t>
            </a:r>
            <a:r>
              <a:rPr lang="en-US" dirty="0" err="1">
                <a:solidFill>
                  <a:srgbClr val="FF0000"/>
                </a:solidFill>
                <a:latin typeface="Abadi Extra Light" panose="020B0204020104020204" pitchFamily="34" charset="0"/>
                <a:sym typeface="Wingdings" panose="05000000000000000000" pitchFamily="2" charset="2"/>
              </a:rPr>
              <a:t>Erwärmung</a:t>
            </a:r>
            <a:r>
              <a:rPr lang="en-US" dirty="0">
                <a:solidFill>
                  <a:srgbClr val="FF0000"/>
                </a:solidFill>
                <a:latin typeface="Abadi Extra Light" panose="020B0204020104020204" pitchFamily="34" charset="0"/>
                <a:sym typeface="Wingdings" panose="05000000000000000000" pitchFamily="2" charset="2"/>
              </a:rPr>
              <a:t> um </a:t>
            </a:r>
            <a:r>
              <a:rPr lang="en-US" dirty="0" err="1">
                <a:solidFill>
                  <a:srgbClr val="FF0000"/>
                </a:solidFill>
                <a:latin typeface="Abadi Extra Light" panose="020B0204020104020204" pitchFamily="34" charset="0"/>
                <a:sym typeface="Wingdings" panose="05000000000000000000" pitchFamily="2" charset="2"/>
              </a:rPr>
              <a:t>einen</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Faktor</a:t>
            </a:r>
            <a:r>
              <a:rPr lang="en-US" dirty="0">
                <a:solidFill>
                  <a:srgbClr val="FF0000"/>
                </a:solidFill>
                <a:latin typeface="Abadi Extra Light" panose="020B0204020104020204" pitchFamily="34" charset="0"/>
                <a:sym typeface="Wingdings" panose="05000000000000000000" pitchFamily="2" charset="2"/>
              </a:rPr>
              <a:t> 4,4 (= 6.6 % / 1.5 %).</a:t>
            </a:r>
          </a:p>
          <a:p>
            <a:endParaRPr lang="en-US" dirty="0">
              <a:solidFill>
                <a:srgbClr val="FF0000"/>
              </a:solidFill>
              <a:latin typeface="Abadi Extra Light" panose="020B0204020104020204" pitchFamily="34" charset="0"/>
              <a:sym typeface="Wingdings" panose="05000000000000000000" pitchFamily="2" charset="2"/>
            </a:endParaRPr>
          </a:p>
          <a:p>
            <a:r>
              <a:rPr lang="en-US" dirty="0">
                <a:solidFill>
                  <a:srgbClr val="FF0000"/>
                </a:solidFill>
                <a:latin typeface="Abadi Extra Light" panose="020B0204020104020204" pitchFamily="34" charset="0"/>
                <a:sym typeface="Wingdings" panose="05000000000000000000" pitchFamily="2" charset="2"/>
              </a:rPr>
              <a:t>Der Text muss so </a:t>
            </a:r>
            <a:r>
              <a:rPr lang="en-US" dirty="0" err="1">
                <a:solidFill>
                  <a:srgbClr val="FF0000"/>
                </a:solidFill>
                <a:latin typeface="Abadi Extra Light" panose="020B0204020104020204" pitchFamily="34" charset="0"/>
                <a:sym typeface="Wingdings" panose="05000000000000000000" pitchFamily="2" charset="2"/>
              </a:rPr>
              <a:t>formuliert</a:t>
            </a:r>
            <a:r>
              <a:rPr lang="en-US" dirty="0">
                <a:solidFill>
                  <a:srgbClr val="FF0000"/>
                </a:solidFill>
                <a:latin typeface="Abadi Extra Light" panose="020B0204020104020204" pitchFamily="34" charset="0"/>
                <a:sym typeface="Wingdings" panose="05000000000000000000" pitchFamily="2" charset="2"/>
              </a:rPr>
              <a:t> sein, </a:t>
            </a:r>
            <a:r>
              <a:rPr lang="en-US" dirty="0" err="1">
                <a:solidFill>
                  <a:srgbClr val="FF0000"/>
                </a:solidFill>
                <a:latin typeface="Abadi Extra Light" panose="020B0204020104020204" pitchFamily="34" charset="0"/>
                <a:sym typeface="Wingdings" panose="05000000000000000000" pitchFamily="2" charset="2"/>
              </a:rPr>
              <a:t>dass</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klar</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wird</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dass</a:t>
            </a:r>
            <a:r>
              <a:rPr lang="en-US" dirty="0">
                <a:solidFill>
                  <a:srgbClr val="FF0000"/>
                </a:solidFill>
                <a:latin typeface="Abadi Extra Light" panose="020B0204020104020204" pitchFamily="34" charset="0"/>
                <a:sym typeface="Wingdings" panose="05000000000000000000" pitchFamily="2" charset="2"/>
              </a:rPr>
              <a:t> es </a:t>
            </a:r>
            <a:r>
              <a:rPr lang="en-US" dirty="0" err="1">
                <a:solidFill>
                  <a:srgbClr val="FF0000"/>
                </a:solidFill>
                <a:latin typeface="Abadi Extra Light" panose="020B0204020104020204" pitchFamily="34" charset="0"/>
                <a:sym typeface="Wingdings" panose="05000000000000000000" pitchFamily="2" charset="2"/>
              </a:rPr>
              <a:t>sich</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nur</a:t>
            </a:r>
            <a:r>
              <a:rPr lang="en-US" dirty="0">
                <a:solidFill>
                  <a:srgbClr val="FF0000"/>
                </a:solidFill>
                <a:latin typeface="Abadi Extra Light" panose="020B0204020104020204" pitchFamily="34" charset="0"/>
                <a:sym typeface="Wingdings" panose="05000000000000000000" pitchFamily="2" charset="2"/>
              </a:rPr>
              <a:t> um den </a:t>
            </a:r>
            <a:r>
              <a:rPr lang="en-US" dirty="0" err="1">
                <a:solidFill>
                  <a:srgbClr val="FF0000"/>
                </a:solidFill>
                <a:latin typeface="Abadi Extra Light" panose="020B0204020104020204" pitchFamily="34" charset="0"/>
                <a:sym typeface="Wingdings" panose="05000000000000000000" pitchFamily="2" charset="2"/>
              </a:rPr>
              <a:t>Temperatureffekt</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handelt</a:t>
            </a:r>
            <a:r>
              <a:rPr lang="en-US" dirty="0">
                <a:solidFill>
                  <a:srgbClr val="FF0000"/>
                </a:solidFill>
                <a:latin typeface="Abadi Extra Light" panose="020B0204020104020204" pitchFamily="34" charset="0"/>
                <a:sym typeface="Wingdings" panose="05000000000000000000" pitchFamily="2" charset="2"/>
              </a:rPr>
              <a:t>, und </a:t>
            </a:r>
            <a:r>
              <a:rPr lang="en-US" dirty="0" err="1">
                <a:solidFill>
                  <a:srgbClr val="FF0000"/>
                </a:solidFill>
                <a:latin typeface="Abadi Extra Light" panose="020B0204020104020204" pitchFamily="34" charset="0"/>
                <a:sym typeface="Wingdings" panose="05000000000000000000" pitchFamily="2" charset="2"/>
              </a:rPr>
              <a:t>dass</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z.B</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Verschmutzung</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noch</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dazu</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kommen</a:t>
            </a:r>
            <a:r>
              <a:rPr lang="en-US" dirty="0">
                <a:solidFill>
                  <a:srgbClr val="FF0000"/>
                </a:solidFill>
                <a:latin typeface="Abadi Extra Light" panose="020B0204020104020204" pitchFamily="34" charset="0"/>
                <a:sym typeface="Wingdings" panose="05000000000000000000" pitchFamily="2" charset="2"/>
              </a:rPr>
              <a:t>.</a:t>
            </a:r>
          </a:p>
          <a:p>
            <a:endParaRPr lang="en-US" dirty="0">
              <a:solidFill>
                <a:srgbClr val="FF0000"/>
              </a:solidFill>
              <a:latin typeface="Abadi Extra Light" panose="020B0204020104020204" pitchFamily="34" charset="0"/>
              <a:sym typeface="Wingdings" panose="05000000000000000000" pitchFamily="2" charset="2"/>
            </a:endParaRPr>
          </a:p>
          <a:p>
            <a:r>
              <a:rPr lang="en-US" dirty="0" err="1">
                <a:solidFill>
                  <a:srgbClr val="FF0000"/>
                </a:solidFill>
                <a:latin typeface="Abadi Extra Light" panose="020B0204020104020204" pitchFamily="34" charset="0"/>
                <a:sym typeface="Wingdings" panose="05000000000000000000" pitchFamily="2" charset="2"/>
              </a:rPr>
              <a:t>Neuer</a:t>
            </a:r>
            <a:r>
              <a:rPr lang="en-US" dirty="0">
                <a:solidFill>
                  <a:srgbClr val="FF0000"/>
                </a:solidFill>
                <a:latin typeface="Abadi Extra Light" panose="020B0204020104020204" pitchFamily="34" charset="0"/>
                <a:sym typeface="Wingdings" panose="05000000000000000000" pitchFamily="2" charset="2"/>
              </a:rPr>
              <a:t> </a:t>
            </a:r>
            <a:r>
              <a:rPr lang="en-US" dirty="0" err="1">
                <a:solidFill>
                  <a:srgbClr val="FF0000"/>
                </a:solidFill>
                <a:latin typeface="Abadi Extra Light" panose="020B0204020104020204" pitchFamily="34" charset="0"/>
                <a:sym typeface="Wingdings" panose="05000000000000000000" pitchFamily="2" charset="2"/>
              </a:rPr>
              <a:t>Powerpoint</a:t>
            </a:r>
            <a:r>
              <a:rPr lang="en-US" dirty="0">
                <a:solidFill>
                  <a:srgbClr val="FF0000"/>
                </a:solidFill>
                <a:latin typeface="Abadi Extra Light" panose="020B0204020104020204" pitchFamily="34" charset="0"/>
                <a:sym typeface="Wingdings" panose="05000000000000000000" pitchFamily="2" charset="2"/>
              </a:rPr>
              <a:t>-Text:</a:t>
            </a:r>
          </a:p>
          <a:p>
            <a:r>
              <a:rPr lang="en-US" dirty="0">
                <a:solidFill>
                  <a:srgbClr val="FF0000"/>
                </a:solidFill>
                <a:latin typeface="Abadi Extra Light" panose="020B0204020104020204" pitchFamily="34" charset="0"/>
                <a:sym typeface="Wingdings" panose="05000000000000000000" pitchFamily="2" charset="2"/>
              </a:rPr>
              <a:t>“</a:t>
            </a:r>
            <a:r>
              <a:rPr lang="de-DE" dirty="0">
                <a:solidFill>
                  <a:srgbClr val="FF0000"/>
                </a:solidFill>
                <a:latin typeface="Abadi Extra Light" panose="020B0204020104020204" pitchFamily="34" charset="0"/>
                <a:sym typeface="Wingdings" panose="05000000000000000000" pitchFamily="2" charset="2"/>
              </a:rPr>
              <a:t>Alleine aufgrund des Temperaturanstiegs würde sich der Anteil der unter absoluter Wasserknappheit (&lt; 500 m³/Jahr) leidenden Menschen mehr als vervierfachen.“</a:t>
            </a:r>
          </a:p>
          <a:p>
            <a:endParaRPr lang="de-DE" dirty="0">
              <a:solidFill>
                <a:srgbClr val="FF0000"/>
              </a:solidFill>
              <a:latin typeface="Abadi Extra Light" panose="020B0204020104020204" pitchFamily="34" charset="0"/>
              <a:sym typeface="Wingdings" panose="05000000000000000000" pitchFamily="2" charset="2"/>
            </a:endParaRPr>
          </a:p>
          <a:p>
            <a:r>
              <a:rPr lang="de-DE" dirty="0">
                <a:solidFill>
                  <a:srgbClr val="FF0000"/>
                </a:solidFill>
                <a:latin typeface="Abadi Extra Light" panose="020B0204020104020204" pitchFamily="34" charset="0"/>
                <a:sym typeface="Wingdings" panose="05000000000000000000" pitchFamily="2" charset="2"/>
              </a:rPr>
              <a:t>Neue Quelle:</a:t>
            </a:r>
          </a:p>
          <a:p>
            <a:r>
              <a:rPr lang="en-US" dirty="0" err="1"/>
              <a:t>Schewe</a:t>
            </a:r>
            <a:r>
              <a:rPr lang="en-US" dirty="0"/>
              <a:t> at al. (2013) </a:t>
            </a:r>
            <a:r>
              <a:rPr lang="en-US" dirty="0" err="1"/>
              <a:t>Multimodel</a:t>
            </a:r>
            <a:r>
              <a:rPr lang="en-US" dirty="0"/>
              <a:t> assessment of water scarcity under </a:t>
            </a:r>
            <a:r>
              <a:rPr lang="de-DE" dirty="0" err="1"/>
              <a:t>climate</a:t>
            </a:r>
            <a:r>
              <a:rPr lang="de-DE" dirty="0"/>
              <a:t> </a:t>
            </a:r>
            <a:r>
              <a:rPr lang="de-DE" dirty="0" err="1"/>
              <a:t>change</a:t>
            </a:r>
            <a:r>
              <a:rPr lang="de-DE" dirty="0"/>
              <a:t>, </a:t>
            </a:r>
            <a:r>
              <a:rPr lang="pl-PL" dirty="0"/>
              <a:t>Proc. Natl. Acad. Sci. USA, 11</a:t>
            </a:r>
            <a:r>
              <a:rPr lang="de-DE" dirty="0"/>
              <a:t>1</a:t>
            </a:r>
            <a:r>
              <a:rPr lang="pl-PL" dirty="0"/>
              <a:t> (</a:t>
            </a:r>
            <a:r>
              <a:rPr lang="de-DE" dirty="0"/>
              <a:t>9</a:t>
            </a:r>
            <a:r>
              <a:rPr lang="pl-PL" dirty="0"/>
              <a:t>)</a:t>
            </a:r>
            <a:endParaRPr lang="de-DE" dirty="0">
              <a:solidFill>
                <a:srgbClr val="FF0000"/>
              </a:solidFill>
              <a:latin typeface="Abadi Extra Light" panose="020B0204020104020204" pitchFamily="34" charset="0"/>
              <a:sym typeface="Wingdings" panose="05000000000000000000" pitchFamily="2" charset="2"/>
            </a:endParaRPr>
          </a:p>
          <a:p>
            <a:endParaRPr lang="en-US" dirty="0">
              <a:solidFill>
                <a:srgbClr val="FF0000"/>
              </a:solidFill>
              <a:latin typeface="Abadi Extra Light" panose="020B0204020104020204" pitchFamily="34" charset="0"/>
              <a:sym typeface="Wingdings" panose="05000000000000000000" pitchFamily="2" charset="2"/>
            </a:endParaRPr>
          </a:p>
          <a:p>
            <a:endParaRPr lang="en-US" dirty="0">
              <a:solidFill>
                <a:srgbClr val="FF0000"/>
              </a:solidFill>
              <a:latin typeface="Abadi Extra Light" panose="020B0204020104020204" pitchFamily="34" charset="0"/>
              <a:sym typeface="Wingdings" panose="05000000000000000000" pitchFamily="2" charset="2"/>
            </a:endParaRPr>
          </a:p>
          <a:p>
            <a:endParaRPr lang="en-US" dirty="0">
              <a:solidFill>
                <a:srgbClr val="FF0000"/>
              </a:solidFill>
              <a:latin typeface="Abadi Extra Light" panose="020B0204020104020204" pitchFamily="34" charset="0"/>
              <a:sym typeface="Wingdings" panose="05000000000000000000" pitchFamily="2" charset="2"/>
            </a:endParaRPr>
          </a:p>
        </p:txBody>
      </p:sp>
      <p:sp>
        <p:nvSpPr>
          <p:cNvPr id="4" name="Foliennummernplatzhalter 3"/>
          <p:cNvSpPr>
            <a:spLocks noGrp="1"/>
          </p:cNvSpPr>
          <p:nvPr>
            <p:ph type="sldNum" sz="quarter" idx="5"/>
          </p:nvPr>
        </p:nvSpPr>
        <p:spPr/>
        <p:txBody>
          <a:bodyPr/>
          <a:lstStyle/>
          <a:p>
            <a:fld id="{B409C545-18B8-44CD-A9F8-6F7BC79EDD5E}" type="slidenum">
              <a:rPr lang="de-DE" smtClean="0"/>
              <a:t>26</a:t>
            </a:fld>
            <a:endParaRPr lang="de-DE"/>
          </a:p>
        </p:txBody>
      </p:sp>
    </p:spTree>
    <p:extLst>
      <p:ext uri="{BB962C8B-B14F-4D97-AF65-F5344CB8AC3E}">
        <p14:creationId xmlns:p14="http://schemas.microsoft.com/office/powerpoint/2010/main" val="581360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Bildquelle:</a:t>
            </a:r>
          </a:p>
          <a:p>
            <a:r>
              <a:rPr lang="de-DE" dirty="0"/>
              <a:t>https://www.flickr.com/photos/peterfey/8277750484/</a:t>
            </a:r>
          </a:p>
          <a:p>
            <a:endParaRPr lang="de-DE" dirty="0"/>
          </a:p>
          <a:p>
            <a:r>
              <a:rPr lang="de-DE" dirty="0"/>
              <a:t>Heruntergeladen am:</a:t>
            </a:r>
          </a:p>
          <a:p>
            <a:r>
              <a:rPr lang="de-DE" dirty="0"/>
              <a:t>18.09.2019</a:t>
            </a:r>
          </a:p>
          <a:p>
            <a:endParaRPr lang="de-DE" dirty="0"/>
          </a:p>
          <a:p>
            <a:r>
              <a:rPr lang="de-DE" dirty="0"/>
              <a:t>Fotograf:</a:t>
            </a:r>
          </a:p>
          <a:p>
            <a:r>
              <a:rPr lang="de-DE" dirty="0"/>
              <a:t>Peter Fey</a:t>
            </a:r>
          </a:p>
          <a:p>
            <a:endParaRPr lang="de-DE" dirty="0"/>
          </a:p>
          <a:p>
            <a:r>
              <a:rPr lang="de-DE" dirty="0"/>
              <a:t>Agentur/Unternehmen/Plattform:</a:t>
            </a:r>
          </a:p>
          <a:p>
            <a:r>
              <a:rPr lang="de-DE" dirty="0"/>
              <a:t>-</a:t>
            </a:r>
          </a:p>
          <a:p>
            <a:endParaRPr lang="de-DE" dirty="0"/>
          </a:p>
          <a:p>
            <a:r>
              <a:rPr lang="de-DE" dirty="0"/>
              <a:t>Titel/Bildunterschrift:</a:t>
            </a:r>
          </a:p>
          <a:p>
            <a:r>
              <a:rPr lang="de-DE" dirty="0" err="1"/>
              <a:t>fisher</a:t>
            </a:r>
            <a:r>
              <a:rPr lang="de-DE" dirty="0"/>
              <a:t> </a:t>
            </a:r>
            <a:r>
              <a:rPr lang="de-DE" dirty="0" err="1"/>
              <a:t>boys</a:t>
            </a:r>
            <a:endParaRPr lang="de-DE" dirty="0"/>
          </a:p>
          <a:p>
            <a:endParaRPr lang="de-DE" dirty="0"/>
          </a:p>
          <a:p>
            <a:r>
              <a:rPr lang="de-DE" dirty="0"/>
              <a:t>Lizenz:</a:t>
            </a:r>
          </a:p>
          <a:p>
            <a:r>
              <a:rPr lang="de-DE" dirty="0"/>
              <a:t>Persönliche Freigabe durch den Fotografen.</a:t>
            </a:r>
          </a:p>
          <a:p>
            <a:r>
              <a:rPr lang="de-DE" dirty="0"/>
              <a:t>Bedingung: Nennung des Fotografen.</a:t>
            </a:r>
          </a:p>
          <a:p>
            <a:pPr defTabSz="990478">
              <a:defRPr/>
            </a:pPr>
            <a:r>
              <a:rPr lang="de-DE" dirty="0"/>
              <a:t>(Anfrage an Peter Fey via www.yef.info am 26.9. -&gt; Erlaubnis per Email erteilt.)</a:t>
            </a:r>
          </a:p>
          <a:p>
            <a:endParaRPr lang="de-DE" dirty="0"/>
          </a:p>
          <a:p>
            <a:r>
              <a:rPr lang="de-DE" dirty="0"/>
              <a:t>Status:</a:t>
            </a:r>
          </a:p>
          <a:p>
            <a:pPr defTabSz="990478">
              <a:defRPr/>
            </a:pPr>
            <a:r>
              <a:rPr lang="de-DE" dirty="0"/>
              <a:t>Darf verwendet werden, sobald das Dokument ein Bildquellenverzeichnis enthält.</a:t>
            </a:r>
          </a:p>
          <a:p>
            <a:pPr defTabSz="990478">
              <a:defRPr/>
            </a:pPr>
            <a:r>
              <a:rPr lang="de-DE" dirty="0"/>
              <a:t>FOTOGRAF MEINT: „BELEGEXEMPLAR WÄRE SCHÖN“.</a:t>
            </a: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27</a:t>
            </a:fld>
            <a:endParaRPr lang="de-DE"/>
          </a:p>
        </p:txBody>
      </p:sp>
    </p:spTree>
    <p:extLst>
      <p:ext uri="{BB962C8B-B14F-4D97-AF65-F5344CB8AC3E}">
        <p14:creationId xmlns:p14="http://schemas.microsoft.com/office/powerpoint/2010/main" val="3036225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geprüft: Uli Stopper</a:t>
            </a:r>
          </a:p>
          <a:p>
            <a:endParaRPr lang="de-DE" dirty="0"/>
          </a:p>
          <a:p>
            <a:r>
              <a:rPr lang="de-DE" i="1" dirty="0"/>
              <a:t>Prozentzahlen:</a:t>
            </a:r>
          </a:p>
          <a:p>
            <a:endParaRPr lang="de-DE" dirty="0"/>
          </a:p>
          <a:p>
            <a:r>
              <a:rPr lang="de-DE" dirty="0"/>
              <a:t>Originaltext im IPCC-Report (Summary </a:t>
            </a:r>
            <a:r>
              <a:rPr lang="de-DE" dirty="0" err="1"/>
              <a:t>for</a:t>
            </a:r>
            <a:r>
              <a:rPr lang="de-DE" dirty="0"/>
              <a:t> Policy Makers):</a:t>
            </a:r>
          </a:p>
          <a:p>
            <a:r>
              <a:rPr lang="de-DE" dirty="0"/>
              <a:t>„</a:t>
            </a:r>
            <a:r>
              <a:rPr lang="en-US" sz="1300" dirty="0"/>
              <a:t>Coral reefs, for example, are projected to decline by a further 70–90% at 1.5°C (high confidence) with larger losses (&gt;99%) at 2°C (very high confidence).”</a:t>
            </a:r>
          </a:p>
          <a:p>
            <a:endParaRPr lang="en-US" sz="1300" dirty="0"/>
          </a:p>
          <a:p>
            <a:r>
              <a:rPr lang="en-US" sz="1300" i="1" dirty="0" err="1"/>
              <a:t>Nahrung</a:t>
            </a:r>
            <a:r>
              <a:rPr lang="en-US" sz="1300" i="1" dirty="0"/>
              <a:t> </a:t>
            </a:r>
            <a:r>
              <a:rPr lang="en-US" sz="1300" i="1" dirty="0" err="1"/>
              <a:t>für</a:t>
            </a:r>
            <a:r>
              <a:rPr lang="en-US" sz="1300" i="1" dirty="0"/>
              <a:t> Menschen:</a:t>
            </a:r>
          </a:p>
          <a:p>
            <a:endParaRPr lang="en-US" sz="1300" dirty="0"/>
          </a:p>
          <a:p>
            <a:r>
              <a:rPr lang="en-US" sz="1300" dirty="0" err="1"/>
              <a:t>Originaltext</a:t>
            </a:r>
            <a:r>
              <a:rPr lang="en-US" sz="1300" dirty="0"/>
              <a:t> in den Supplemental Information von Steffen et al.: “</a:t>
            </a:r>
            <a:r>
              <a:rPr lang="de-DE" sz="1300" dirty="0" err="1"/>
              <a:t>food</a:t>
            </a:r>
            <a:r>
              <a:rPr lang="de-DE" sz="1300" dirty="0"/>
              <a:t> </a:t>
            </a:r>
            <a:r>
              <a:rPr lang="en-US" sz="1300" dirty="0"/>
              <a:t>source for 500 million people”</a:t>
            </a:r>
          </a:p>
          <a:p>
            <a:endParaRPr lang="en-US" sz="1300" dirty="0"/>
          </a:p>
          <a:p>
            <a:r>
              <a:rPr lang="en-US" sz="1300" i="1" dirty="0"/>
              <a:t>Heimat </a:t>
            </a:r>
            <a:r>
              <a:rPr lang="en-US" sz="1300" i="1" dirty="0" err="1"/>
              <a:t>für</a:t>
            </a:r>
            <a:r>
              <a:rPr lang="en-US" sz="1300" i="1" dirty="0"/>
              <a:t> </a:t>
            </a:r>
            <a:r>
              <a:rPr lang="en-US" sz="1300" i="1" dirty="0" err="1"/>
              <a:t>Meerestiere</a:t>
            </a:r>
            <a:r>
              <a:rPr lang="en-US" sz="1300" i="1" dirty="0"/>
              <a:t>:</a:t>
            </a:r>
          </a:p>
          <a:p>
            <a:r>
              <a:rPr lang="en-US" sz="1300" dirty="0"/>
              <a:t>IPCC Working Group 2 (2007): WR4 Climate Change 2007, Impacts, Adaption and Vulnerability, Full Report, p. 235</a:t>
            </a:r>
          </a:p>
          <a:p>
            <a:endParaRPr lang="en-US" sz="1300" dirty="0"/>
          </a:p>
          <a:p>
            <a:r>
              <a:rPr lang="en-US" sz="1300" dirty="0" err="1"/>
              <a:t>Ursprünglicher</a:t>
            </a:r>
            <a:r>
              <a:rPr lang="en-US" sz="1300" dirty="0"/>
              <a:t> </a:t>
            </a:r>
            <a:r>
              <a:rPr lang="en-US" sz="1300" dirty="0" err="1"/>
              <a:t>Powerpoint</a:t>
            </a:r>
            <a:r>
              <a:rPr lang="en-US" sz="1300" dirty="0"/>
              <a:t>-Text: </a:t>
            </a:r>
            <a:r>
              <a:rPr lang="de-DE" sz="1300" dirty="0"/>
              <a:t>„Korallenriffe, Heimat für 25 % der Meeresfischarten und Nahrungsquelle für 500 Mio. Menschen wären komplett vernichtet.</a:t>
            </a:r>
            <a:r>
              <a:rPr lang="de-DE" sz="1300" dirty="0">
                <a:solidFill>
                  <a:schemeClr val="accent2"/>
                </a:solidFill>
                <a:latin typeface="Abadi Extra Light" panose="020B0204020104020204" pitchFamily="34" charset="0"/>
              </a:rPr>
              <a:t>“</a:t>
            </a:r>
            <a:endParaRPr lang="en-US" sz="1300" dirty="0"/>
          </a:p>
          <a:p>
            <a:endParaRPr lang="en-US" sz="1300" dirty="0"/>
          </a:p>
          <a:p>
            <a:r>
              <a:rPr lang="en-US" sz="1300" dirty="0"/>
              <a:t>Text </a:t>
            </a:r>
            <a:r>
              <a:rPr lang="en-US" sz="1300" dirty="0" err="1"/>
              <a:t>im</a:t>
            </a:r>
            <a:r>
              <a:rPr lang="en-US" sz="1300" dirty="0"/>
              <a:t> </a:t>
            </a:r>
            <a:r>
              <a:rPr lang="en-US" sz="1300" dirty="0" err="1"/>
              <a:t>Bericht</a:t>
            </a:r>
            <a:r>
              <a:rPr lang="en-US" sz="1300" dirty="0"/>
              <a:t>: “Reefs are habitat for about a quarter of marine species and are the most diverse among marine ecosystems (Roberts et al.,</a:t>
            </a:r>
          </a:p>
          <a:p>
            <a:r>
              <a:rPr lang="da-DK" sz="1300" dirty="0"/>
              <a:t>2002; Buddemeier et al., 2004).”</a:t>
            </a:r>
            <a:endParaRPr lang="en-US" sz="1300" dirty="0"/>
          </a:p>
          <a:p>
            <a:endParaRPr lang="en-US" sz="1300" dirty="0"/>
          </a:p>
          <a:p>
            <a:pPr marL="185715" indent="-185715">
              <a:buFont typeface="Wingdings" panose="05000000000000000000" pitchFamily="2" charset="2"/>
              <a:buChar char="à"/>
            </a:pPr>
            <a:r>
              <a:rPr lang="en-US" sz="1300" dirty="0">
                <a:sym typeface="Wingdings" panose="05000000000000000000" pitchFamily="2" charset="2"/>
              </a:rPr>
              <a:t>25 % </a:t>
            </a:r>
            <a:r>
              <a:rPr lang="en-US" sz="1300" dirty="0" err="1">
                <a:sym typeface="Wingdings" panose="05000000000000000000" pitchFamily="2" charset="2"/>
              </a:rPr>
              <a:t>sollte</a:t>
            </a:r>
            <a:r>
              <a:rPr lang="en-US" sz="1300" dirty="0">
                <a:sym typeface="Wingdings" panose="05000000000000000000" pitchFamily="2" charset="2"/>
              </a:rPr>
              <a:t> in ¼ </a:t>
            </a:r>
            <a:r>
              <a:rPr lang="en-US" sz="1300" dirty="0" err="1">
                <a:sym typeface="Wingdings" panose="05000000000000000000" pitchFamily="2" charset="2"/>
              </a:rPr>
              <a:t>geändert</a:t>
            </a:r>
            <a:r>
              <a:rPr lang="en-US" sz="1300" dirty="0">
                <a:sym typeface="Wingdings" panose="05000000000000000000" pitchFamily="2" charset="2"/>
              </a:rPr>
              <a:t> </a:t>
            </a:r>
            <a:r>
              <a:rPr lang="en-US" sz="1300" dirty="0" err="1">
                <a:sym typeface="Wingdings" panose="05000000000000000000" pitchFamily="2" charset="2"/>
              </a:rPr>
              <a:t>werden</a:t>
            </a:r>
            <a:r>
              <a:rPr lang="en-US" sz="1300" dirty="0">
                <a:sym typeface="Wingdings" panose="05000000000000000000" pitchFamily="2" charset="2"/>
              </a:rPr>
              <a:t>.</a:t>
            </a:r>
          </a:p>
          <a:p>
            <a:pPr marL="185715" indent="-185715">
              <a:buFont typeface="Wingdings" panose="05000000000000000000" pitchFamily="2" charset="2"/>
              <a:buChar char="à"/>
            </a:pPr>
            <a:r>
              <a:rPr lang="en-US" sz="1300" dirty="0" err="1">
                <a:sym typeface="Wingdings" panose="05000000000000000000" pitchFamily="2" charset="2"/>
              </a:rPr>
              <a:t>Meeresfischarten</a:t>
            </a:r>
            <a:r>
              <a:rPr lang="en-US" sz="1300" dirty="0">
                <a:sym typeface="Wingdings" panose="05000000000000000000" pitchFamily="2" charset="2"/>
              </a:rPr>
              <a:t> </a:t>
            </a:r>
            <a:r>
              <a:rPr lang="en-US" sz="1300" dirty="0" err="1">
                <a:sym typeface="Wingdings" panose="05000000000000000000" pitchFamily="2" charset="2"/>
              </a:rPr>
              <a:t>sollte</a:t>
            </a:r>
            <a:r>
              <a:rPr lang="en-US" sz="1300" dirty="0">
                <a:sym typeface="Wingdings" panose="05000000000000000000" pitchFamily="2" charset="2"/>
              </a:rPr>
              <a:t> in “</a:t>
            </a:r>
            <a:r>
              <a:rPr lang="en-US" sz="1300" dirty="0" err="1">
                <a:sym typeface="Wingdings" panose="05000000000000000000" pitchFamily="2" charset="2"/>
              </a:rPr>
              <a:t>im</a:t>
            </a:r>
            <a:r>
              <a:rPr lang="en-US" sz="1300" dirty="0">
                <a:sym typeface="Wingdings" panose="05000000000000000000" pitchFamily="2" charset="2"/>
              </a:rPr>
              <a:t> Meer </a:t>
            </a:r>
            <a:r>
              <a:rPr lang="en-US" sz="1300" dirty="0" err="1">
                <a:sym typeface="Wingdings" panose="05000000000000000000" pitchFamily="2" charset="2"/>
              </a:rPr>
              <a:t>lebende</a:t>
            </a:r>
            <a:r>
              <a:rPr lang="en-US" sz="1300" dirty="0">
                <a:sym typeface="Wingdings" panose="05000000000000000000" pitchFamily="2" charset="2"/>
              </a:rPr>
              <a:t> </a:t>
            </a:r>
            <a:r>
              <a:rPr lang="en-US" sz="1300" dirty="0" err="1">
                <a:sym typeface="Wingdings" panose="05000000000000000000" pitchFamily="2" charset="2"/>
              </a:rPr>
              <a:t>Arten</a:t>
            </a:r>
            <a:r>
              <a:rPr lang="en-US" sz="1300" dirty="0">
                <a:sym typeface="Wingdings" panose="05000000000000000000" pitchFamily="2" charset="2"/>
              </a:rPr>
              <a:t>” </a:t>
            </a:r>
            <a:r>
              <a:rPr lang="en-US" sz="1300" dirty="0" err="1">
                <a:sym typeface="Wingdings" panose="05000000000000000000" pitchFamily="2" charset="2"/>
              </a:rPr>
              <a:t>oder</a:t>
            </a:r>
            <a:r>
              <a:rPr lang="en-US" sz="1300" dirty="0">
                <a:sym typeface="Wingdings" panose="05000000000000000000" pitchFamily="2" charset="2"/>
              </a:rPr>
              <a:t> “</a:t>
            </a:r>
            <a:r>
              <a:rPr lang="en-US" sz="1300" dirty="0" err="1">
                <a:sym typeface="Wingdings" panose="05000000000000000000" pitchFamily="2" charset="2"/>
              </a:rPr>
              <a:t>im</a:t>
            </a:r>
            <a:r>
              <a:rPr lang="en-US" sz="1300" dirty="0">
                <a:sym typeface="Wingdings" panose="05000000000000000000" pitchFamily="2" charset="2"/>
              </a:rPr>
              <a:t> Meer </a:t>
            </a:r>
            <a:r>
              <a:rPr lang="en-US" sz="1300" dirty="0" err="1">
                <a:sym typeface="Wingdings" panose="05000000000000000000" pitchFamily="2" charset="2"/>
              </a:rPr>
              <a:t>lebende</a:t>
            </a:r>
            <a:r>
              <a:rPr lang="en-US" sz="1300" dirty="0">
                <a:sym typeface="Wingdings" panose="05000000000000000000" pitchFamily="2" charset="2"/>
              </a:rPr>
              <a:t> </a:t>
            </a:r>
            <a:r>
              <a:rPr lang="en-US" sz="1300" dirty="0" err="1">
                <a:sym typeface="Wingdings" panose="05000000000000000000" pitchFamily="2" charset="2"/>
              </a:rPr>
              <a:t>Spezies</a:t>
            </a:r>
            <a:r>
              <a:rPr lang="en-US" sz="1300" dirty="0">
                <a:sym typeface="Wingdings" panose="05000000000000000000" pitchFamily="2" charset="2"/>
              </a:rPr>
              <a:t>” </a:t>
            </a:r>
            <a:r>
              <a:rPr lang="en-US" sz="1300" dirty="0" err="1">
                <a:sym typeface="Wingdings" panose="05000000000000000000" pitchFamily="2" charset="2"/>
              </a:rPr>
              <a:t>geändert</a:t>
            </a:r>
            <a:r>
              <a:rPr lang="en-US" sz="1300" dirty="0">
                <a:sym typeface="Wingdings" panose="05000000000000000000" pitchFamily="2" charset="2"/>
              </a:rPr>
              <a:t> </a:t>
            </a:r>
            <a:r>
              <a:rPr lang="en-US" sz="1300" dirty="0" err="1">
                <a:sym typeface="Wingdings" panose="05000000000000000000" pitchFamily="2" charset="2"/>
              </a:rPr>
              <a:t>werden</a:t>
            </a:r>
            <a:r>
              <a:rPr lang="en-US" sz="1300" dirty="0">
                <a:sym typeface="Wingdings" panose="05000000000000000000" pitchFamily="2" charset="2"/>
              </a:rPr>
              <a:t>.</a:t>
            </a:r>
            <a:endParaRPr lang="en-US" sz="1300" dirty="0"/>
          </a:p>
          <a:p>
            <a:endParaRPr lang="en-US" sz="1300" dirty="0"/>
          </a:p>
          <a:p>
            <a:pPr defTabSz="990478">
              <a:defRPr/>
            </a:pPr>
            <a:r>
              <a:rPr lang="de-DE" dirty="0"/>
              <a:t>Neuer </a:t>
            </a:r>
            <a:r>
              <a:rPr lang="de-DE" dirty="0" err="1"/>
              <a:t>Powerpoint</a:t>
            </a:r>
            <a:r>
              <a:rPr lang="de-DE" dirty="0"/>
              <a:t>-Text: </a:t>
            </a:r>
            <a:r>
              <a:rPr lang="en-US" sz="1300" dirty="0"/>
              <a:t>“(</a:t>
            </a:r>
            <a:r>
              <a:rPr lang="de-DE" sz="1300" dirty="0">
                <a:solidFill>
                  <a:schemeClr val="accent2"/>
                </a:solidFill>
                <a:latin typeface="Abadi Extra Light" panose="020B0204020104020204" pitchFamily="34" charset="0"/>
              </a:rPr>
              <a:t>Korallenriffe bieten Nahrung für 500 Mio. Menschen und sind die Heimat von einem ¼ aller im Meer lebenden Spezies.)“</a:t>
            </a:r>
            <a:endParaRPr lang="en-US" sz="1300" dirty="0"/>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28</a:t>
            </a:fld>
            <a:endParaRPr lang="de-DE"/>
          </a:p>
        </p:txBody>
      </p:sp>
    </p:spTree>
    <p:extLst>
      <p:ext uri="{BB962C8B-B14F-4D97-AF65-F5344CB8AC3E}">
        <p14:creationId xmlns:p14="http://schemas.microsoft.com/office/powerpoint/2010/main" val="763368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Bildquelle:</a:t>
            </a:r>
          </a:p>
          <a:p>
            <a:r>
              <a:rPr lang="de-DE" dirty="0"/>
              <a:t>https://en.wikipedia.org/wiki/File:Column_of_ONLF_rebels.jpg</a:t>
            </a:r>
          </a:p>
          <a:p>
            <a:endParaRPr lang="de-DE" dirty="0"/>
          </a:p>
          <a:p>
            <a:r>
              <a:rPr lang="de-DE" dirty="0"/>
              <a:t>Heruntergeladen am:</a:t>
            </a:r>
          </a:p>
          <a:p>
            <a:r>
              <a:rPr lang="de-DE" dirty="0"/>
              <a:t>18.09.2019</a:t>
            </a:r>
          </a:p>
          <a:p>
            <a:endParaRPr lang="de-DE" dirty="0"/>
          </a:p>
          <a:p>
            <a:r>
              <a:rPr lang="de-DE" dirty="0"/>
              <a:t>Fotograf:</a:t>
            </a:r>
          </a:p>
          <a:p>
            <a:r>
              <a:rPr lang="de-DE" dirty="0"/>
              <a:t>Jonathan </a:t>
            </a:r>
            <a:r>
              <a:rPr lang="de-DE" dirty="0" err="1"/>
              <a:t>Alpeyrie</a:t>
            </a:r>
            <a:endParaRPr lang="de-DE" dirty="0"/>
          </a:p>
          <a:p>
            <a:endParaRPr lang="de-DE" dirty="0"/>
          </a:p>
          <a:p>
            <a:r>
              <a:rPr lang="de-DE" dirty="0"/>
              <a:t>Agentur/Unternehmen/Plattform:</a:t>
            </a:r>
          </a:p>
          <a:p>
            <a:r>
              <a:rPr lang="de-DE" dirty="0"/>
              <a:t>-</a:t>
            </a:r>
          </a:p>
          <a:p>
            <a:endParaRPr lang="de-DE" dirty="0"/>
          </a:p>
          <a:p>
            <a:r>
              <a:rPr lang="de-DE" dirty="0"/>
              <a:t>Titel/Bildunterschrift:</a:t>
            </a:r>
          </a:p>
          <a:p>
            <a:r>
              <a:rPr lang="en-US" dirty="0"/>
              <a:t>A unit of ONLF rebels move from one location to another after being surrounded for a week on a hill top.</a:t>
            </a:r>
          </a:p>
          <a:p>
            <a:endParaRPr lang="de-DE" dirty="0"/>
          </a:p>
          <a:p>
            <a:r>
              <a:rPr lang="de-DE" dirty="0"/>
              <a:t>Lizenz:</a:t>
            </a:r>
          </a:p>
          <a:p>
            <a:r>
              <a:rPr lang="de-DE" dirty="0"/>
              <a:t>Creative Commons Attribution-</a:t>
            </a:r>
            <a:r>
              <a:rPr lang="de-DE" dirty="0" err="1"/>
              <a:t>ShareAlike</a:t>
            </a:r>
            <a:r>
              <a:rPr lang="de-DE" dirty="0"/>
              <a:t> 3.0 </a:t>
            </a:r>
            <a:r>
              <a:rPr lang="de-DE" dirty="0" err="1"/>
              <a:t>Unported</a:t>
            </a:r>
            <a:endParaRPr lang="de-DE" dirty="0"/>
          </a:p>
          <a:p>
            <a:r>
              <a:rPr lang="de-DE" dirty="0"/>
              <a:t>https://creativecommons.org/licenses/by-sa/3.0/</a:t>
            </a:r>
          </a:p>
          <a:p>
            <a:pPr marL="185715" indent="-185715">
              <a:buFontTx/>
              <a:buChar char="-"/>
            </a:pPr>
            <a:r>
              <a:rPr lang="de-DE" dirty="0"/>
              <a:t>Free </a:t>
            </a:r>
            <a:r>
              <a:rPr lang="de-DE" dirty="0" err="1"/>
              <a:t>to</a:t>
            </a:r>
            <a:r>
              <a:rPr lang="de-DE" dirty="0"/>
              <a:t> </a:t>
            </a:r>
            <a:r>
              <a:rPr lang="de-DE" dirty="0" err="1"/>
              <a:t>share</a:t>
            </a:r>
            <a:endParaRPr lang="de-DE" dirty="0"/>
          </a:p>
          <a:p>
            <a:pPr marL="185715" indent="-185715">
              <a:buFontTx/>
              <a:buChar char="-"/>
            </a:pPr>
            <a:r>
              <a:rPr lang="de-DE" dirty="0"/>
              <a:t>Free </a:t>
            </a:r>
            <a:r>
              <a:rPr lang="de-DE" dirty="0" err="1"/>
              <a:t>to</a:t>
            </a:r>
            <a:r>
              <a:rPr lang="de-DE" dirty="0"/>
              <a:t> </a:t>
            </a:r>
            <a:r>
              <a:rPr lang="de-DE" dirty="0" err="1"/>
              <a:t>adapt</a:t>
            </a:r>
            <a:endParaRPr lang="de-DE" dirty="0"/>
          </a:p>
          <a:p>
            <a:r>
              <a:rPr lang="de-DE" dirty="0"/>
              <a:t>Erfordert Angabe des Autors, Link zur Lizenz, Angabe ob Änderungen vorgenommen wurden, </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29</a:t>
            </a:fld>
            <a:endParaRPr lang="de-DE"/>
          </a:p>
        </p:txBody>
      </p:sp>
    </p:spTree>
    <p:extLst>
      <p:ext uri="{BB962C8B-B14F-4D97-AF65-F5344CB8AC3E}">
        <p14:creationId xmlns:p14="http://schemas.microsoft.com/office/powerpoint/2010/main" val="4200842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300" dirty="0"/>
              <a:t>V5c 2024:</a:t>
            </a:r>
          </a:p>
          <a:p>
            <a:r>
              <a:rPr lang="en-US" sz="1300" dirty="0" err="1"/>
              <a:t>Anmerkung</a:t>
            </a:r>
            <a:r>
              <a:rPr lang="en-US" sz="1300" dirty="0"/>
              <a:t>: Eine </a:t>
            </a:r>
            <a:r>
              <a:rPr lang="en-US" sz="1300" dirty="0" err="1"/>
              <a:t>genauere</a:t>
            </a:r>
            <a:r>
              <a:rPr lang="en-US" sz="1300" dirty="0"/>
              <a:t> </a:t>
            </a:r>
            <a:r>
              <a:rPr lang="en-US" sz="1300" dirty="0" err="1"/>
              <a:t>Betrachtung</a:t>
            </a:r>
            <a:r>
              <a:rPr lang="en-US" sz="1300" dirty="0"/>
              <a:t> des Solomon-</a:t>
            </a:r>
            <a:r>
              <a:rPr lang="en-US" sz="1300" dirty="0" err="1"/>
              <a:t>Artikels</a:t>
            </a:r>
            <a:r>
              <a:rPr lang="en-US" sz="1300" dirty="0"/>
              <a:t> </a:t>
            </a:r>
            <a:r>
              <a:rPr lang="en-US" sz="1300" dirty="0" err="1"/>
              <a:t>lässt</a:t>
            </a:r>
            <a:r>
              <a:rPr lang="en-US" sz="1300" dirty="0"/>
              <a:t> den </a:t>
            </a:r>
            <a:r>
              <a:rPr lang="en-US" sz="1300" dirty="0" err="1"/>
              <a:t>Schluss</a:t>
            </a:r>
            <a:r>
              <a:rPr lang="en-US" sz="1300" dirty="0"/>
              <a:t> </a:t>
            </a:r>
            <a:r>
              <a:rPr lang="en-US" sz="1300" dirty="0" err="1"/>
              <a:t>zu</a:t>
            </a:r>
            <a:r>
              <a:rPr lang="en-US" sz="1300" dirty="0"/>
              <a:t>, </a:t>
            </a:r>
            <a:r>
              <a:rPr lang="en-US" sz="1300" dirty="0" err="1"/>
              <a:t>dass</a:t>
            </a:r>
            <a:r>
              <a:rPr lang="en-US" sz="1300" dirty="0"/>
              <a:t> die </a:t>
            </a:r>
            <a:r>
              <a:rPr lang="en-US" sz="1300" dirty="0" err="1"/>
              <a:t>Ausbruchswahrscheinlichkeit</a:t>
            </a:r>
            <a:r>
              <a:rPr lang="en-US" sz="1300" dirty="0"/>
              <a:t> von </a:t>
            </a:r>
            <a:r>
              <a:rPr lang="en-US" sz="1300" dirty="0" err="1"/>
              <a:t>Bürgerkriegen</a:t>
            </a:r>
            <a:r>
              <a:rPr lang="en-US" sz="1300" dirty="0"/>
              <a:t> in Afrika um 50% </a:t>
            </a:r>
            <a:r>
              <a:rPr lang="en-US" sz="1300" dirty="0" err="1"/>
              <a:t>bei</a:t>
            </a:r>
            <a:r>
              <a:rPr lang="en-US" sz="1300" dirty="0"/>
              <a:t> 1° </a:t>
            </a:r>
            <a:r>
              <a:rPr lang="en-US" sz="1300" dirty="0" err="1"/>
              <a:t>Erwärmung</a:t>
            </a:r>
            <a:r>
              <a:rPr lang="en-US" sz="1300" dirty="0"/>
              <a:t> </a:t>
            </a:r>
            <a:r>
              <a:rPr lang="en-US" sz="1300" dirty="0" err="1"/>
              <a:t>steigt</a:t>
            </a:r>
            <a:r>
              <a:rPr lang="en-US" sz="1300" dirty="0"/>
              <a:t>. (</a:t>
            </a:r>
            <a:r>
              <a:rPr lang="en-US" sz="1300" dirty="0" err="1"/>
              <a:t>Statt</a:t>
            </a:r>
            <a:r>
              <a:rPr lang="en-US" sz="1300" dirty="0"/>
              <a:t> </a:t>
            </a:r>
            <a:r>
              <a:rPr lang="en-US" sz="1300" dirty="0" err="1"/>
              <a:t>vorher</a:t>
            </a:r>
            <a:r>
              <a:rPr lang="en-US" sz="1300" dirty="0"/>
              <a:t> 40%). Da </a:t>
            </a:r>
            <a:r>
              <a:rPr lang="en-US" sz="1300" dirty="0" err="1"/>
              <a:t>wir</a:t>
            </a:r>
            <a:r>
              <a:rPr lang="en-US" sz="1300" dirty="0"/>
              <a:t> </a:t>
            </a:r>
            <a:r>
              <a:rPr lang="en-US" sz="1300" dirty="0" err="1"/>
              <a:t>aber</a:t>
            </a:r>
            <a:r>
              <a:rPr lang="en-US" sz="1300" dirty="0"/>
              <a:t> </a:t>
            </a:r>
            <a:r>
              <a:rPr lang="en-US" sz="1300" dirty="0" err="1"/>
              <a:t>hier</a:t>
            </a:r>
            <a:r>
              <a:rPr lang="en-US" sz="1300" dirty="0"/>
              <a:t> die Welt </a:t>
            </a:r>
            <a:r>
              <a:rPr lang="en-US" sz="1300" dirty="0" err="1"/>
              <a:t>bei</a:t>
            </a:r>
            <a:r>
              <a:rPr lang="en-US" sz="1300" dirty="0"/>
              <a:t> +2°C </a:t>
            </a:r>
            <a:r>
              <a:rPr lang="en-US" sz="1300" dirty="0" err="1"/>
              <a:t>ggü</a:t>
            </a:r>
            <a:r>
              <a:rPr lang="en-US" sz="1300" dirty="0"/>
              <a:t>. </a:t>
            </a:r>
            <a:r>
              <a:rPr lang="en-US" sz="1300" dirty="0" err="1"/>
              <a:t>Vorindustriell</a:t>
            </a:r>
            <a:r>
              <a:rPr lang="en-US" sz="1300" dirty="0"/>
              <a:t> </a:t>
            </a:r>
            <a:r>
              <a:rPr lang="en-US" sz="1300" dirty="0" err="1"/>
              <a:t>beschreiben</a:t>
            </a:r>
            <a:r>
              <a:rPr lang="en-US" sz="1300" dirty="0"/>
              <a:t> </a:t>
            </a:r>
            <a:r>
              <a:rPr lang="en-US" sz="1300" dirty="0" err="1"/>
              <a:t>wollen</a:t>
            </a:r>
            <a:r>
              <a:rPr lang="en-US" sz="1300" dirty="0"/>
              <a:t> und die </a:t>
            </a:r>
            <a:r>
              <a:rPr lang="en-US" sz="1300" dirty="0" err="1"/>
              <a:t>Erderwärmung</a:t>
            </a:r>
            <a:r>
              <a:rPr lang="en-US" sz="1300" dirty="0"/>
              <a:t> </a:t>
            </a:r>
            <a:r>
              <a:rPr lang="en-US" sz="1300" dirty="0" err="1"/>
              <a:t>ggü</a:t>
            </a:r>
            <a:r>
              <a:rPr lang="en-US" sz="1300" dirty="0"/>
              <a:t>. </a:t>
            </a:r>
            <a:r>
              <a:rPr lang="en-US" sz="1300" dirty="0" err="1"/>
              <a:t>Vorindustriell</a:t>
            </a:r>
            <a:r>
              <a:rPr lang="en-US" sz="1300" dirty="0"/>
              <a:t> </a:t>
            </a:r>
            <a:r>
              <a:rPr lang="en-US" sz="1300" dirty="0" err="1"/>
              <a:t>inzwischen</a:t>
            </a:r>
            <a:r>
              <a:rPr lang="en-US" sz="1300" dirty="0"/>
              <a:t> +1.3° </a:t>
            </a:r>
            <a:r>
              <a:rPr lang="en-US" sz="1300" dirty="0" err="1"/>
              <a:t>beträgt</a:t>
            </a:r>
            <a:r>
              <a:rPr lang="en-US" sz="1300" dirty="0"/>
              <a:t>, </a:t>
            </a:r>
            <a:r>
              <a:rPr lang="en-US" sz="1300" dirty="0" err="1"/>
              <a:t>stimmt</a:t>
            </a:r>
            <a:r>
              <a:rPr lang="en-US" sz="1300" dirty="0"/>
              <a:t> die </a:t>
            </a:r>
            <a:r>
              <a:rPr lang="en-US" sz="1300" dirty="0" err="1"/>
              <a:t>Aussage</a:t>
            </a:r>
            <a:r>
              <a:rPr lang="en-US" sz="1300" dirty="0"/>
              <a:t> “</a:t>
            </a:r>
            <a:r>
              <a:rPr lang="en-US" sz="1300" dirty="0" err="1"/>
              <a:t>gegenüber</a:t>
            </a:r>
            <a:r>
              <a:rPr lang="en-US" sz="1300" dirty="0"/>
              <a:t> </a:t>
            </a:r>
            <a:r>
              <a:rPr lang="en-US" sz="1300" dirty="0" err="1"/>
              <a:t>heute</a:t>
            </a:r>
            <a:r>
              <a:rPr lang="en-US" sz="1300" dirty="0"/>
              <a:t> um </a:t>
            </a:r>
            <a:r>
              <a:rPr lang="en-US" sz="1300" dirty="0" err="1"/>
              <a:t>grob</a:t>
            </a:r>
            <a:r>
              <a:rPr lang="en-US" sz="1300" dirty="0"/>
              <a:t> 40%” </a:t>
            </a:r>
            <a:r>
              <a:rPr lang="en-US" sz="1300" dirty="0" err="1"/>
              <a:t>nach</a:t>
            </a:r>
            <a:r>
              <a:rPr lang="en-US" sz="1300" dirty="0"/>
              <a:t> </a:t>
            </a:r>
            <a:r>
              <a:rPr lang="en-US" sz="1300" dirty="0" err="1"/>
              <a:t>wie</a:t>
            </a:r>
            <a:r>
              <a:rPr lang="en-US" sz="1300" dirty="0"/>
              <a:t> </a:t>
            </a:r>
            <a:r>
              <a:rPr lang="en-US" sz="1300" dirty="0" err="1"/>
              <a:t>vor</a:t>
            </a:r>
            <a:r>
              <a:rPr lang="en-US" sz="1300"/>
              <a:t>.</a:t>
            </a:r>
            <a:endParaRPr lang="en-US" sz="1300" dirty="0"/>
          </a:p>
          <a:p>
            <a:endParaRPr lang="en-US" sz="1300" dirty="0"/>
          </a:p>
          <a:p>
            <a:r>
              <a:rPr lang="en-US" sz="1300" dirty="0"/>
              <a:t>-----</a:t>
            </a:r>
          </a:p>
          <a:p>
            <a:r>
              <a:rPr lang="en-US" sz="1300" dirty="0"/>
              <a:t>V3 2021:</a:t>
            </a:r>
          </a:p>
          <a:p>
            <a:endParaRPr lang="en-US" sz="1300" dirty="0"/>
          </a:p>
          <a:p>
            <a:r>
              <a:rPr lang="en-US" sz="1300" dirty="0" err="1"/>
              <a:t>Eingefügt</a:t>
            </a:r>
            <a:r>
              <a:rPr lang="en-US" sz="1300" dirty="0"/>
              <a:t> “</a:t>
            </a:r>
            <a:r>
              <a:rPr lang="en-US" sz="1300" dirty="0" err="1"/>
              <a:t>alleine</a:t>
            </a:r>
            <a:r>
              <a:rPr lang="en-US" sz="1300" dirty="0"/>
              <a:t> </a:t>
            </a:r>
            <a:r>
              <a:rPr lang="en-US" sz="1300" dirty="0" err="1"/>
              <a:t>durch</a:t>
            </a:r>
            <a:r>
              <a:rPr lang="en-US" sz="1300" dirty="0"/>
              <a:t> die </a:t>
            </a:r>
            <a:r>
              <a:rPr lang="en-US" sz="1300" dirty="0" err="1"/>
              <a:t>Erderwärmung</a:t>
            </a:r>
            <a:r>
              <a:rPr lang="en-US" sz="1300" dirty="0"/>
              <a:t> </a:t>
            </a:r>
            <a:r>
              <a:rPr lang="en-US" sz="1300" dirty="0" err="1"/>
              <a:t>gegenüber</a:t>
            </a:r>
            <a:r>
              <a:rPr lang="en-US" sz="1300" dirty="0"/>
              <a:t> </a:t>
            </a:r>
            <a:r>
              <a:rPr lang="en-US" sz="1300" dirty="0" err="1"/>
              <a:t>heute</a:t>
            </a:r>
            <a:r>
              <a:rPr lang="en-US" sz="1300" dirty="0"/>
              <a:t>”</a:t>
            </a:r>
          </a:p>
          <a:p>
            <a:endParaRPr lang="en-US" sz="1300" dirty="0"/>
          </a:p>
          <a:p>
            <a:r>
              <a:rPr lang="en-US" sz="1300" dirty="0"/>
              <a:t>Neue </a:t>
            </a:r>
            <a:r>
              <a:rPr lang="en-US" sz="1300" dirty="0" err="1"/>
              <a:t>Studie</a:t>
            </a:r>
            <a:r>
              <a:rPr lang="en-US" sz="1300" dirty="0"/>
              <a:t>:</a:t>
            </a:r>
          </a:p>
          <a:p>
            <a:pPr defTabSz="990478">
              <a:defRPr/>
            </a:pPr>
            <a:r>
              <a:rPr lang="de-DE" sz="1300" dirty="0">
                <a:solidFill>
                  <a:srgbClr val="FF0000"/>
                </a:solidFill>
                <a:latin typeface="Abadi Extra Light" panose="020B0204020104020204" pitchFamily="34" charset="0"/>
              </a:rPr>
              <a:t>Mach et al.:„</a:t>
            </a:r>
            <a:r>
              <a:rPr lang="en-US" sz="1300" dirty="0">
                <a:solidFill>
                  <a:srgbClr val="FF0000"/>
                </a:solidFill>
                <a:latin typeface="Abadi Extra Light" panose="020B0204020104020204" pitchFamily="34" charset="0"/>
              </a:rPr>
              <a:t>Climate as a risk factor for armed conflict”, Nature 571, 2019.</a:t>
            </a:r>
            <a:endParaRPr lang="de-DE" sz="1300" dirty="0">
              <a:solidFill>
                <a:srgbClr val="FF0000"/>
              </a:solidFill>
              <a:latin typeface="Abadi Extra Light" panose="020B0204020104020204" pitchFamily="34" charset="0"/>
            </a:endParaRPr>
          </a:p>
          <a:p>
            <a:r>
              <a:rPr lang="en-US" dirty="0">
                <a:effectLst/>
                <a:latin typeface="Times New Roman" panose="02020603050405020304" pitchFamily="18" charset="0"/>
              </a:rPr>
              <a:t>“The experts agree that additional climate change will amplify conflict risk, along with the </a:t>
            </a:r>
            <a:r>
              <a:rPr lang="en-US" dirty="0">
                <a:effectLst/>
                <a:latin typeface="Arial" panose="020B0604020202020204" pitchFamily="34" charset="0"/>
              </a:rPr>
              <a:t>136 </a:t>
            </a:r>
            <a:br>
              <a:rPr lang="en-US" dirty="0"/>
            </a:br>
            <a:r>
              <a:rPr lang="en-US" dirty="0">
                <a:effectLst/>
                <a:latin typeface="Times New Roman" panose="02020603050405020304" pitchFamily="18" charset="0"/>
              </a:rPr>
              <a:t>associated uncertainties (Fig. 2). Climate variability and change are estimated to have </a:t>
            </a:r>
            <a:r>
              <a:rPr lang="en-US" dirty="0">
                <a:effectLst/>
                <a:latin typeface="Arial" panose="020B0604020202020204" pitchFamily="34" charset="0"/>
              </a:rPr>
              <a:t>137 </a:t>
            </a:r>
            <a:br>
              <a:rPr lang="en-US" dirty="0"/>
            </a:br>
            <a:r>
              <a:rPr lang="en-US" dirty="0">
                <a:effectLst/>
                <a:latin typeface="Times New Roman" panose="02020603050405020304" pitchFamily="18" charset="0"/>
              </a:rPr>
              <a:t>substantially increased risk across 5% of conflicts to date (mean estimate across experts). By </a:t>
            </a:r>
            <a:r>
              <a:rPr lang="en-US" dirty="0">
                <a:effectLst/>
                <a:latin typeface="Arial" panose="020B0604020202020204" pitchFamily="34" charset="0"/>
              </a:rPr>
              <a:t>138 </a:t>
            </a:r>
            <a:br>
              <a:rPr lang="en-US" dirty="0"/>
            </a:br>
            <a:r>
              <a:rPr lang="en-US" dirty="0">
                <a:effectLst/>
                <a:latin typeface="Times New Roman" panose="02020603050405020304" pitchFamily="18" charset="0"/>
              </a:rPr>
              <a:t>contrast, ~2°C global mean temperature increase above preindustrial levels is estimated to </a:t>
            </a:r>
            <a:r>
              <a:rPr lang="en-US" dirty="0">
                <a:effectLst/>
                <a:latin typeface="Arial" panose="020B0604020202020204" pitchFamily="34" charset="0"/>
              </a:rPr>
              <a:t>139 </a:t>
            </a:r>
            <a:br>
              <a:rPr lang="en-US" dirty="0"/>
            </a:br>
            <a:r>
              <a:rPr lang="en-US" dirty="0">
                <a:effectLst/>
                <a:latin typeface="Times New Roman" panose="02020603050405020304" pitchFamily="18" charset="0"/>
              </a:rPr>
              <a:t>substantially increase conflict risk with 13% probability, rising to 26% probability under a ~4°C </a:t>
            </a:r>
            <a:r>
              <a:rPr lang="en-US" dirty="0">
                <a:effectLst/>
                <a:latin typeface="Arial" panose="020B0604020202020204" pitchFamily="34" charset="0"/>
              </a:rPr>
              <a:t>140 </a:t>
            </a:r>
            <a:br>
              <a:rPr lang="en-US" dirty="0"/>
            </a:br>
            <a:r>
              <a:rPr lang="en-US" dirty="0">
                <a:effectLst/>
                <a:latin typeface="Times New Roman" panose="02020603050405020304" pitchFamily="18" charset="0"/>
              </a:rPr>
              <a:t>scenario. A “substantial” increase in conflict risk was defined in the elicitation as involving </a:t>
            </a:r>
            <a:r>
              <a:rPr lang="en-US" dirty="0">
                <a:effectLst/>
                <a:latin typeface="Arial" panose="020B0604020202020204" pitchFamily="34" charset="0"/>
              </a:rPr>
              <a:t>141 </a:t>
            </a:r>
            <a:br>
              <a:rPr lang="en-US" dirty="0"/>
            </a:br>
            <a:r>
              <a:rPr lang="en-US" dirty="0">
                <a:effectLst/>
                <a:latin typeface="Times New Roman" panose="02020603050405020304" pitchFamily="18" charset="0"/>
              </a:rPr>
              <a:t>severe and widespread impacts, based on criteria for key risks developed and applied in </a:t>
            </a:r>
            <a:r>
              <a:rPr lang="en-US" dirty="0">
                <a:effectLst/>
                <a:latin typeface="Arial" panose="020B0604020202020204" pitchFamily="34" charset="0"/>
              </a:rPr>
              <a:t>142 </a:t>
            </a:r>
            <a:br>
              <a:rPr lang="en-US" dirty="0"/>
            </a:br>
            <a:r>
              <a:rPr lang="en-US" dirty="0">
                <a:effectLst/>
                <a:latin typeface="Times New Roman" panose="02020603050405020304" pitchFamily="18" charset="0"/>
              </a:rPr>
              <a:t>assessment by the Intergovernmental Panel on Climate Change34. “</a:t>
            </a:r>
            <a:endParaRPr lang="en-US" sz="1300" dirty="0"/>
          </a:p>
          <a:p>
            <a:endParaRPr lang="en-US" sz="1300" dirty="0"/>
          </a:p>
          <a:p>
            <a:pPr marL="185715" indent="-185715">
              <a:buFont typeface="Wingdings" panose="05000000000000000000" pitchFamily="2" charset="2"/>
              <a:buChar char="à"/>
            </a:pPr>
            <a:r>
              <a:rPr lang="en-US" sz="1300" dirty="0" err="1">
                <a:sym typeface="Wingdings" panose="05000000000000000000" pitchFamily="2" charset="2"/>
              </a:rPr>
              <a:t>Neuer</a:t>
            </a:r>
            <a:r>
              <a:rPr lang="en-US" sz="1300" dirty="0">
                <a:sym typeface="Wingdings" panose="05000000000000000000" pitchFamily="2" charset="2"/>
              </a:rPr>
              <a:t> Text:</a:t>
            </a:r>
          </a:p>
          <a:p>
            <a:r>
              <a:rPr lang="de-DE" sz="1300" dirty="0">
                <a:solidFill>
                  <a:srgbClr val="FF0000"/>
                </a:solidFill>
                <a:latin typeface="Abadi Extra Light" panose="020B0204020104020204" pitchFamily="34" charset="0"/>
              </a:rPr>
              <a:t>Die Ausbruchswahrscheinlichkeit für Bürgerkriege in Afrika würde alleine durch die Erderwärmung gegenüber heute um grob 40 % steigen.</a:t>
            </a:r>
          </a:p>
          <a:p>
            <a:r>
              <a:rPr lang="de-DE" sz="1300" dirty="0">
                <a:solidFill>
                  <a:srgbClr val="FF0000"/>
                </a:solidFill>
                <a:latin typeface="Abadi Extra Light" panose="020B0204020104020204" pitchFamily="34" charset="0"/>
              </a:rPr>
              <a:t>Bei etwa 13 % aller bewaffneten Konflikte weltweit würde der Klimawandel eine entscheidende Rolle als Teilursache spielen. (Gegenüber 5 % heute.)</a:t>
            </a:r>
            <a:endParaRPr lang="de-DE" dirty="0">
              <a:solidFill>
                <a:srgbClr val="FF0000"/>
              </a:solidFill>
              <a:latin typeface="Abadi Extra Light" panose="020B0204020104020204" pitchFamily="34" charset="0"/>
            </a:endParaRPr>
          </a:p>
          <a:p>
            <a:endParaRPr lang="en-US" sz="1300" dirty="0"/>
          </a:p>
          <a:p>
            <a:r>
              <a:rPr lang="en-US" sz="1300" dirty="0"/>
              <a:t>-----</a:t>
            </a:r>
          </a:p>
          <a:p>
            <a:endParaRPr lang="en-US" sz="1300" dirty="0"/>
          </a:p>
          <a:p>
            <a:r>
              <a:rPr lang="en-US" sz="1300" dirty="0"/>
              <a:t>V2 2019:</a:t>
            </a:r>
          </a:p>
          <a:p>
            <a:endParaRPr lang="en-US" sz="1300" dirty="0"/>
          </a:p>
          <a:p>
            <a:r>
              <a:rPr lang="en-US" sz="1300" dirty="0"/>
              <a:t>Quelle </a:t>
            </a:r>
            <a:r>
              <a:rPr lang="en-US" sz="1300" dirty="0" err="1"/>
              <a:t>geprüft</a:t>
            </a:r>
            <a:r>
              <a:rPr lang="en-US" sz="1300" dirty="0"/>
              <a:t>: Uli Stopper</a:t>
            </a:r>
          </a:p>
          <a:p>
            <a:endParaRPr lang="en-US" sz="1300" dirty="0"/>
          </a:p>
          <a:p>
            <a:r>
              <a:rPr lang="en-US" sz="1400" b="0" kern="1200" dirty="0">
                <a:solidFill>
                  <a:schemeClr val="tx1"/>
                </a:solidFill>
                <a:effectLst/>
                <a:latin typeface="+mn-lt"/>
                <a:ea typeface="+mn-ea"/>
                <a:cs typeface="+mn-cs"/>
              </a:rPr>
              <a:t>Der </a:t>
            </a:r>
            <a:r>
              <a:rPr lang="en-US" sz="1400" b="0" kern="1200" dirty="0" err="1">
                <a:solidFill>
                  <a:schemeClr val="tx1"/>
                </a:solidFill>
                <a:effectLst/>
                <a:latin typeface="+mn-lt"/>
                <a:ea typeface="+mn-ea"/>
                <a:cs typeface="+mn-cs"/>
              </a:rPr>
              <a:t>Abbildung</a:t>
            </a:r>
            <a:r>
              <a:rPr lang="en-US" sz="1400" b="0" kern="1200" dirty="0">
                <a:solidFill>
                  <a:schemeClr val="tx1"/>
                </a:solidFill>
                <a:effectLst/>
                <a:latin typeface="+mn-lt"/>
                <a:ea typeface="+mn-ea"/>
                <a:cs typeface="+mn-cs"/>
              </a:rPr>
              <a:t> “Climate and </a:t>
            </a:r>
            <a:r>
              <a:rPr lang="en-US" sz="1400" b="0" kern="1200" dirty="0" err="1">
                <a:solidFill>
                  <a:schemeClr val="tx1"/>
                </a:solidFill>
                <a:effectLst/>
                <a:latin typeface="+mn-lt"/>
                <a:ea typeface="+mn-ea"/>
                <a:cs typeface="+mn-cs"/>
              </a:rPr>
              <a:t>confl</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ict</a:t>
            </a:r>
            <a:r>
              <a:rPr lang="en-US" sz="1400" b="0" kern="1200" dirty="0">
                <a:solidFill>
                  <a:schemeClr val="tx1"/>
                </a:solidFill>
                <a:effectLst/>
                <a:latin typeface="+mn-lt"/>
                <a:ea typeface="+mn-ea"/>
                <a:cs typeface="+mn-cs"/>
              </a:rPr>
              <a:t> across spatial scales.” (B) in Solomon et al. </a:t>
            </a:r>
            <a:r>
              <a:rPr lang="en-US" sz="1400" b="0" kern="1200" dirty="0" err="1">
                <a:solidFill>
                  <a:schemeClr val="tx1"/>
                </a:solidFill>
                <a:effectLst/>
                <a:latin typeface="+mn-lt"/>
                <a:ea typeface="+mn-ea"/>
                <a:cs typeface="+mn-cs"/>
              </a:rPr>
              <a:t>lässt</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sich</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entnehmen</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dass</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eine</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Erhöhung</a:t>
            </a:r>
            <a:r>
              <a:rPr lang="en-US" sz="1400" b="0" kern="1200" dirty="0">
                <a:solidFill>
                  <a:schemeClr val="tx1"/>
                </a:solidFill>
                <a:effectLst/>
                <a:latin typeface="+mn-lt"/>
                <a:ea typeface="+mn-ea"/>
                <a:cs typeface="+mn-cs"/>
              </a:rPr>
              <a:t> der </a:t>
            </a:r>
            <a:r>
              <a:rPr lang="en-US" sz="1400" b="0" kern="1200" dirty="0" err="1">
                <a:solidFill>
                  <a:schemeClr val="tx1"/>
                </a:solidFill>
                <a:effectLst/>
                <a:latin typeface="+mn-lt"/>
                <a:ea typeface="+mn-ea"/>
                <a:cs typeface="+mn-cs"/>
              </a:rPr>
              <a:t>Temperatur</a:t>
            </a:r>
            <a:r>
              <a:rPr lang="en-US" sz="1400" b="0" kern="1200" dirty="0">
                <a:solidFill>
                  <a:schemeClr val="tx1"/>
                </a:solidFill>
                <a:effectLst/>
                <a:latin typeface="+mn-lt"/>
                <a:ea typeface="+mn-ea"/>
                <a:cs typeface="+mn-cs"/>
              </a:rPr>
              <a:t> um 1 °C das </a:t>
            </a:r>
            <a:r>
              <a:rPr lang="en-US" sz="1400" b="0" kern="1200" dirty="0" err="1">
                <a:solidFill>
                  <a:schemeClr val="tx1"/>
                </a:solidFill>
                <a:effectLst/>
                <a:latin typeface="+mn-lt"/>
                <a:ea typeface="+mn-ea"/>
                <a:cs typeface="+mn-cs"/>
              </a:rPr>
              <a:t>Bürgerkriegs-Eintrittsrisiko</a:t>
            </a:r>
            <a:r>
              <a:rPr lang="en-US" sz="1400" b="0" kern="1200" dirty="0">
                <a:solidFill>
                  <a:schemeClr val="tx1"/>
                </a:solidFill>
                <a:effectLst/>
                <a:latin typeface="+mn-lt"/>
                <a:ea typeface="+mn-ea"/>
                <a:cs typeface="+mn-cs"/>
              </a:rPr>
              <a:t> in Sub-Sahara-Afrika um </a:t>
            </a:r>
            <a:r>
              <a:rPr lang="en-US" sz="1400" b="0" kern="1200" dirty="0" err="1">
                <a:solidFill>
                  <a:schemeClr val="tx1"/>
                </a:solidFill>
                <a:effectLst/>
                <a:latin typeface="+mn-lt"/>
                <a:ea typeface="+mn-ea"/>
                <a:cs typeface="+mn-cs"/>
              </a:rPr>
              <a:t>grob</a:t>
            </a:r>
            <a:r>
              <a:rPr lang="en-US" sz="1400" b="0" kern="1200" dirty="0">
                <a:solidFill>
                  <a:schemeClr val="tx1"/>
                </a:solidFill>
                <a:effectLst/>
                <a:latin typeface="+mn-lt"/>
                <a:ea typeface="+mn-ea"/>
                <a:cs typeface="+mn-cs"/>
              </a:rPr>
              <a:t> 50 % </a:t>
            </a:r>
            <a:r>
              <a:rPr lang="en-US" sz="1400" b="0" kern="1200" dirty="0" err="1">
                <a:solidFill>
                  <a:schemeClr val="tx1"/>
                </a:solidFill>
                <a:effectLst/>
                <a:latin typeface="+mn-lt"/>
                <a:ea typeface="+mn-ea"/>
                <a:cs typeface="+mn-cs"/>
              </a:rPr>
              <a:t>steigen</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lässt</a:t>
            </a:r>
            <a:r>
              <a:rPr lang="en-US" sz="1400" b="0" kern="1200" dirty="0">
                <a:solidFill>
                  <a:schemeClr val="tx1"/>
                </a:solidFill>
                <a:effectLst/>
                <a:latin typeface="+mn-lt"/>
                <a:ea typeface="+mn-ea"/>
                <a:cs typeface="+mn-cs"/>
              </a:rPr>
              <a:t>. (-5% </a:t>
            </a:r>
            <a:r>
              <a:rPr lang="en-US" sz="1400" b="0" kern="1200" dirty="0" err="1">
                <a:solidFill>
                  <a:schemeClr val="tx1"/>
                </a:solidFill>
                <a:effectLst/>
                <a:latin typeface="+mn-lt"/>
                <a:ea typeface="+mn-ea"/>
                <a:cs typeface="+mn-cs"/>
              </a:rPr>
              <a:t>bei</a:t>
            </a:r>
            <a:r>
              <a:rPr lang="en-US" sz="1400" b="0" kern="1200" dirty="0">
                <a:solidFill>
                  <a:schemeClr val="tx1"/>
                </a:solidFill>
                <a:effectLst/>
                <a:latin typeface="+mn-lt"/>
                <a:ea typeface="+mn-ea"/>
                <a:cs typeface="+mn-cs"/>
              </a:rPr>
              <a:t> 0°, 20% </a:t>
            </a:r>
            <a:r>
              <a:rPr lang="en-US" sz="1400" b="0" kern="1200" dirty="0" err="1">
                <a:solidFill>
                  <a:schemeClr val="tx1"/>
                </a:solidFill>
                <a:effectLst/>
                <a:latin typeface="+mn-lt"/>
                <a:ea typeface="+mn-ea"/>
                <a:cs typeface="+mn-cs"/>
              </a:rPr>
              <a:t>bei</a:t>
            </a:r>
            <a:r>
              <a:rPr lang="en-US" sz="1400" b="0" kern="1200" dirty="0">
                <a:solidFill>
                  <a:schemeClr val="tx1"/>
                </a:solidFill>
                <a:effectLst/>
                <a:latin typeface="+mn-lt"/>
                <a:ea typeface="+mn-ea"/>
                <a:cs typeface="+mn-cs"/>
              </a:rPr>
              <a:t> 0.5°, 45% </a:t>
            </a:r>
            <a:r>
              <a:rPr lang="en-US" sz="1400" b="0" kern="1200" dirty="0" err="1">
                <a:solidFill>
                  <a:schemeClr val="tx1"/>
                </a:solidFill>
                <a:effectLst/>
                <a:latin typeface="+mn-lt"/>
                <a:ea typeface="+mn-ea"/>
                <a:cs typeface="+mn-cs"/>
              </a:rPr>
              <a:t>bei</a:t>
            </a:r>
            <a:r>
              <a:rPr lang="en-US" sz="1400" b="0" kern="1200" dirty="0">
                <a:solidFill>
                  <a:schemeClr val="tx1"/>
                </a:solidFill>
                <a:effectLst/>
                <a:latin typeface="+mn-lt"/>
                <a:ea typeface="+mn-ea"/>
                <a:cs typeface="+mn-cs"/>
              </a:rPr>
              <a:t> 1°)</a:t>
            </a:r>
          </a:p>
          <a:p>
            <a:endParaRPr lang="en-US" sz="1300" dirty="0"/>
          </a:p>
          <a:p>
            <a:r>
              <a:rPr lang="de-DE" dirty="0"/>
              <a:t>Um den Begriff „Sub-Sahara-</a:t>
            </a:r>
            <a:r>
              <a:rPr lang="de-DE" dirty="0" err="1"/>
              <a:t>Afrika“vermeiden</a:t>
            </a:r>
            <a:r>
              <a:rPr lang="de-DE" dirty="0"/>
              <a:t> zu können und um der sehr großen Spannbreite des Konfidenzbandes in der Abbildung genüge zu tragen, bleiben wir bei „grob 40 %“.</a:t>
            </a:r>
          </a:p>
        </p:txBody>
      </p:sp>
      <p:sp>
        <p:nvSpPr>
          <p:cNvPr id="4" name="Foliennummernplatzhalter 3"/>
          <p:cNvSpPr>
            <a:spLocks noGrp="1"/>
          </p:cNvSpPr>
          <p:nvPr>
            <p:ph type="sldNum" sz="quarter" idx="5"/>
          </p:nvPr>
        </p:nvSpPr>
        <p:spPr/>
        <p:txBody>
          <a:bodyPr/>
          <a:lstStyle/>
          <a:p>
            <a:fld id="{B409C545-18B8-44CD-A9F8-6F7BC79EDD5E}" type="slidenum">
              <a:rPr lang="de-DE" smtClean="0"/>
              <a:t>30</a:t>
            </a:fld>
            <a:endParaRPr lang="de-DE"/>
          </a:p>
        </p:txBody>
      </p:sp>
    </p:spTree>
    <p:extLst>
      <p:ext uri="{BB962C8B-B14F-4D97-AF65-F5344CB8AC3E}">
        <p14:creationId xmlns:p14="http://schemas.microsoft.com/office/powerpoint/2010/main" val="2129022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Bildquelle:</a:t>
            </a:r>
          </a:p>
          <a:p>
            <a:r>
              <a:rPr lang="de-DE" dirty="0"/>
              <a:t>https://www.flickr.com/photos/kaibabnationalforest/4460322784</a:t>
            </a:r>
          </a:p>
          <a:p>
            <a:endParaRPr lang="de-DE" dirty="0"/>
          </a:p>
          <a:p>
            <a:r>
              <a:rPr lang="de-DE" dirty="0"/>
              <a:t>Heruntergeladen am:</a:t>
            </a:r>
          </a:p>
          <a:p>
            <a:r>
              <a:rPr lang="de-DE" dirty="0"/>
              <a:t>18.09.2019</a:t>
            </a:r>
          </a:p>
          <a:p>
            <a:endParaRPr lang="de-DE" dirty="0"/>
          </a:p>
          <a:p>
            <a:r>
              <a:rPr lang="de-DE" dirty="0"/>
              <a:t>Fotograf:</a:t>
            </a:r>
          </a:p>
          <a:p>
            <a:r>
              <a:rPr lang="en-US" dirty="0"/>
              <a:t>U.S. Forest Service, Southwestern Region, Kaibab National Forest</a:t>
            </a:r>
            <a:endParaRPr lang="de-DE" dirty="0"/>
          </a:p>
          <a:p>
            <a:endParaRPr lang="de-DE" dirty="0"/>
          </a:p>
          <a:p>
            <a:r>
              <a:rPr lang="de-DE" dirty="0"/>
              <a:t>Agentur/Unternehmen/Plattform:</a:t>
            </a:r>
          </a:p>
          <a:p>
            <a:r>
              <a:rPr lang="de-DE" dirty="0"/>
              <a:t>Flickr</a:t>
            </a:r>
          </a:p>
          <a:p>
            <a:endParaRPr lang="de-DE" dirty="0"/>
          </a:p>
          <a:p>
            <a:r>
              <a:rPr lang="de-DE" dirty="0"/>
              <a:t>Titel/Bildunterschrift:</a:t>
            </a:r>
          </a:p>
          <a:p>
            <a:r>
              <a:rPr lang="de-DE" dirty="0"/>
              <a:t>Warm </a:t>
            </a:r>
            <a:r>
              <a:rPr lang="de-DE" dirty="0" err="1"/>
              <a:t>Fire</a:t>
            </a:r>
            <a:r>
              <a:rPr lang="de-DE" dirty="0"/>
              <a:t> 2006</a:t>
            </a:r>
          </a:p>
          <a:p>
            <a:endParaRPr lang="de-DE" dirty="0"/>
          </a:p>
          <a:p>
            <a:r>
              <a:rPr lang="de-DE" dirty="0"/>
              <a:t>Lizenz:</a:t>
            </a:r>
          </a:p>
          <a:p>
            <a:r>
              <a:rPr lang="de-DE" dirty="0"/>
              <a:t>Creative Commons 2.0</a:t>
            </a:r>
          </a:p>
          <a:p>
            <a:r>
              <a:rPr lang="de-DE" dirty="0"/>
              <a:t>https://creativecommons.org/licenses/by/2.0/</a:t>
            </a:r>
          </a:p>
          <a:p>
            <a:r>
              <a:rPr lang="de-DE" dirty="0"/>
              <a:t>-&gt; </a:t>
            </a:r>
            <a:r>
              <a:rPr lang="de-DE" dirty="0" err="1"/>
              <a:t>free</a:t>
            </a:r>
            <a:r>
              <a:rPr lang="de-DE" dirty="0"/>
              <a:t> </a:t>
            </a:r>
            <a:r>
              <a:rPr lang="de-DE" dirty="0" err="1"/>
              <a:t>to</a:t>
            </a:r>
            <a:r>
              <a:rPr lang="de-DE" dirty="0"/>
              <a:t> </a:t>
            </a:r>
            <a:r>
              <a:rPr lang="de-DE" dirty="0" err="1"/>
              <a:t>copy</a:t>
            </a:r>
            <a:endParaRPr lang="de-DE" dirty="0"/>
          </a:p>
          <a:p>
            <a:r>
              <a:rPr lang="de-DE" dirty="0"/>
              <a:t>-&gt; </a:t>
            </a:r>
            <a:r>
              <a:rPr lang="de-DE" dirty="0" err="1"/>
              <a:t>free</a:t>
            </a:r>
            <a:r>
              <a:rPr lang="de-DE" dirty="0"/>
              <a:t> </a:t>
            </a:r>
            <a:r>
              <a:rPr lang="de-DE" dirty="0" err="1"/>
              <a:t>to</a:t>
            </a:r>
            <a:r>
              <a:rPr lang="de-DE" dirty="0"/>
              <a:t> </a:t>
            </a:r>
            <a:r>
              <a:rPr lang="de-DE" dirty="0" err="1"/>
              <a:t>share</a:t>
            </a:r>
            <a:endParaRPr lang="de-DE" dirty="0"/>
          </a:p>
          <a:p>
            <a:r>
              <a:rPr lang="de-DE" dirty="0"/>
              <a:t>erfordert Angabe des Namen des Fotografen, des Copyrights, des Links und des Titels</a:t>
            </a:r>
          </a:p>
          <a:p>
            <a:r>
              <a:rPr lang="de-DE" dirty="0"/>
              <a:t>erfordert Angabe des Links zur Lizenz</a:t>
            </a:r>
          </a:p>
          <a:p>
            <a:r>
              <a:rPr lang="de-DE" dirty="0"/>
              <a:t>erfordert Angabe von Änderungen</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33</a:t>
            </a:fld>
            <a:endParaRPr lang="de-DE"/>
          </a:p>
        </p:txBody>
      </p:sp>
    </p:spTree>
    <p:extLst>
      <p:ext uri="{BB962C8B-B14F-4D97-AF65-F5344CB8AC3E}">
        <p14:creationId xmlns:p14="http://schemas.microsoft.com/office/powerpoint/2010/main" val="1537269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geprüft: Uli Stopper</a:t>
            </a:r>
          </a:p>
          <a:p>
            <a:endParaRPr lang="de-DE" dirty="0"/>
          </a:p>
          <a:p>
            <a:r>
              <a:rPr lang="de-DE" dirty="0"/>
              <a:t>Ursprünglicher </a:t>
            </a:r>
            <a:r>
              <a:rPr lang="de-DE" dirty="0" err="1"/>
              <a:t>Powerpoint</a:t>
            </a:r>
            <a:r>
              <a:rPr lang="de-DE" dirty="0"/>
              <a:t>-Text:</a:t>
            </a:r>
          </a:p>
          <a:p>
            <a:r>
              <a:rPr lang="de-DE" dirty="0"/>
              <a:t>„In einem durchschnittlichen Sommer in der Mittelmeerregion würden 94 % der Wälder verbrennen.“</a:t>
            </a:r>
          </a:p>
          <a:p>
            <a:endParaRPr lang="de-DE" dirty="0"/>
          </a:p>
          <a:p>
            <a:r>
              <a:rPr lang="de-DE" dirty="0"/>
              <a:t>Ursprüngliche Quelle:</a:t>
            </a:r>
          </a:p>
          <a:p>
            <a:r>
              <a:rPr lang="en-US" dirty="0"/>
              <a:t>Robert </a:t>
            </a:r>
            <a:r>
              <a:rPr lang="en-US" dirty="0" err="1"/>
              <a:t>McSweeny</a:t>
            </a:r>
            <a:r>
              <a:rPr lang="en-US" dirty="0"/>
              <a:t>, „The impacts of climate change at 1.5C, 2C and beyond“, Carbon Brief 4.10.2018</a:t>
            </a:r>
          </a:p>
          <a:p>
            <a:endParaRPr lang="de-DE" dirty="0"/>
          </a:p>
          <a:p>
            <a:r>
              <a:rPr lang="de-DE" dirty="0"/>
              <a:t>Interaktive Carbon Brief Seite ist nur noch im Internet-Archiv verfügbar:</a:t>
            </a:r>
          </a:p>
          <a:p>
            <a:pPr defTabSz="990478">
              <a:defRPr/>
            </a:pPr>
            <a:r>
              <a:rPr lang="de-DE" dirty="0"/>
              <a:t>https://web.archive.org/web/20190924115738/https://www.carbonbrief.org/the-impacts-of-climate-change-at-1-point-5-2c-and-beyond</a:t>
            </a:r>
          </a:p>
          <a:p>
            <a:endParaRPr lang="de-DE" dirty="0"/>
          </a:p>
          <a:p>
            <a:r>
              <a:rPr lang="de-DE" dirty="0"/>
              <a:t>Carbon Brief hat seine Zahlen aus dieser Quelle:</a:t>
            </a:r>
          </a:p>
          <a:p>
            <a:r>
              <a:rPr lang="en-US" dirty="0"/>
              <a:t>Turco, M. et al. (2018) Exacerbated fires in Mediterranean Europe due to anthropogenic warming projected with nonstationary climate-fire models, Nature Communication 9</a:t>
            </a:r>
          </a:p>
          <a:p>
            <a:endParaRPr lang="de-DE" dirty="0"/>
          </a:p>
          <a:p>
            <a:r>
              <a:rPr lang="de-DE" dirty="0"/>
              <a:t>Aus dem Artikel geht hervor, dass Carbon Brief die Quelle vollkommen falsch interpretiert hat:</a:t>
            </a:r>
          </a:p>
          <a:p>
            <a:endParaRPr lang="de-DE" dirty="0"/>
          </a:p>
          <a:p>
            <a:pPr marL="185715" indent="-185715">
              <a:buFont typeface="Arial" panose="020B0604020202020204" pitchFamily="34" charset="0"/>
              <a:buChar char="•"/>
            </a:pPr>
            <a:r>
              <a:rPr lang="de-DE" dirty="0"/>
              <a:t>Der Text auf Carbon Brief lautete „Area </a:t>
            </a:r>
            <a:r>
              <a:rPr lang="de-DE" dirty="0" err="1"/>
              <a:t>burned</a:t>
            </a:r>
            <a:r>
              <a:rPr lang="de-DE" dirty="0"/>
              <a:t> </a:t>
            </a:r>
            <a:r>
              <a:rPr lang="de-DE" dirty="0" err="1"/>
              <a:t>by</a:t>
            </a:r>
            <a:r>
              <a:rPr lang="de-DE" dirty="0"/>
              <a:t> </a:t>
            </a:r>
            <a:r>
              <a:rPr lang="de-DE" dirty="0" err="1"/>
              <a:t>wildfires</a:t>
            </a:r>
            <a:r>
              <a:rPr lang="de-DE" dirty="0"/>
              <a:t> in </a:t>
            </a:r>
            <a:r>
              <a:rPr lang="de-DE" dirty="0" err="1"/>
              <a:t>average</a:t>
            </a:r>
            <a:r>
              <a:rPr lang="de-DE" dirty="0"/>
              <a:t> </a:t>
            </a:r>
            <a:r>
              <a:rPr lang="de-DE" dirty="0" err="1"/>
              <a:t>Mediterranean</a:t>
            </a:r>
            <a:r>
              <a:rPr lang="de-DE" dirty="0"/>
              <a:t> </a:t>
            </a:r>
            <a:r>
              <a:rPr lang="de-DE" dirty="0" err="1"/>
              <a:t>summer</a:t>
            </a:r>
            <a:r>
              <a:rPr lang="de-DE" dirty="0"/>
              <a:t>“ und es wurde für 3 °C der Wert 97 % (77%-111%) angegeben. Dies suggeriert, dass der komplette Wald im Mittelmeerraum verbrennen würde.</a:t>
            </a:r>
          </a:p>
          <a:p>
            <a:endParaRPr lang="de-DE" dirty="0"/>
          </a:p>
          <a:p>
            <a:pPr marL="185715" indent="-185715">
              <a:buFont typeface="Arial" panose="020B0604020202020204" pitchFamily="34" charset="0"/>
              <a:buChar char="•"/>
            </a:pPr>
            <a:r>
              <a:rPr lang="de-DE" dirty="0"/>
              <a:t>Dies ist auch in der ersten Version unseres </a:t>
            </a:r>
            <a:r>
              <a:rPr lang="de-DE" dirty="0" err="1"/>
              <a:t>Powerpoint</a:t>
            </a:r>
            <a:r>
              <a:rPr lang="de-DE" dirty="0"/>
              <a:t>-Textes so übernommen worden. (94 % statt 97 %. Vermutlich wurde der Wert auf Carbon Brief irgendwann leicht verändert.)</a:t>
            </a:r>
          </a:p>
          <a:p>
            <a:pPr marL="185715" indent="-185715">
              <a:buFont typeface="Arial" panose="020B0604020202020204" pitchFamily="34" charset="0"/>
              <a:buChar char="•"/>
            </a:pPr>
            <a:endParaRPr lang="de-DE" dirty="0"/>
          </a:p>
          <a:p>
            <a:pPr marL="185715" indent="-185715">
              <a:buFont typeface="Arial" panose="020B0604020202020204" pitchFamily="34" charset="0"/>
              <a:buChar char="•"/>
            </a:pPr>
            <a:r>
              <a:rPr lang="de-DE" dirty="0"/>
              <a:t>Im Artikel von </a:t>
            </a:r>
            <a:r>
              <a:rPr lang="de-DE" dirty="0" err="1"/>
              <a:t>Turco</a:t>
            </a:r>
            <a:r>
              <a:rPr lang="de-DE" dirty="0"/>
              <a:t> et al. steht allerdings in der Beschreibung zu Abbildung 3, dass es sich um „</a:t>
            </a:r>
            <a:r>
              <a:rPr lang="en-US" sz="1300" dirty="0"/>
              <a:t>Burned area (BA) </a:t>
            </a:r>
            <a:r>
              <a:rPr lang="en-US" sz="1300" b="1" i="1" dirty="0"/>
              <a:t>changes </a:t>
            </a:r>
            <a:r>
              <a:rPr lang="en-US" sz="1300" dirty="0"/>
              <a:t>in Mediterranean Europe” </a:t>
            </a:r>
            <a:r>
              <a:rPr lang="en-US" sz="1300" dirty="0" err="1"/>
              <a:t>handelt</a:t>
            </a:r>
            <a:r>
              <a:rPr lang="en-US" sz="1300" dirty="0"/>
              <a:t>! </a:t>
            </a:r>
            <a:r>
              <a:rPr lang="en-US" sz="1300" dirty="0" err="1"/>
              <a:t>D.h.</a:t>
            </a:r>
            <a:r>
              <a:rPr lang="en-US" sz="1300" dirty="0"/>
              <a:t> die </a:t>
            </a:r>
            <a:r>
              <a:rPr lang="en-US" sz="1300" dirty="0" err="1"/>
              <a:t>Prozentwerte</a:t>
            </a:r>
            <a:r>
              <a:rPr lang="en-US" sz="1300" dirty="0"/>
              <a:t> </a:t>
            </a:r>
            <a:r>
              <a:rPr lang="en-US" sz="1300" dirty="0" err="1"/>
              <a:t>geben</a:t>
            </a:r>
            <a:r>
              <a:rPr lang="en-US" sz="1300" dirty="0"/>
              <a:t> an, </a:t>
            </a:r>
            <a:r>
              <a:rPr lang="en-US" sz="1300" dirty="0" err="1"/>
              <a:t>wie</a:t>
            </a:r>
            <a:r>
              <a:rPr lang="en-US" sz="1300" dirty="0"/>
              <a:t> stark </a:t>
            </a:r>
            <a:r>
              <a:rPr lang="en-US" sz="1300" dirty="0" err="1"/>
              <a:t>sich</a:t>
            </a:r>
            <a:r>
              <a:rPr lang="en-US" sz="1300" dirty="0"/>
              <a:t> </a:t>
            </a:r>
            <a:r>
              <a:rPr lang="en-US" sz="1300" dirty="0" err="1"/>
              <a:t>unter</a:t>
            </a:r>
            <a:r>
              <a:rPr lang="en-US" sz="1300" dirty="0"/>
              <a:t> dem </a:t>
            </a:r>
            <a:r>
              <a:rPr lang="en-US" sz="1300" dirty="0" err="1"/>
              <a:t>Einfluss</a:t>
            </a:r>
            <a:r>
              <a:rPr lang="en-US" sz="1300" dirty="0"/>
              <a:t> </a:t>
            </a:r>
            <a:r>
              <a:rPr lang="en-US" sz="1300" dirty="0" err="1"/>
              <a:t>einer</a:t>
            </a:r>
            <a:r>
              <a:rPr lang="en-US" sz="1300" dirty="0"/>
              <a:t> </a:t>
            </a:r>
            <a:r>
              <a:rPr lang="en-US" sz="1300" dirty="0" err="1"/>
              <a:t>bestimmten</a:t>
            </a:r>
            <a:r>
              <a:rPr lang="en-US" sz="1300" dirty="0"/>
              <a:t> </a:t>
            </a:r>
            <a:r>
              <a:rPr lang="en-US" sz="1300" dirty="0" err="1"/>
              <a:t>Klimaerwärmung</a:t>
            </a:r>
            <a:r>
              <a:rPr lang="en-US" sz="1300" dirty="0"/>
              <a:t> </a:t>
            </a:r>
            <a:r>
              <a:rPr lang="en-US" sz="1300" dirty="0" err="1"/>
              <a:t>diejenige</a:t>
            </a:r>
            <a:r>
              <a:rPr lang="en-US" sz="1300" dirty="0"/>
              <a:t> </a:t>
            </a:r>
            <a:r>
              <a:rPr lang="en-US" sz="1300" dirty="0" err="1"/>
              <a:t>Fläche</a:t>
            </a:r>
            <a:r>
              <a:rPr lang="en-US" sz="1300" dirty="0"/>
              <a:t> </a:t>
            </a:r>
            <a:r>
              <a:rPr lang="en-US" sz="1300" b="1" i="1" dirty="0" err="1"/>
              <a:t>vergrößert</a:t>
            </a:r>
            <a:r>
              <a:rPr lang="en-US" sz="1300" dirty="0"/>
              <a:t>, die </a:t>
            </a:r>
            <a:r>
              <a:rPr lang="en-US" sz="1300" dirty="0" err="1"/>
              <a:t>im</a:t>
            </a:r>
            <a:r>
              <a:rPr lang="en-US" sz="1300" dirty="0"/>
              <a:t> </a:t>
            </a:r>
            <a:r>
              <a:rPr lang="en-US" sz="1300" dirty="0" err="1"/>
              <a:t>Durchschnitt</a:t>
            </a:r>
            <a:r>
              <a:rPr lang="en-US" sz="1300" dirty="0"/>
              <a:t> </a:t>
            </a:r>
            <a:r>
              <a:rPr lang="en-US" sz="1300" dirty="0" err="1"/>
              <a:t>Jährlich</a:t>
            </a:r>
            <a:r>
              <a:rPr lang="en-US" sz="1300" dirty="0"/>
              <a:t> von </a:t>
            </a:r>
            <a:r>
              <a:rPr lang="en-US" sz="1300" dirty="0" err="1"/>
              <a:t>einem</a:t>
            </a:r>
            <a:r>
              <a:rPr lang="en-US" sz="1300" dirty="0"/>
              <a:t> Feuer </a:t>
            </a:r>
            <a:r>
              <a:rPr lang="en-US" sz="1300" dirty="0" err="1"/>
              <a:t>betroffen</a:t>
            </a:r>
            <a:r>
              <a:rPr lang="en-US" sz="1300" dirty="0"/>
              <a:t> </a:t>
            </a:r>
            <a:r>
              <a:rPr lang="en-US" sz="1300" dirty="0" err="1"/>
              <a:t>ist</a:t>
            </a:r>
            <a:r>
              <a:rPr lang="en-US" sz="1300" dirty="0"/>
              <a:t>. </a:t>
            </a:r>
            <a:r>
              <a:rPr lang="en-US" sz="1300" dirty="0" err="1"/>
              <a:t>Wenn</a:t>
            </a:r>
            <a:r>
              <a:rPr lang="en-US" sz="1300" dirty="0"/>
              <a:t> also </a:t>
            </a:r>
            <a:r>
              <a:rPr lang="en-US" sz="1300" dirty="0" err="1"/>
              <a:t>z.B</a:t>
            </a:r>
            <a:r>
              <a:rPr lang="en-US" sz="1300" dirty="0"/>
              <a:t>. </a:t>
            </a:r>
            <a:r>
              <a:rPr lang="en-US" sz="1300" dirty="0" err="1"/>
              <a:t>ein</a:t>
            </a:r>
            <a:r>
              <a:rPr lang="en-US" sz="1300" dirty="0"/>
              <a:t> BA change von </a:t>
            </a:r>
            <a:r>
              <a:rPr lang="en-US" sz="1300" i="1" u="sng" dirty="0"/>
              <a:t>100 %</a:t>
            </a:r>
            <a:r>
              <a:rPr lang="en-US" sz="1300" dirty="0"/>
              <a:t> </a:t>
            </a:r>
            <a:r>
              <a:rPr lang="en-US" sz="1300" dirty="0" err="1"/>
              <a:t>für</a:t>
            </a:r>
            <a:r>
              <a:rPr lang="en-US" sz="1300" dirty="0"/>
              <a:t> </a:t>
            </a:r>
            <a:r>
              <a:rPr lang="en-US" sz="1300" dirty="0" err="1"/>
              <a:t>eine</a:t>
            </a:r>
            <a:r>
              <a:rPr lang="en-US" sz="1300" dirty="0"/>
              <a:t> </a:t>
            </a:r>
            <a:r>
              <a:rPr lang="en-US" sz="1300" dirty="0" err="1"/>
              <a:t>Klimaerwärmung</a:t>
            </a:r>
            <a:r>
              <a:rPr lang="en-US" sz="1300" dirty="0"/>
              <a:t> um X °C </a:t>
            </a:r>
            <a:r>
              <a:rPr lang="en-US" sz="1300" dirty="0" err="1"/>
              <a:t>angegeben</a:t>
            </a:r>
            <a:r>
              <a:rPr lang="en-US" sz="1300" dirty="0"/>
              <a:t> </a:t>
            </a:r>
            <a:r>
              <a:rPr lang="en-US" sz="1300" dirty="0" err="1"/>
              <a:t>ist</a:t>
            </a:r>
            <a:r>
              <a:rPr lang="en-US" sz="1300" dirty="0"/>
              <a:t>, </a:t>
            </a:r>
            <a:r>
              <a:rPr lang="en-US" sz="1300" dirty="0" err="1"/>
              <a:t>dann</a:t>
            </a:r>
            <a:r>
              <a:rPr lang="en-US" sz="1300" dirty="0"/>
              <a:t> </a:t>
            </a:r>
            <a:r>
              <a:rPr lang="en-US" sz="1300" dirty="0" err="1"/>
              <a:t>heißt</a:t>
            </a:r>
            <a:r>
              <a:rPr lang="en-US" sz="1300" dirty="0"/>
              <a:t> das, </a:t>
            </a:r>
            <a:r>
              <a:rPr lang="en-US" sz="1300" dirty="0" err="1"/>
              <a:t>dass</a:t>
            </a:r>
            <a:r>
              <a:rPr lang="en-US" sz="1300" dirty="0"/>
              <a:t> </a:t>
            </a:r>
            <a:r>
              <a:rPr lang="en-US" sz="1300" dirty="0" err="1"/>
              <a:t>sich</a:t>
            </a:r>
            <a:r>
              <a:rPr lang="en-US" sz="1300" dirty="0"/>
              <a:t> die </a:t>
            </a:r>
            <a:r>
              <a:rPr lang="en-US" sz="1300" dirty="0" err="1"/>
              <a:t>jährlich</a:t>
            </a:r>
            <a:r>
              <a:rPr lang="en-US" sz="1300" dirty="0"/>
              <a:t> von </a:t>
            </a:r>
            <a:r>
              <a:rPr lang="en-US" sz="1300" dirty="0" err="1"/>
              <a:t>einem</a:t>
            </a:r>
            <a:r>
              <a:rPr lang="en-US" sz="1300" dirty="0"/>
              <a:t> Feuer </a:t>
            </a:r>
            <a:r>
              <a:rPr lang="en-US" sz="1300" dirty="0" err="1"/>
              <a:t>betroffene</a:t>
            </a:r>
            <a:r>
              <a:rPr lang="en-US" sz="1300" dirty="0"/>
              <a:t> </a:t>
            </a:r>
            <a:r>
              <a:rPr lang="en-US" sz="1300" dirty="0" err="1"/>
              <a:t>Fläche</a:t>
            </a:r>
            <a:r>
              <a:rPr lang="en-US" sz="1300" dirty="0"/>
              <a:t> </a:t>
            </a:r>
            <a:r>
              <a:rPr lang="en-US" sz="1300" dirty="0" err="1"/>
              <a:t>gegenüber</a:t>
            </a:r>
            <a:r>
              <a:rPr lang="en-US" sz="1300" dirty="0"/>
              <a:t> </a:t>
            </a:r>
            <a:r>
              <a:rPr lang="en-US" sz="1300" dirty="0" err="1"/>
              <a:t>heute</a:t>
            </a:r>
            <a:r>
              <a:rPr lang="en-US" sz="1300" dirty="0"/>
              <a:t> </a:t>
            </a:r>
            <a:r>
              <a:rPr lang="en-US" sz="1300" i="1" u="sng" dirty="0" err="1"/>
              <a:t>verdoppelt</a:t>
            </a:r>
            <a:r>
              <a:rPr lang="en-US" sz="1300" dirty="0"/>
              <a:t>, </a:t>
            </a:r>
            <a:r>
              <a:rPr lang="en-US" sz="1300" dirty="0" err="1"/>
              <a:t>wenn</a:t>
            </a:r>
            <a:r>
              <a:rPr lang="en-US" sz="1300" dirty="0"/>
              <a:t> </a:t>
            </a:r>
            <a:r>
              <a:rPr lang="en-US" sz="1300" dirty="0" err="1"/>
              <a:t>sich</a:t>
            </a:r>
            <a:r>
              <a:rPr lang="en-US" sz="1300" dirty="0"/>
              <a:t> das Klima um X °C </a:t>
            </a:r>
            <a:r>
              <a:rPr lang="en-US" sz="1300" dirty="0" err="1"/>
              <a:t>ggü</a:t>
            </a:r>
            <a:r>
              <a:rPr lang="en-US" sz="1300" dirty="0"/>
              <a:t>. </a:t>
            </a:r>
            <a:r>
              <a:rPr lang="en-US" sz="1300" dirty="0" err="1"/>
              <a:t>vorindustriellem</a:t>
            </a:r>
            <a:r>
              <a:rPr lang="en-US" sz="1300" dirty="0"/>
              <a:t> </a:t>
            </a:r>
            <a:r>
              <a:rPr lang="en-US" sz="1300" dirty="0" err="1"/>
              <a:t>Niveau</a:t>
            </a:r>
            <a:r>
              <a:rPr lang="en-US" sz="1300" dirty="0"/>
              <a:t> </a:t>
            </a:r>
            <a:r>
              <a:rPr lang="en-US" sz="1300" dirty="0" err="1"/>
              <a:t>erwärmt</a:t>
            </a:r>
            <a:r>
              <a:rPr lang="en-US" sz="1300" dirty="0"/>
              <a:t>!</a:t>
            </a:r>
          </a:p>
          <a:p>
            <a:pPr marL="185715" indent="-185715">
              <a:buFont typeface="Arial" panose="020B0604020202020204" pitchFamily="34" charset="0"/>
              <a:buChar char="•"/>
            </a:pPr>
            <a:endParaRPr lang="en-US" sz="1300" dirty="0"/>
          </a:p>
          <a:p>
            <a:r>
              <a:rPr lang="en-US" sz="1300" dirty="0" err="1"/>
              <a:t>Außerdem</a:t>
            </a:r>
            <a:r>
              <a:rPr lang="en-US" sz="1300" dirty="0"/>
              <a:t> </a:t>
            </a:r>
            <a:r>
              <a:rPr lang="en-US" sz="1300" dirty="0" err="1"/>
              <a:t>sind</a:t>
            </a:r>
            <a:r>
              <a:rPr lang="en-US" sz="1300" dirty="0"/>
              <a:t> die </a:t>
            </a:r>
            <a:r>
              <a:rPr lang="en-US" sz="1300" dirty="0" err="1"/>
              <a:t>Unsicherheiten</a:t>
            </a:r>
            <a:r>
              <a:rPr lang="en-US" sz="1300" dirty="0"/>
              <a:t> in dem Modell </a:t>
            </a:r>
            <a:r>
              <a:rPr lang="en-US" sz="1300" dirty="0" err="1"/>
              <a:t>viel</a:t>
            </a:r>
            <a:r>
              <a:rPr lang="en-US" sz="1300" dirty="0"/>
              <a:t> </a:t>
            </a:r>
            <a:r>
              <a:rPr lang="en-US" sz="1300" dirty="0" err="1"/>
              <a:t>zu</a:t>
            </a:r>
            <a:r>
              <a:rPr lang="en-US" sz="1300" dirty="0"/>
              <a:t> </a:t>
            </a:r>
            <a:r>
              <a:rPr lang="en-US" sz="1300" dirty="0" err="1"/>
              <a:t>groß</a:t>
            </a:r>
            <a:r>
              <a:rPr lang="en-US" sz="1300" dirty="0"/>
              <a:t>, um den BA change auf 1 % </a:t>
            </a:r>
            <a:r>
              <a:rPr lang="en-US" sz="1300" dirty="0" err="1"/>
              <a:t>anzugeben</a:t>
            </a:r>
            <a:r>
              <a:rPr lang="en-US" sz="1300" dirty="0"/>
              <a:t>. </a:t>
            </a:r>
            <a:r>
              <a:rPr lang="en-US" sz="1300" dirty="0" err="1"/>
              <a:t>Wir</a:t>
            </a:r>
            <a:r>
              <a:rPr lang="en-US" sz="1300" dirty="0"/>
              <a:t> </a:t>
            </a:r>
            <a:r>
              <a:rPr lang="en-US" sz="1300" dirty="0" err="1"/>
              <a:t>begnügen</a:t>
            </a:r>
            <a:r>
              <a:rPr lang="en-US" sz="1300" dirty="0"/>
              <a:t> </a:t>
            </a:r>
            <a:r>
              <a:rPr lang="en-US" sz="1300" dirty="0" err="1"/>
              <a:t>uns</a:t>
            </a:r>
            <a:r>
              <a:rPr lang="en-US" sz="1300" dirty="0"/>
              <a:t> </a:t>
            </a:r>
            <a:r>
              <a:rPr lang="en-US" sz="1300" dirty="0" err="1"/>
              <a:t>damit</a:t>
            </a:r>
            <a:r>
              <a:rPr lang="en-US" sz="1300" dirty="0"/>
              <a:t>, </a:t>
            </a:r>
            <a:r>
              <a:rPr lang="en-US" sz="1300" dirty="0" err="1"/>
              <a:t>dass</a:t>
            </a:r>
            <a:r>
              <a:rPr lang="en-US" sz="1300" dirty="0"/>
              <a:t> die </a:t>
            </a:r>
            <a:r>
              <a:rPr lang="en-US" sz="1300" dirty="0" err="1"/>
              <a:t>Fläche</a:t>
            </a:r>
            <a:r>
              <a:rPr lang="en-US" sz="1300" dirty="0"/>
              <a:t> </a:t>
            </a:r>
            <a:r>
              <a:rPr lang="en-US" sz="1300" dirty="0" err="1"/>
              <a:t>etwa</a:t>
            </a:r>
            <a:r>
              <a:rPr lang="en-US" sz="1300" dirty="0"/>
              <a:t> </a:t>
            </a:r>
            <a:r>
              <a:rPr lang="en-US" sz="1300" dirty="0" err="1"/>
              <a:t>doppelt</a:t>
            </a:r>
            <a:r>
              <a:rPr lang="en-US" sz="1300" dirty="0"/>
              <a:t> so </a:t>
            </a:r>
            <a:r>
              <a:rPr lang="en-US" sz="1300" dirty="0" err="1"/>
              <a:t>groß</a:t>
            </a:r>
            <a:r>
              <a:rPr lang="en-US" sz="1300" dirty="0"/>
              <a:t> </a:t>
            </a:r>
            <a:r>
              <a:rPr lang="en-US" sz="1300" dirty="0" err="1"/>
              <a:t>wird</a:t>
            </a:r>
            <a:r>
              <a:rPr lang="en-US" sz="1300" dirty="0"/>
              <a:t>.</a:t>
            </a:r>
          </a:p>
          <a:p>
            <a:pPr marL="185715" indent="-185715">
              <a:buFont typeface="Arial" panose="020B0604020202020204" pitchFamily="34" charset="0"/>
              <a:buChar char="•"/>
            </a:pPr>
            <a:endParaRPr lang="en-US" sz="1300" dirty="0"/>
          </a:p>
          <a:p>
            <a:r>
              <a:rPr lang="de-DE" dirty="0">
                <a:sym typeface="Wingdings" panose="05000000000000000000" pitchFamily="2" charset="2"/>
              </a:rPr>
              <a:t>Neuer </a:t>
            </a:r>
            <a:r>
              <a:rPr lang="de-DE" dirty="0" err="1">
                <a:sym typeface="Wingdings" panose="05000000000000000000" pitchFamily="2" charset="2"/>
              </a:rPr>
              <a:t>Powerpoint</a:t>
            </a:r>
            <a:r>
              <a:rPr lang="de-DE" dirty="0">
                <a:sym typeface="Wingdings" panose="05000000000000000000" pitchFamily="2" charset="2"/>
              </a:rPr>
              <a:t>-Text:</a:t>
            </a:r>
          </a:p>
          <a:p>
            <a:r>
              <a:rPr lang="de-DE" dirty="0">
                <a:sym typeface="Wingdings" panose="05000000000000000000" pitchFamily="2" charset="2"/>
              </a:rPr>
              <a:t>„Die Fläche, die in der Mittelmeerregion in einem durchschnittlichen Sommer von Waldbrand betroffen ist, wäre gegenüber heute etwa verdoppelt.“</a:t>
            </a:r>
          </a:p>
          <a:p>
            <a:endParaRPr lang="de-DE" dirty="0">
              <a:sym typeface="Wingdings" panose="05000000000000000000" pitchFamily="2" charset="2"/>
            </a:endParaRPr>
          </a:p>
          <a:p>
            <a:r>
              <a:rPr lang="de-DE" dirty="0">
                <a:sym typeface="Wingdings" panose="05000000000000000000" pitchFamily="2" charset="2"/>
              </a:rPr>
              <a:t>Neue Quelle:</a:t>
            </a:r>
          </a:p>
          <a:p>
            <a:pPr defTabSz="990478">
              <a:defRPr/>
            </a:pPr>
            <a:r>
              <a:rPr lang="en-US" dirty="0"/>
              <a:t>Turco, M. et al. (2018) Exacerbated fires in Mediterranean Europe due to anthropogenic warming projected with nonstationary climate-fire models, Nature Communication 9</a:t>
            </a: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34</a:t>
            </a:fld>
            <a:endParaRPr lang="de-DE"/>
          </a:p>
        </p:txBody>
      </p:sp>
    </p:spTree>
    <p:extLst>
      <p:ext uri="{BB962C8B-B14F-4D97-AF65-F5344CB8AC3E}">
        <p14:creationId xmlns:p14="http://schemas.microsoft.com/office/powerpoint/2010/main" val="437541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Bildquelle:</a:t>
            </a:r>
          </a:p>
          <a:p>
            <a:r>
              <a:rPr lang="de-DE" dirty="0"/>
              <a:t>https://1drv.ms/p/s!Aiq4dtTMLRyIr1HNeoGWucYwp5HJ?e=xkZFBN</a:t>
            </a:r>
          </a:p>
          <a:p>
            <a:endParaRPr lang="de-DE" dirty="0"/>
          </a:p>
          <a:p>
            <a:r>
              <a:rPr lang="de-DE" dirty="0"/>
              <a:t>Heruntergeladen am:</a:t>
            </a:r>
          </a:p>
          <a:p>
            <a:r>
              <a:rPr lang="de-DE" dirty="0"/>
              <a:t>2.4.2019</a:t>
            </a:r>
          </a:p>
          <a:p>
            <a:endParaRPr lang="de-DE" dirty="0"/>
          </a:p>
          <a:p>
            <a:r>
              <a:rPr lang="de-DE" dirty="0"/>
              <a:t>Fotograf:</a:t>
            </a:r>
          </a:p>
          <a:p>
            <a:r>
              <a:rPr lang="en-US" dirty="0"/>
              <a:t>Ulrich Stopper</a:t>
            </a:r>
            <a:endParaRPr lang="de-DE" dirty="0"/>
          </a:p>
          <a:p>
            <a:endParaRPr lang="de-DE" dirty="0"/>
          </a:p>
          <a:p>
            <a:r>
              <a:rPr lang="de-DE" dirty="0"/>
              <a:t>Agentur/Unternehmen/Plattform:</a:t>
            </a:r>
          </a:p>
          <a:p>
            <a:r>
              <a:rPr lang="de-DE" dirty="0"/>
              <a:t>Scientists4Future</a:t>
            </a:r>
          </a:p>
          <a:p>
            <a:endParaRPr lang="de-DE" dirty="0"/>
          </a:p>
          <a:p>
            <a:r>
              <a:rPr lang="de-DE" dirty="0"/>
              <a:t>Titel/Bildunterschrift:</a:t>
            </a:r>
          </a:p>
          <a:p>
            <a:r>
              <a:rPr lang="de-DE" dirty="0"/>
              <a:t>Meeresspiegelanstieg</a:t>
            </a:r>
          </a:p>
          <a:p>
            <a:endParaRPr lang="de-DE" dirty="0"/>
          </a:p>
          <a:p>
            <a:r>
              <a:rPr lang="de-DE" dirty="0"/>
              <a:t>Lizenz:</a:t>
            </a:r>
          </a:p>
          <a:p>
            <a:r>
              <a:rPr lang="de-DE" altLang="en-US" sz="1300" noProof="1">
                <a:solidFill>
                  <a:srgbClr val="002060"/>
                </a:solidFill>
                <a:latin typeface="Lato" panose="020F0502020204030203" pitchFamily="34" charset="0"/>
                <a:ea typeface="MS PGothic" panose="020B0600070205080204" pitchFamily="34" charset="-128"/>
              </a:rPr>
              <a:t>CC BY-SA 4.0</a:t>
            </a:r>
            <a:endParaRPr lang="de-DE" dirty="0"/>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35</a:t>
            </a:fld>
            <a:endParaRPr lang="de-DE"/>
          </a:p>
        </p:txBody>
      </p:sp>
    </p:spTree>
    <p:extLst>
      <p:ext uri="{BB962C8B-B14F-4D97-AF65-F5344CB8AC3E}">
        <p14:creationId xmlns:p14="http://schemas.microsoft.com/office/powerpoint/2010/main" val="2176818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geprüft: Uli Stopper</a:t>
            </a:r>
          </a:p>
          <a:p>
            <a:endParaRPr lang="de-DE" dirty="0"/>
          </a:p>
          <a:p>
            <a:r>
              <a:rPr lang="de-DE" dirty="0" err="1">
                <a:latin typeface="+mn-lt"/>
              </a:rPr>
              <a:t>Kulp</a:t>
            </a:r>
            <a:r>
              <a:rPr lang="de-DE" dirty="0">
                <a:latin typeface="+mn-lt"/>
              </a:rPr>
              <a:t> et al.: „</a:t>
            </a:r>
            <a:r>
              <a:rPr lang="en-US" dirty="0">
                <a:effectLst/>
                <a:latin typeface="+mn-lt"/>
              </a:rPr>
              <a:t>New elevation data triple estimates of global vulnerability to sea-level rise and coastal flooding”, </a:t>
            </a:r>
            <a:r>
              <a:rPr lang="fr-FR" i="1" dirty="0">
                <a:latin typeface="+mn-lt"/>
                <a:hlinkClick r:id="rId3"/>
              </a:rPr>
              <a:t>Nature Communications</a:t>
            </a:r>
            <a:r>
              <a:rPr lang="fr-FR" i="1" dirty="0">
                <a:latin typeface="+mn-lt"/>
              </a:rPr>
              <a:t> </a:t>
            </a:r>
            <a:r>
              <a:rPr lang="fr-FR" b="0" dirty="0">
                <a:latin typeface="+mn-lt"/>
              </a:rPr>
              <a:t>10</a:t>
            </a:r>
            <a:r>
              <a:rPr lang="fr-FR" dirty="0">
                <a:latin typeface="+mn-lt"/>
              </a:rPr>
              <a:t>, 2019.</a:t>
            </a:r>
          </a:p>
          <a:p>
            <a:endParaRPr lang="fr-FR" dirty="0">
              <a:latin typeface="+mn-lt"/>
            </a:endParaRPr>
          </a:p>
          <a:p>
            <a:r>
              <a:rPr lang="en-US" sz="1300" dirty="0">
                <a:solidFill>
                  <a:srgbClr val="952776"/>
                </a:solidFill>
                <a:latin typeface="Abadi Extra Light" panose="020B0204020104020204" pitchFamily="34" charset="0"/>
              </a:rPr>
              <a:t>Lu, </a:t>
            </a:r>
            <a:r>
              <a:rPr lang="en-US" sz="1300" dirty="0" err="1">
                <a:solidFill>
                  <a:srgbClr val="952776"/>
                </a:solidFill>
                <a:latin typeface="Abadi Extra Light" panose="020B0204020104020204" pitchFamily="34" charset="0"/>
              </a:rPr>
              <a:t>Flavelle</a:t>
            </a:r>
            <a:r>
              <a:rPr lang="en-US" sz="1300" dirty="0">
                <a:solidFill>
                  <a:srgbClr val="952776"/>
                </a:solidFill>
                <a:latin typeface="Abadi Extra Light" panose="020B0204020104020204" pitchFamily="34" charset="0"/>
              </a:rPr>
              <a:t> (2019) Rising Seas Will Erase More Cities by 2050, New Research Shows, New York Times]</a:t>
            </a: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36</a:t>
            </a:fld>
            <a:endParaRPr lang="de-DE"/>
          </a:p>
        </p:txBody>
      </p:sp>
    </p:spTree>
    <p:extLst>
      <p:ext uri="{BB962C8B-B14F-4D97-AF65-F5344CB8AC3E}">
        <p14:creationId xmlns:p14="http://schemas.microsoft.com/office/powerpoint/2010/main" val="3230918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1:</a:t>
            </a:r>
          </a:p>
          <a:p>
            <a:endParaRPr lang="de-DE" dirty="0"/>
          </a:p>
          <a:p>
            <a:r>
              <a:rPr lang="de-DE" dirty="0"/>
              <a:t>Bildquelle:</a:t>
            </a:r>
          </a:p>
          <a:p>
            <a:r>
              <a:rPr lang="de-DE" dirty="0"/>
              <a:t>https://commons.wikimedia.org/wiki/File:Tacloban_Typhoon_Haiyan_2013-11-14.jpg</a:t>
            </a:r>
          </a:p>
          <a:p>
            <a:endParaRPr lang="de-DE" dirty="0"/>
          </a:p>
          <a:p>
            <a:r>
              <a:rPr lang="de-DE" dirty="0"/>
              <a:t>Heruntergeladen am:</a:t>
            </a:r>
          </a:p>
          <a:p>
            <a:r>
              <a:rPr lang="de-DE" dirty="0"/>
              <a:t>2.4.2023</a:t>
            </a:r>
          </a:p>
          <a:p>
            <a:endParaRPr lang="de-DE" dirty="0"/>
          </a:p>
          <a:p>
            <a:r>
              <a:rPr lang="de-DE" dirty="0"/>
              <a:t>Fotograf:</a:t>
            </a:r>
          </a:p>
          <a:p>
            <a:r>
              <a:rPr lang="de-DE" dirty="0" err="1"/>
              <a:t>Trocaire</a:t>
            </a:r>
            <a:endParaRPr lang="de-DE" dirty="0"/>
          </a:p>
          <a:p>
            <a:endParaRPr lang="de-DE" dirty="0"/>
          </a:p>
          <a:p>
            <a:r>
              <a:rPr lang="de-DE" dirty="0"/>
              <a:t>Agentur/Unternehmen/Plattform:</a:t>
            </a:r>
          </a:p>
          <a:p>
            <a:r>
              <a:rPr lang="de-DE" dirty="0"/>
              <a:t>Flickr</a:t>
            </a:r>
          </a:p>
          <a:p>
            <a:endParaRPr lang="de-DE" dirty="0"/>
          </a:p>
          <a:p>
            <a:r>
              <a:rPr lang="de-DE" dirty="0"/>
              <a:t>Titel/Bildunterschrift:</a:t>
            </a:r>
          </a:p>
          <a:p>
            <a:r>
              <a:rPr lang="de-DE" dirty="0"/>
              <a:t>Trümmer säumen die Straßen der Stadt </a:t>
            </a:r>
            <a:r>
              <a:rPr lang="de-DE" dirty="0">
                <a:hlinkClick r:id="rId3" tooltip="de:Tacloban"/>
              </a:rPr>
              <a:t>Tacloban</a:t>
            </a:r>
            <a:r>
              <a:rPr lang="de-DE" dirty="0"/>
              <a:t> auf der Insel </a:t>
            </a:r>
            <a:r>
              <a:rPr lang="de-DE" dirty="0">
                <a:hlinkClick r:id="rId4" tooltip="de:Leyte"/>
              </a:rPr>
              <a:t>Leyte</a:t>
            </a:r>
            <a:r>
              <a:rPr lang="de-DE" dirty="0"/>
              <a:t> nach dem </a:t>
            </a:r>
            <a:r>
              <a:rPr lang="de-DE" dirty="0">
                <a:hlinkClick r:id="rId5" tooltip="de:Taifun Haiyan"/>
              </a:rPr>
              <a:t>Taifun Haiyan</a:t>
            </a:r>
            <a:r>
              <a:rPr lang="de-DE" dirty="0"/>
              <a:t>. (Foto: </a:t>
            </a:r>
            <a:r>
              <a:rPr lang="de-DE" dirty="0" err="1"/>
              <a:t>Eoghan</a:t>
            </a:r>
            <a:r>
              <a:rPr lang="de-DE" dirty="0"/>
              <a:t> Rice - </a:t>
            </a:r>
            <a:r>
              <a:rPr lang="de-DE" dirty="0" err="1"/>
              <a:t>Trócaire</a:t>
            </a:r>
            <a:r>
              <a:rPr lang="de-DE" dirty="0"/>
              <a:t> / Caritas)</a:t>
            </a:r>
          </a:p>
          <a:p>
            <a:endParaRPr lang="de-DE" dirty="0"/>
          </a:p>
          <a:p>
            <a:r>
              <a:rPr lang="de-DE" dirty="0"/>
              <a:t>Lizenz:</a:t>
            </a:r>
          </a:p>
          <a:p>
            <a:r>
              <a:rPr lang="en-US" dirty="0">
                <a:hlinkClick r:id="rId6" tooltip="w:en:Creative Commons"/>
              </a:rPr>
              <a:t>Creative Commons</a:t>
            </a:r>
            <a:r>
              <a:rPr lang="en-US" dirty="0"/>
              <a:t> </a:t>
            </a:r>
            <a:r>
              <a:rPr lang="en-US" dirty="0">
                <a:hlinkClick r:id="rId7"/>
              </a:rPr>
              <a:t>Attribution 2.0 Generic</a:t>
            </a:r>
            <a:endParaRPr lang="de-DE" dirty="0"/>
          </a:p>
          <a:p>
            <a:r>
              <a:rPr lang="de-DE" dirty="0"/>
              <a:t>-&gt; </a:t>
            </a:r>
            <a:r>
              <a:rPr lang="de-DE" dirty="0" err="1"/>
              <a:t>free</a:t>
            </a:r>
            <a:r>
              <a:rPr lang="de-DE" dirty="0"/>
              <a:t> </a:t>
            </a:r>
            <a:r>
              <a:rPr lang="de-DE" dirty="0" err="1"/>
              <a:t>to</a:t>
            </a:r>
            <a:r>
              <a:rPr lang="de-DE" dirty="0"/>
              <a:t> </a:t>
            </a:r>
            <a:r>
              <a:rPr lang="de-DE" dirty="0" err="1"/>
              <a:t>share</a:t>
            </a:r>
            <a:endParaRPr lang="de-DE" dirty="0"/>
          </a:p>
          <a:p>
            <a:r>
              <a:rPr lang="de-DE" dirty="0"/>
              <a:t>-&gt; </a:t>
            </a:r>
            <a:r>
              <a:rPr lang="de-DE" dirty="0" err="1"/>
              <a:t>free</a:t>
            </a:r>
            <a:r>
              <a:rPr lang="de-DE" dirty="0"/>
              <a:t> </a:t>
            </a:r>
            <a:r>
              <a:rPr lang="de-DE" dirty="0" err="1"/>
              <a:t>to</a:t>
            </a:r>
            <a:r>
              <a:rPr lang="de-DE" dirty="0"/>
              <a:t> </a:t>
            </a:r>
            <a:r>
              <a:rPr lang="de-DE" dirty="0" err="1"/>
              <a:t>remix</a:t>
            </a:r>
            <a:endParaRPr lang="de-DE" dirty="0"/>
          </a:p>
          <a:p>
            <a:r>
              <a:rPr lang="de-DE" dirty="0"/>
              <a:t>erfordert Angabe des Namen des Fotografen, des Copyrights, des Links und des Titels</a:t>
            </a:r>
          </a:p>
          <a:p>
            <a:r>
              <a:rPr lang="de-DE" dirty="0"/>
              <a:t>erfordert Angabe des Links zur Lizenz</a:t>
            </a:r>
          </a:p>
          <a:p>
            <a:r>
              <a:rPr lang="de-DE" dirty="0"/>
              <a:t>erfordert Angabe von Änderungen</a:t>
            </a:r>
          </a:p>
          <a:p>
            <a:endParaRPr lang="de-DE" dirty="0"/>
          </a:p>
          <a:p>
            <a:r>
              <a:rPr lang="de-DE" dirty="0"/>
              <a:t>Status:</a:t>
            </a:r>
          </a:p>
          <a:p>
            <a:pPr defTabSz="990478">
              <a:defRPr/>
            </a:pPr>
            <a:r>
              <a:rPr lang="de-DE" dirty="0"/>
              <a:t>Darf verwendet werden, sobald das Dokument ein Bildquellenverzeichnis enthält</a:t>
            </a:r>
          </a:p>
          <a:p>
            <a:pPr defTabSz="990478">
              <a:defRPr/>
            </a:pPr>
            <a:endParaRPr lang="de-DE" dirty="0"/>
          </a:p>
          <a:p>
            <a:pPr defTabSz="990478">
              <a:defRPr/>
            </a:pPr>
            <a:endParaRPr lang="de-DE" dirty="0"/>
          </a:p>
          <a:p>
            <a:pPr defTabSz="990478">
              <a:defRPr/>
            </a:pPr>
            <a:r>
              <a:rPr lang="de-DE" dirty="0"/>
              <a:t>BILD 2:</a:t>
            </a:r>
          </a:p>
          <a:p>
            <a:endParaRPr lang="de-DE" dirty="0"/>
          </a:p>
          <a:p>
            <a:r>
              <a:rPr lang="de-DE" dirty="0"/>
              <a:t>Bildquelle:</a:t>
            </a:r>
          </a:p>
          <a:p>
            <a:r>
              <a:rPr lang="de-DE" dirty="0"/>
              <a:t>https://de.m.wikipedia.org/wiki/Datei:Hochwasser_in_Altenahr_Altenburg.jpg</a:t>
            </a:r>
          </a:p>
          <a:p>
            <a:endParaRPr lang="de-DE" dirty="0"/>
          </a:p>
          <a:p>
            <a:r>
              <a:rPr lang="de-DE" dirty="0"/>
              <a:t>Heruntergeladen am:</a:t>
            </a:r>
          </a:p>
          <a:p>
            <a:r>
              <a:rPr lang="de-DE" dirty="0"/>
              <a:t>2.4.2023</a:t>
            </a:r>
          </a:p>
          <a:p>
            <a:endParaRPr lang="de-DE" dirty="0"/>
          </a:p>
          <a:p>
            <a:r>
              <a:rPr lang="de-DE" dirty="0"/>
              <a:t>Fotograf:</a:t>
            </a:r>
          </a:p>
          <a:p>
            <a:r>
              <a:rPr lang="de-DE" dirty="0"/>
              <a:t>Martin Seifert</a:t>
            </a:r>
          </a:p>
          <a:p>
            <a:endParaRPr lang="de-DE" dirty="0"/>
          </a:p>
          <a:p>
            <a:r>
              <a:rPr lang="de-DE" dirty="0"/>
              <a:t>Agentur/Unternehmen/Plattform:</a:t>
            </a:r>
          </a:p>
          <a:p>
            <a:r>
              <a:rPr lang="de-DE" dirty="0"/>
              <a:t>Wikimedia</a:t>
            </a:r>
          </a:p>
          <a:p>
            <a:endParaRPr lang="de-DE" dirty="0"/>
          </a:p>
          <a:p>
            <a:r>
              <a:rPr lang="de-DE" dirty="0"/>
              <a:t>Titel/Bildunterschrift:</a:t>
            </a:r>
          </a:p>
          <a:p>
            <a:r>
              <a:rPr lang="de-DE" dirty="0">
                <a:hlinkClick r:id="rId8" tooltip="de:Hochwasser in West- und Mitteleuropa 2021"/>
              </a:rPr>
              <a:t>Hochwasser</a:t>
            </a:r>
            <a:r>
              <a:rPr lang="de-DE" dirty="0"/>
              <a:t> in </a:t>
            </a:r>
            <a:r>
              <a:rPr lang="de-DE" dirty="0">
                <a:hlinkClick r:id="rId9" tooltip="de:Altenahr"/>
              </a:rPr>
              <a:t>Altenahr</a:t>
            </a:r>
            <a:r>
              <a:rPr lang="de-DE" dirty="0"/>
              <a:t> </a:t>
            </a:r>
            <a:r>
              <a:rPr lang="de-DE" dirty="0">
                <a:hlinkClick r:id="rId10" tooltip="de:Altenburg (Altenahr)"/>
              </a:rPr>
              <a:t>Altenburg</a:t>
            </a:r>
            <a:r>
              <a:rPr lang="de-DE" dirty="0"/>
              <a:t>, </a:t>
            </a:r>
            <a:r>
              <a:rPr lang="de-DE" dirty="0">
                <a:hlinkClick r:id="rId11" tooltip="de:Rheinland-Pfalz"/>
              </a:rPr>
              <a:t>Rheinland-Pfalz</a:t>
            </a:r>
            <a:r>
              <a:rPr lang="de-DE" dirty="0"/>
              <a:t>, </a:t>
            </a:r>
            <a:r>
              <a:rPr lang="de-DE" dirty="0">
                <a:hlinkClick r:id="rId12" tooltip="de:Deutschkand"/>
              </a:rPr>
              <a:t>Deutschland</a:t>
            </a:r>
            <a:endParaRPr lang="de-DE" dirty="0"/>
          </a:p>
          <a:p>
            <a:endParaRPr lang="de-DE" dirty="0"/>
          </a:p>
          <a:p>
            <a:r>
              <a:rPr lang="de-DE" dirty="0"/>
              <a:t>Lizenz:</a:t>
            </a:r>
          </a:p>
          <a:p>
            <a:r>
              <a:rPr lang="de-DE" dirty="0">
                <a:hlinkClick r:id="rId13"/>
              </a:rPr>
              <a:t>„CC0 1.0 Verzicht auf das Copyright“</a:t>
            </a:r>
            <a:endParaRPr lang="de-DE" dirty="0"/>
          </a:p>
          <a:p>
            <a:endParaRPr lang="de-DE" dirty="0"/>
          </a:p>
          <a:p>
            <a:r>
              <a:rPr lang="de-DE" dirty="0"/>
              <a:t>Status:</a:t>
            </a:r>
          </a:p>
          <a:p>
            <a:pPr defTabSz="990478">
              <a:defRPr/>
            </a:pPr>
            <a:r>
              <a:rPr lang="de-DE" dirty="0"/>
              <a:t>Darf komplett frei verwendet werden.</a:t>
            </a: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37</a:t>
            </a:fld>
            <a:endParaRPr lang="de-DE"/>
          </a:p>
        </p:txBody>
      </p:sp>
    </p:spTree>
    <p:extLst>
      <p:ext uri="{BB962C8B-B14F-4D97-AF65-F5344CB8AC3E}">
        <p14:creationId xmlns:p14="http://schemas.microsoft.com/office/powerpoint/2010/main" val="293694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V5, Sept. 2023</a:t>
            </a:r>
          </a:p>
          <a:p>
            <a:endParaRPr lang="de-DE" dirty="0"/>
          </a:p>
          <a:p>
            <a:r>
              <a:rPr lang="de-DE" dirty="0"/>
              <a:t>In Bild 2 wird ein Foto eine verdorrten Landschaft durch ein Foto eines heißen Tages in einer Stadt ersetzt. -&gt; Wir wollen auf dieser Seite eher Extremtemperaturen als Dürren thematisieren.</a:t>
            </a:r>
          </a:p>
          <a:p>
            <a:endParaRPr lang="de-DE" dirty="0"/>
          </a:p>
          <a:p>
            <a:r>
              <a:rPr lang="de-DE" dirty="0"/>
              <a:t>BILD 2:</a:t>
            </a:r>
          </a:p>
          <a:p>
            <a:endParaRPr lang="de-DE" dirty="0"/>
          </a:p>
          <a:p>
            <a:r>
              <a:rPr lang="de-DE" dirty="0"/>
              <a:t>Bildquelle:</a:t>
            </a:r>
          </a:p>
          <a:p>
            <a:r>
              <a:rPr lang="de-DE" dirty="0"/>
              <a:t>https://commons.wikimedia.org/wiki/File:Termometro_42_grados.jpg</a:t>
            </a:r>
          </a:p>
          <a:p>
            <a:endParaRPr lang="de-DE" dirty="0"/>
          </a:p>
          <a:p>
            <a:r>
              <a:rPr lang="de-DE" dirty="0"/>
              <a:t>Heruntergeladen am:</a:t>
            </a:r>
          </a:p>
          <a:p>
            <a:r>
              <a:rPr lang="de-DE" dirty="0"/>
              <a:t>02.09.2023</a:t>
            </a:r>
          </a:p>
          <a:p>
            <a:endParaRPr lang="de-DE" dirty="0"/>
          </a:p>
          <a:p>
            <a:r>
              <a:rPr lang="de-DE" dirty="0"/>
              <a:t>Fotograf:</a:t>
            </a:r>
          </a:p>
          <a:p>
            <a:r>
              <a:rPr lang="de-DE" dirty="0" err="1"/>
              <a:t>Centenoyespelta</a:t>
            </a:r>
            <a:endParaRPr lang="de-DE" dirty="0"/>
          </a:p>
          <a:p>
            <a:endParaRPr lang="de-DE" dirty="0"/>
          </a:p>
          <a:p>
            <a:r>
              <a:rPr lang="de-DE" dirty="0"/>
              <a:t>Agentur/Unternehmen/Plattform:</a:t>
            </a:r>
          </a:p>
          <a:p>
            <a:r>
              <a:rPr lang="de-DE" dirty="0"/>
              <a:t>Wikimedia</a:t>
            </a:r>
          </a:p>
          <a:p>
            <a:endParaRPr lang="de-DE" dirty="0"/>
          </a:p>
          <a:p>
            <a:r>
              <a:rPr lang="de-DE" dirty="0"/>
              <a:t>Titel/Bildunterschrift:</a:t>
            </a:r>
          </a:p>
          <a:p>
            <a:r>
              <a:rPr lang="de-DE" dirty="0" err="1"/>
              <a:t>Termómetro</a:t>
            </a:r>
            <a:r>
              <a:rPr lang="de-DE" dirty="0"/>
              <a:t> en Vitoria a 42 </a:t>
            </a:r>
            <a:r>
              <a:rPr lang="de-DE" dirty="0" err="1"/>
              <a:t>grados</a:t>
            </a:r>
            <a:r>
              <a:rPr lang="de-DE" dirty="0"/>
              <a:t> </a:t>
            </a:r>
            <a:r>
              <a:rPr lang="es-ES" dirty="0"/>
              <a:t>(</a:t>
            </a:r>
            <a:r>
              <a:rPr lang="es-ES" dirty="0" err="1"/>
              <a:t>ermómetro</a:t>
            </a:r>
            <a:r>
              <a:rPr lang="es-ES" dirty="0"/>
              <a:t> en Vitoria a 42 grados en la ola de calor de julio de 2022, en la Farmacia de la Calle Diputación)</a:t>
            </a:r>
            <a:endParaRPr lang="de-DE" dirty="0"/>
          </a:p>
          <a:p>
            <a:endParaRPr lang="de-DE" dirty="0"/>
          </a:p>
          <a:p>
            <a:r>
              <a:rPr lang="de-DE" dirty="0"/>
              <a:t>Lizenz:</a:t>
            </a:r>
          </a:p>
          <a:p>
            <a:r>
              <a:rPr lang="de-DE" dirty="0"/>
              <a:t>Creative Commons BY-SA 4.0</a:t>
            </a:r>
          </a:p>
          <a:p>
            <a:r>
              <a:rPr lang="de-DE" dirty="0"/>
              <a:t>https://creativecommons.org/licenses/by-sa/4.0/deed.de</a:t>
            </a:r>
          </a:p>
          <a:p>
            <a:r>
              <a:rPr lang="de-DE" dirty="0"/>
              <a:t>-&gt; </a:t>
            </a:r>
            <a:r>
              <a:rPr lang="de-DE" dirty="0" err="1"/>
              <a:t>free</a:t>
            </a:r>
            <a:r>
              <a:rPr lang="de-DE" dirty="0"/>
              <a:t> </a:t>
            </a:r>
            <a:r>
              <a:rPr lang="de-DE" dirty="0" err="1"/>
              <a:t>to</a:t>
            </a:r>
            <a:r>
              <a:rPr lang="de-DE" dirty="0"/>
              <a:t> </a:t>
            </a:r>
            <a:r>
              <a:rPr lang="de-DE" dirty="0" err="1"/>
              <a:t>copy</a:t>
            </a:r>
            <a:endParaRPr lang="de-DE" dirty="0"/>
          </a:p>
          <a:p>
            <a:r>
              <a:rPr lang="de-DE" dirty="0"/>
              <a:t>-&gt; </a:t>
            </a:r>
            <a:r>
              <a:rPr lang="de-DE" dirty="0" err="1"/>
              <a:t>free</a:t>
            </a:r>
            <a:r>
              <a:rPr lang="de-DE" dirty="0"/>
              <a:t> </a:t>
            </a:r>
            <a:r>
              <a:rPr lang="de-DE" dirty="0" err="1"/>
              <a:t>to</a:t>
            </a:r>
            <a:r>
              <a:rPr lang="de-DE" dirty="0"/>
              <a:t> </a:t>
            </a:r>
            <a:r>
              <a:rPr lang="de-DE" dirty="0" err="1"/>
              <a:t>share</a:t>
            </a:r>
            <a:endParaRPr lang="de-DE" dirty="0"/>
          </a:p>
          <a:p>
            <a:r>
              <a:rPr lang="de-DE" dirty="0"/>
              <a:t>-&gt; </a:t>
            </a:r>
            <a:r>
              <a:rPr lang="de-DE" dirty="0" err="1"/>
              <a:t>free</a:t>
            </a:r>
            <a:r>
              <a:rPr lang="de-DE" dirty="0"/>
              <a:t> </a:t>
            </a:r>
            <a:r>
              <a:rPr lang="de-DE" dirty="0" err="1"/>
              <a:t>to</a:t>
            </a:r>
            <a:r>
              <a:rPr lang="de-DE" dirty="0"/>
              <a:t> </a:t>
            </a:r>
            <a:r>
              <a:rPr lang="de-DE" dirty="0" err="1"/>
              <a:t>edit</a:t>
            </a:r>
            <a:endParaRPr lang="de-DE" dirty="0"/>
          </a:p>
          <a:p>
            <a:r>
              <a:rPr lang="de-DE" dirty="0"/>
              <a:t>erfordert Angabe des Namen des Fotografen, des Copyrights, des Links und des Titels</a:t>
            </a:r>
          </a:p>
          <a:p>
            <a:r>
              <a:rPr lang="de-DE" dirty="0"/>
              <a:t>erfordert Angabe des Links zur Lizenz</a:t>
            </a:r>
          </a:p>
          <a:p>
            <a:endParaRPr lang="de-DE" dirty="0"/>
          </a:p>
          <a:p>
            <a:r>
              <a:rPr lang="de-DE" dirty="0"/>
              <a:t>Status:</a:t>
            </a:r>
          </a:p>
          <a:p>
            <a:pPr defTabSz="990478">
              <a:defRPr/>
            </a:pPr>
            <a:r>
              <a:rPr lang="de-DE" dirty="0"/>
              <a:t>Darf verwendet werden, sobald das Dokument ein Bildquellenverzeichnis enthält</a:t>
            </a:r>
          </a:p>
          <a:p>
            <a:endParaRPr lang="de-DE" dirty="0"/>
          </a:p>
          <a:p>
            <a:r>
              <a:rPr lang="de-DE" dirty="0"/>
              <a:t>------</a:t>
            </a:r>
          </a:p>
          <a:p>
            <a:endParaRPr lang="de-DE" dirty="0"/>
          </a:p>
          <a:p>
            <a:r>
              <a:rPr lang="de-DE" dirty="0"/>
              <a:t>BILD 1:</a:t>
            </a:r>
          </a:p>
          <a:p>
            <a:endParaRPr lang="de-DE" dirty="0"/>
          </a:p>
          <a:p>
            <a:r>
              <a:rPr lang="de-DE" dirty="0"/>
              <a:t>Bildquelle:</a:t>
            </a:r>
          </a:p>
          <a:p>
            <a:r>
              <a:rPr lang="de-DE" dirty="0"/>
              <a:t>https://www.flickr.com/photos/usarmyafrica/5138921531/in/photostream/</a:t>
            </a:r>
          </a:p>
          <a:p>
            <a:endParaRPr lang="de-DE" dirty="0"/>
          </a:p>
          <a:p>
            <a:r>
              <a:rPr lang="de-DE" dirty="0"/>
              <a:t>Heruntergeladen am:</a:t>
            </a:r>
          </a:p>
          <a:p>
            <a:r>
              <a:rPr lang="de-DE" dirty="0"/>
              <a:t>18.09.2019</a:t>
            </a:r>
          </a:p>
          <a:p>
            <a:endParaRPr lang="de-DE" dirty="0"/>
          </a:p>
          <a:p>
            <a:r>
              <a:rPr lang="de-DE" dirty="0"/>
              <a:t>Fotograf:</a:t>
            </a:r>
          </a:p>
          <a:p>
            <a:r>
              <a:rPr lang="de-DE" sz="1300" dirty="0"/>
              <a:t>Jim McGee</a:t>
            </a:r>
            <a:endParaRPr lang="de-DE" dirty="0"/>
          </a:p>
          <a:p>
            <a:endParaRPr lang="de-DE" dirty="0"/>
          </a:p>
          <a:p>
            <a:r>
              <a:rPr lang="de-DE" dirty="0"/>
              <a:t>Agentur/Unternehmen/Plattform:</a:t>
            </a:r>
          </a:p>
          <a:p>
            <a:r>
              <a:rPr lang="de-DE" sz="1300" dirty="0"/>
              <a:t>U.S. </a:t>
            </a:r>
            <a:r>
              <a:rPr lang="de-DE" sz="1300" dirty="0" err="1"/>
              <a:t>Army</a:t>
            </a:r>
            <a:endParaRPr lang="de-DE" dirty="0"/>
          </a:p>
          <a:p>
            <a:endParaRPr lang="de-DE" dirty="0"/>
          </a:p>
          <a:p>
            <a:r>
              <a:rPr lang="de-DE" dirty="0"/>
              <a:t>Titel/Bildunterschrift:</a:t>
            </a:r>
          </a:p>
          <a:p>
            <a:r>
              <a:rPr lang="en-US" sz="1300" dirty="0"/>
              <a:t>Flooding in downtown Vicenza, Nov. 1, 2010.</a:t>
            </a:r>
            <a:endParaRPr lang="de-DE" dirty="0"/>
          </a:p>
          <a:p>
            <a:endParaRPr lang="de-DE" dirty="0"/>
          </a:p>
          <a:p>
            <a:r>
              <a:rPr lang="de-DE" dirty="0"/>
              <a:t>Lizenz:</a:t>
            </a:r>
          </a:p>
          <a:p>
            <a:r>
              <a:rPr lang="de-DE" dirty="0"/>
              <a:t>Creative Commons 2.0</a:t>
            </a:r>
          </a:p>
          <a:p>
            <a:r>
              <a:rPr lang="de-DE" dirty="0"/>
              <a:t>https://creativecommons.org/licenses/by/2.0/</a:t>
            </a:r>
          </a:p>
          <a:p>
            <a:r>
              <a:rPr lang="de-DE" dirty="0"/>
              <a:t>-&gt; </a:t>
            </a:r>
            <a:r>
              <a:rPr lang="de-DE" dirty="0" err="1"/>
              <a:t>free</a:t>
            </a:r>
            <a:r>
              <a:rPr lang="de-DE" dirty="0"/>
              <a:t> </a:t>
            </a:r>
            <a:r>
              <a:rPr lang="de-DE" dirty="0" err="1"/>
              <a:t>to</a:t>
            </a:r>
            <a:r>
              <a:rPr lang="de-DE" dirty="0"/>
              <a:t> </a:t>
            </a:r>
            <a:r>
              <a:rPr lang="de-DE" dirty="0" err="1"/>
              <a:t>copy</a:t>
            </a:r>
            <a:endParaRPr lang="de-DE" dirty="0"/>
          </a:p>
          <a:p>
            <a:r>
              <a:rPr lang="de-DE" dirty="0"/>
              <a:t>-&gt; </a:t>
            </a:r>
            <a:r>
              <a:rPr lang="de-DE" dirty="0" err="1"/>
              <a:t>free</a:t>
            </a:r>
            <a:r>
              <a:rPr lang="de-DE" dirty="0"/>
              <a:t> </a:t>
            </a:r>
            <a:r>
              <a:rPr lang="de-DE" dirty="0" err="1"/>
              <a:t>to</a:t>
            </a:r>
            <a:r>
              <a:rPr lang="de-DE" dirty="0"/>
              <a:t> </a:t>
            </a:r>
            <a:r>
              <a:rPr lang="de-DE" dirty="0" err="1"/>
              <a:t>share</a:t>
            </a:r>
            <a:endParaRPr lang="de-DE" dirty="0"/>
          </a:p>
          <a:p>
            <a:r>
              <a:rPr lang="de-DE" dirty="0"/>
              <a:t>erfordert Angabe des Namen des Fotografen, des Copyrights, des Links und des Titels</a:t>
            </a:r>
          </a:p>
          <a:p>
            <a:r>
              <a:rPr lang="de-DE" dirty="0"/>
              <a:t>erfordert Angabe des Links zur Lizenz</a:t>
            </a:r>
          </a:p>
          <a:p>
            <a:r>
              <a:rPr lang="de-DE" dirty="0"/>
              <a:t>erfordert Angabe von Änderungen</a:t>
            </a:r>
          </a:p>
          <a:p>
            <a:endParaRPr lang="de-DE" dirty="0"/>
          </a:p>
          <a:p>
            <a:r>
              <a:rPr lang="de-DE" dirty="0"/>
              <a:t>Status:</a:t>
            </a:r>
          </a:p>
          <a:p>
            <a:r>
              <a:rPr lang="de-DE" dirty="0"/>
              <a:t>Darf verwendet werden, sobald das Dokument ein Bildquellenverzeichnis enthält</a:t>
            </a:r>
          </a:p>
          <a:p>
            <a:endParaRPr lang="de-DE" dirty="0"/>
          </a:p>
          <a:p>
            <a:r>
              <a:rPr lang="de-DE" dirty="0"/>
              <a:t>BILD 2:</a:t>
            </a:r>
          </a:p>
          <a:p>
            <a:endParaRPr lang="de-DE" dirty="0"/>
          </a:p>
          <a:p>
            <a:r>
              <a:rPr lang="de-DE" dirty="0"/>
              <a:t>Bildquelle:</a:t>
            </a:r>
          </a:p>
          <a:p>
            <a:r>
              <a:rPr lang="de-DE" dirty="0"/>
              <a:t>https://pixabay.com/de/photos/baum-abgestorben-abgestorbener-baum-2372587/</a:t>
            </a:r>
          </a:p>
          <a:p>
            <a:endParaRPr lang="de-DE" dirty="0"/>
          </a:p>
          <a:p>
            <a:r>
              <a:rPr lang="de-DE" dirty="0"/>
              <a:t>Heruntergeladen am:</a:t>
            </a:r>
          </a:p>
          <a:p>
            <a:r>
              <a:rPr lang="de-DE" dirty="0"/>
              <a:t>18.09.2019</a:t>
            </a:r>
          </a:p>
          <a:p>
            <a:endParaRPr lang="de-DE" dirty="0"/>
          </a:p>
          <a:p>
            <a:r>
              <a:rPr lang="de-DE" dirty="0"/>
              <a:t>Fotograf:</a:t>
            </a:r>
          </a:p>
          <a:p>
            <a:r>
              <a:rPr lang="de-DE" dirty="0"/>
              <a:t>Momentmal</a:t>
            </a:r>
          </a:p>
          <a:p>
            <a:endParaRPr lang="de-DE" dirty="0"/>
          </a:p>
          <a:p>
            <a:r>
              <a:rPr lang="de-DE" dirty="0"/>
              <a:t>Agentur/Unternehmen/Plattform:</a:t>
            </a:r>
          </a:p>
          <a:p>
            <a:r>
              <a:rPr lang="de-DE" dirty="0" err="1"/>
              <a:t>Pixabay</a:t>
            </a:r>
            <a:endParaRPr lang="de-DE" dirty="0"/>
          </a:p>
          <a:p>
            <a:endParaRPr lang="de-DE" dirty="0"/>
          </a:p>
          <a:p>
            <a:r>
              <a:rPr lang="de-DE" dirty="0"/>
              <a:t>Titel/Bildunterschrift:</a:t>
            </a:r>
          </a:p>
          <a:p>
            <a:r>
              <a:rPr lang="de-DE" dirty="0"/>
              <a:t>tree-2372587</a:t>
            </a:r>
          </a:p>
          <a:p>
            <a:endParaRPr lang="de-DE" dirty="0"/>
          </a:p>
          <a:p>
            <a:r>
              <a:rPr lang="de-DE" dirty="0"/>
              <a:t>Lizenz:</a:t>
            </a:r>
          </a:p>
          <a:p>
            <a:r>
              <a:rPr lang="de-DE" dirty="0" err="1"/>
              <a:t>Pixabay</a:t>
            </a:r>
            <a:r>
              <a:rPr lang="de-DE" dirty="0"/>
              <a:t> Lizenz</a:t>
            </a:r>
          </a:p>
          <a:p>
            <a:r>
              <a:rPr lang="de-DE" dirty="0"/>
              <a:t>https://pixabay.com/de/service/license/</a:t>
            </a:r>
          </a:p>
          <a:p>
            <a:r>
              <a:rPr lang="de-DE" dirty="0"/>
              <a:t>-&gt; kostenlose Nutzung </a:t>
            </a:r>
            <a:r>
              <a:rPr lang="de-DE" dirty="0" err="1"/>
              <a:t>kommerziel</a:t>
            </a:r>
            <a:r>
              <a:rPr lang="de-DE" dirty="0"/>
              <a:t> und nicht-kommerziell, gedruckt und digital</a:t>
            </a:r>
          </a:p>
          <a:p>
            <a:r>
              <a:rPr lang="de-DE" dirty="0"/>
              <a:t>-&gt; Quellenangabe nicht erforderlich</a:t>
            </a:r>
          </a:p>
          <a:p>
            <a:r>
              <a:rPr lang="de-DE" dirty="0"/>
              <a:t>-&gt; darf verändert werden</a:t>
            </a:r>
          </a:p>
          <a:p>
            <a:r>
              <a:rPr lang="de-DE" dirty="0"/>
              <a:t>nicht erlaubt: Verkauf</a:t>
            </a:r>
          </a:p>
          <a:p>
            <a:r>
              <a:rPr lang="de-DE" dirty="0"/>
              <a:t>nicht erlaubt: suggerieren, dass abgebildete Personen ein unser Produkt befürworten</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7</a:t>
            </a:fld>
            <a:endParaRPr lang="de-DE"/>
          </a:p>
        </p:txBody>
      </p:sp>
    </p:spTree>
    <p:extLst>
      <p:ext uri="{BB962C8B-B14F-4D97-AF65-F5344CB8AC3E}">
        <p14:creationId xmlns:p14="http://schemas.microsoft.com/office/powerpoint/2010/main" val="2114907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geprüft: Uli Stopper</a:t>
            </a:r>
          </a:p>
          <a:p>
            <a:endParaRPr lang="de-DE" dirty="0"/>
          </a:p>
          <a:p>
            <a:r>
              <a:rPr lang="de-DE" b="0" dirty="0"/>
              <a:t>Schaden des GDP im „</a:t>
            </a:r>
            <a:r>
              <a:rPr lang="de-DE" b="0" dirty="0" err="1"/>
              <a:t>severe</a:t>
            </a:r>
            <a:r>
              <a:rPr lang="de-DE" b="0" dirty="0"/>
              <a:t> </a:t>
            </a:r>
            <a:r>
              <a:rPr lang="de-DE" b="0" dirty="0" err="1"/>
              <a:t>scenario</a:t>
            </a:r>
            <a:r>
              <a:rPr lang="de-DE" b="0" dirty="0"/>
              <a:t>“ (3,2 °C </a:t>
            </a:r>
            <a:r>
              <a:rPr lang="de-DE" b="0" dirty="0" err="1"/>
              <a:t>increase</a:t>
            </a:r>
            <a:r>
              <a:rPr lang="de-DE" b="0" dirty="0"/>
              <a:t> </a:t>
            </a:r>
            <a:r>
              <a:rPr lang="de-DE" b="0" dirty="0" err="1"/>
              <a:t>until</a:t>
            </a:r>
            <a:r>
              <a:rPr lang="de-DE" b="0" dirty="0"/>
              <a:t> </a:t>
            </a:r>
            <a:r>
              <a:rPr lang="de-DE" b="0" dirty="0" err="1"/>
              <a:t>mid-century</a:t>
            </a:r>
            <a:r>
              <a:rPr lang="de-DE" b="0" dirty="0"/>
              <a:t>): 18.1 %</a:t>
            </a:r>
          </a:p>
          <a:p>
            <a:pPr algn="l"/>
            <a:r>
              <a:rPr lang="de-DE" b="0" dirty="0"/>
              <a:t>Swiss Re Institute (2021): „</a:t>
            </a:r>
            <a:r>
              <a:rPr lang="en-US" sz="3000" dirty="0">
                <a:solidFill>
                  <a:srgbClr val="FFFFFF"/>
                </a:solidFill>
                <a:latin typeface="Abadi" panose="020B0604020202020204" pitchFamily="34" charset="0"/>
              </a:rPr>
              <a:t>The economics of climate change: no action not an option”, URL: https://www.swissre.com/institute/research/topics-and-risk-dialogues/climate-and-natural-catastrophe-risk/expertise-publication-economics-of-climate-change.html</a:t>
            </a:r>
            <a:endParaRPr lang="de-DE" b="0" dirty="0"/>
          </a:p>
          <a:p>
            <a:endParaRPr lang="de-DE" b="1" dirty="0"/>
          </a:p>
          <a:p>
            <a:r>
              <a:rPr lang="de-DE" b="0" dirty="0"/>
              <a:t>Schaden des GDP durch die Corona-Krise Stand September 2021: 4,5 %</a:t>
            </a:r>
          </a:p>
          <a:p>
            <a:pPr defTabSz="990478" eaLnBrk="0" fontAlgn="base" hangingPunct="0">
              <a:spcBef>
                <a:spcPct val="0"/>
              </a:spcBef>
              <a:spcAft>
                <a:spcPts val="542"/>
              </a:spcAft>
              <a:defRPr/>
            </a:pPr>
            <a:r>
              <a:rPr lang="de-DE" b="0" dirty="0"/>
              <a:t>M. </a:t>
            </a:r>
            <a:r>
              <a:rPr lang="de-DE" b="0" dirty="0" err="1"/>
              <a:t>Szmigiera</a:t>
            </a:r>
            <a:r>
              <a:rPr lang="de-DE" b="0" dirty="0"/>
              <a:t> (2021): „</a:t>
            </a:r>
            <a:r>
              <a:rPr lang="en-US" b="0" dirty="0"/>
              <a:t>Impact of the coronavirus pandemic on the global economy - Statistics &amp; Facts”, Statista, URL: https://www.statista.com/topics/6139/covid-19-impact-on-the-global-economy/</a:t>
            </a:r>
          </a:p>
          <a:p>
            <a:pPr defTabSz="990478" eaLnBrk="0" fontAlgn="base" hangingPunct="0">
              <a:spcBef>
                <a:spcPct val="0"/>
              </a:spcBef>
              <a:spcAft>
                <a:spcPts val="542"/>
              </a:spcAft>
              <a:defRPr/>
            </a:pPr>
            <a:r>
              <a:rPr lang="en-US" b="0" dirty="0"/>
              <a:t>(</a:t>
            </a:r>
            <a:r>
              <a:rPr lang="en-US" b="0" dirty="0" err="1"/>
              <a:t>Nach</a:t>
            </a:r>
            <a:r>
              <a:rPr lang="en-US" b="0" dirty="0"/>
              <a:t> 2021 hat </a:t>
            </a:r>
            <a:r>
              <a:rPr lang="en-US" b="0" dirty="0" err="1"/>
              <a:t>sich</a:t>
            </a:r>
            <a:r>
              <a:rPr lang="en-US" b="0" dirty="0"/>
              <a:t> das </a:t>
            </a:r>
            <a:r>
              <a:rPr lang="en-US" b="0" dirty="0" err="1"/>
              <a:t>Wachstum</a:t>
            </a:r>
            <a:r>
              <a:rPr lang="en-US" b="0" dirty="0"/>
              <a:t> des World GDP </a:t>
            </a:r>
            <a:r>
              <a:rPr lang="en-US" b="0" dirty="0" err="1"/>
              <a:t>wieder</a:t>
            </a:r>
            <a:r>
              <a:rPr lang="en-US" b="0" dirty="0"/>
              <a:t> </a:t>
            </a:r>
            <a:r>
              <a:rPr lang="en-US" b="0" dirty="0" err="1"/>
              <a:t>stabilisiert</a:t>
            </a:r>
            <a:r>
              <a:rPr lang="en-US" b="0" dirty="0"/>
              <a:t>.)</a:t>
            </a:r>
            <a:endParaRPr lang="de-DE" b="0" dirty="0"/>
          </a:p>
          <a:p>
            <a:endParaRPr lang="de-DE" dirty="0"/>
          </a:p>
          <a:p>
            <a:r>
              <a:rPr lang="de-DE" dirty="0"/>
              <a:t>Zusatzinfo:</a:t>
            </a:r>
          </a:p>
          <a:p>
            <a:r>
              <a:rPr lang="de-DE" altLang="de-DE" sz="1300" dirty="0"/>
              <a:t>Stürme und Fluten verursachen bereits heute die größten wirtschaftlichen Schäden der Welt:</a:t>
            </a:r>
            <a:br>
              <a:rPr lang="de-DE" altLang="de-DE" sz="1300" dirty="0"/>
            </a:br>
            <a:r>
              <a:rPr lang="de-DE" altLang="de-DE" sz="1300" dirty="0"/>
              <a:t>1970er Jahre:    49 </a:t>
            </a:r>
            <a:r>
              <a:rPr lang="de-DE" altLang="de-DE" sz="1300" dirty="0" err="1"/>
              <a:t>Mio</a:t>
            </a:r>
            <a:r>
              <a:rPr lang="de-DE" altLang="de-DE" sz="1300" dirty="0"/>
              <a:t> $ pro Tag</a:t>
            </a:r>
            <a:br>
              <a:rPr lang="de-DE" altLang="de-DE" sz="1300" dirty="0"/>
            </a:br>
            <a:r>
              <a:rPr lang="de-DE" altLang="de-DE" sz="1300" dirty="0"/>
              <a:t>2010er Jahre:  380 </a:t>
            </a:r>
            <a:r>
              <a:rPr lang="de-DE" altLang="de-DE" sz="1300" dirty="0" err="1"/>
              <a:t>Mio</a:t>
            </a:r>
            <a:r>
              <a:rPr lang="de-DE" altLang="de-DE" sz="1300" dirty="0"/>
              <a:t> $ pro Tag</a:t>
            </a:r>
          </a:p>
          <a:p>
            <a:r>
              <a:rPr lang="de-DE" altLang="de-DE" sz="1300" dirty="0"/>
              <a:t>Quelle: </a:t>
            </a:r>
            <a:r>
              <a:rPr lang="en-US" b="0" u="none" dirty="0">
                <a:solidFill>
                  <a:schemeClr val="tx1"/>
                </a:solidFill>
              </a:rPr>
              <a:t>UN: “Climate and weather related disasters surge five-fold over 50 years, but early warnings save lives - WMO report”, URL: </a:t>
            </a:r>
            <a:r>
              <a:rPr lang="de-DE" b="0" u="none" dirty="0">
                <a:solidFill>
                  <a:schemeClr val="tx1"/>
                </a:solidFill>
                <a:hlinkClick r:id="rId3">
                  <a:extLst>
                    <a:ext uri="{A12FA001-AC4F-418D-AE19-62706E023703}">
                      <ahyp:hlinkClr xmlns:ahyp="http://schemas.microsoft.com/office/drawing/2018/hyperlinkcolor" val="tx"/>
                    </a:ext>
                  </a:extLst>
                </a:hlinkClick>
              </a:rPr>
              <a:t>https://news.un.org/en/story/2021/09/1098662</a:t>
            </a:r>
            <a:r>
              <a:rPr lang="de-DE" b="0" u="none" dirty="0">
                <a:solidFill>
                  <a:schemeClr val="tx1"/>
                </a:solidFill>
              </a:rPr>
              <a:t>, </a:t>
            </a:r>
            <a:r>
              <a:rPr lang="de-DE" b="0" u="none" dirty="0" err="1">
                <a:solidFill>
                  <a:schemeClr val="tx1"/>
                </a:solidFill>
              </a:rPr>
              <a:t>downloaded</a:t>
            </a:r>
            <a:r>
              <a:rPr lang="de-DE" b="0" u="none" dirty="0">
                <a:solidFill>
                  <a:schemeClr val="tx1"/>
                </a:solidFill>
              </a:rPr>
              <a:t> 25.Sept.2021.</a:t>
            </a:r>
            <a:endParaRPr lang="de-DE" b="0" dirty="0"/>
          </a:p>
          <a:p>
            <a:endParaRPr lang="de-DE" altLang="de-DE" sz="1300"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38</a:t>
            </a:fld>
            <a:endParaRPr lang="de-DE"/>
          </a:p>
        </p:txBody>
      </p:sp>
    </p:spTree>
    <p:extLst>
      <p:ext uri="{BB962C8B-B14F-4D97-AF65-F5344CB8AC3E}">
        <p14:creationId xmlns:p14="http://schemas.microsoft.com/office/powerpoint/2010/main" val="2220526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Bildquelle:</a:t>
            </a:r>
          </a:p>
          <a:p>
            <a:pPr defTabSz="990478" eaLnBrk="0" fontAlgn="base" hangingPunct="0">
              <a:spcBef>
                <a:spcPct val="0"/>
              </a:spcBef>
              <a:spcAft>
                <a:spcPts val="542"/>
              </a:spcAft>
              <a:defRPr/>
            </a:pPr>
            <a:r>
              <a:rPr lang="de-DE" dirty="0"/>
              <a:t>Eigene Grafik nach C. Mora et al.: „Global </a:t>
            </a:r>
            <a:r>
              <a:rPr lang="de-DE" dirty="0" err="1"/>
              <a:t>risk</a:t>
            </a:r>
            <a:r>
              <a:rPr lang="de-DE" dirty="0"/>
              <a:t> </a:t>
            </a:r>
            <a:r>
              <a:rPr lang="de-DE" dirty="0" err="1"/>
              <a:t>of</a:t>
            </a:r>
            <a:r>
              <a:rPr lang="de-DE" dirty="0"/>
              <a:t> </a:t>
            </a:r>
            <a:r>
              <a:rPr lang="de-DE" dirty="0" err="1"/>
              <a:t>deadly</a:t>
            </a:r>
            <a:r>
              <a:rPr lang="de-DE" dirty="0"/>
              <a:t> </a:t>
            </a:r>
            <a:r>
              <a:rPr lang="de-DE" dirty="0" err="1"/>
              <a:t>heat</a:t>
            </a:r>
            <a:r>
              <a:rPr lang="de-DE" dirty="0"/>
              <a:t>“, </a:t>
            </a:r>
            <a:r>
              <a:rPr lang="de-DE" dirty="0">
                <a:hlinkClick r:id="rId3"/>
              </a:rPr>
              <a:t>Nature Climate Change</a:t>
            </a:r>
            <a:r>
              <a:rPr lang="de-DE" dirty="0"/>
              <a:t> 7(7), 2017. (Detailinfos: siehe Kommentar der folgenden Folie)</a:t>
            </a:r>
          </a:p>
          <a:p>
            <a:pPr defTabSz="990478" eaLnBrk="0" fontAlgn="base" hangingPunct="0">
              <a:spcBef>
                <a:spcPct val="0"/>
              </a:spcBef>
              <a:spcAft>
                <a:spcPts val="542"/>
              </a:spcAft>
              <a:defRPr/>
            </a:pPr>
            <a:endParaRPr lang="de-DE" dirty="0"/>
          </a:p>
          <a:p>
            <a:pPr defTabSz="990478" eaLnBrk="0" fontAlgn="base" hangingPunct="0">
              <a:spcBef>
                <a:spcPct val="0"/>
              </a:spcBef>
              <a:spcAft>
                <a:spcPts val="542"/>
              </a:spcAft>
              <a:defRPr/>
            </a:pPr>
            <a:r>
              <a:rPr lang="de-DE" dirty="0"/>
              <a:t>Lizenz:</a:t>
            </a:r>
          </a:p>
          <a:p>
            <a:pPr defTabSz="990478" eaLnBrk="0" fontAlgn="base" hangingPunct="0">
              <a:spcBef>
                <a:spcPct val="0"/>
              </a:spcBef>
              <a:spcAft>
                <a:spcPts val="542"/>
              </a:spcAft>
              <a:defRPr/>
            </a:pPr>
            <a:r>
              <a:rPr lang="de-DE" dirty="0"/>
              <a:t>Public Domain, </a:t>
            </a:r>
            <a:r>
              <a:rPr lang="de-DE" b="0" dirty="0">
                <a:effectLst/>
              </a:rPr>
              <a:t>CC0 1.0</a:t>
            </a:r>
            <a:endParaRPr lang="de-DE" dirty="0"/>
          </a:p>
          <a:p>
            <a:endParaRPr lang="de-DE" dirty="0"/>
          </a:p>
          <a:p>
            <a:r>
              <a:rPr lang="de-DE" dirty="0"/>
              <a:t>Status:</a:t>
            </a:r>
          </a:p>
          <a:p>
            <a:pPr defTabSz="990478">
              <a:defRPr/>
            </a:pPr>
            <a:r>
              <a:rPr lang="de-DE" dirty="0"/>
              <a:t>Darf vollständig frei verwendet werden.</a:t>
            </a:r>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39</a:t>
            </a:fld>
            <a:endParaRPr lang="de-DE"/>
          </a:p>
        </p:txBody>
      </p:sp>
    </p:spTree>
    <p:extLst>
      <p:ext uri="{BB962C8B-B14F-4D97-AF65-F5344CB8AC3E}">
        <p14:creationId xmlns:p14="http://schemas.microsoft.com/office/powerpoint/2010/main" val="3703264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geprüft: Uli Stopper</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Gezeigt ist die Projektionen für RCP4.5 aus dem Artikel von Mora et al. Die Zuordnung zu einer Klimaerwärmung wurde den Temperaturprojektionen der entsprechenden SSP-Szenarien aus dem IPCC AR6 WGI entnommen: Aus Fig. SPM.8a kann abgelesen werden, dass die wahrscheinlichste </a:t>
            </a:r>
            <a:r>
              <a:rPr lang="de-DE" dirty="0" err="1"/>
              <a:t>Temeratruanomalie</a:t>
            </a:r>
            <a:r>
              <a:rPr lang="de-DE" dirty="0"/>
              <a:t> für SSP2-4.5 für das Jahr 2095 bei +2.7 °C </a:t>
            </a:r>
            <a:r>
              <a:rPr lang="de-DE" dirty="0" err="1"/>
              <a:t>ggü</a:t>
            </a:r>
            <a:r>
              <a:rPr lang="de-DE" dirty="0"/>
              <a:t>. 1850-1900.</a:t>
            </a:r>
          </a:p>
          <a:p>
            <a:endParaRPr lang="de-DE" dirty="0"/>
          </a:p>
          <a:p>
            <a:r>
              <a:rPr lang="de-DE" dirty="0"/>
              <a:t>Die Definition für „tödliche Hitzewelle“ ergibt sich aus der Methodik von Mora et al.: Zum Trainieren des Klassifikators wurden 783 historische Hitzewellen herangezogen für die eine Übersterblichkeit belegt ist. Das </a:t>
            </a:r>
            <a:r>
              <a:rPr lang="de-DE" dirty="0" err="1"/>
              <a:t>Klassifikatorergebnis</a:t>
            </a:r>
            <a:r>
              <a:rPr lang="de-DE" dirty="0"/>
              <a:t> lautet „tödliche Hitzewelle“, wenn die Bedingungen bzgl. Luftfeuchtigkeit und Hitze schlimmer als in 95% dieser historischen Ereignisse sind. Man kann also sagen, dass hier mit „tödlicher Hitzewelle“ eine Kombination aus Luftfeuchtigkeit und Hitze gemeint ist, die so schlimm ist, dass die Hitzewelle unter den „Top-40“ der unerträglichsten bisher beobachteten Hitzewellen platziert wäre. (5% von 783 = 39).</a:t>
            </a:r>
          </a:p>
          <a:p>
            <a:endParaRPr lang="de-DE" dirty="0"/>
          </a:p>
          <a:p>
            <a:r>
              <a:rPr lang="de-DE" dirty="0"/>
              <a:t>Derartige Hitzewellen führen, je nach Größe der betroffenen Region, häufig zu Todesfällen im 4- oder 5-stelligen Bereich:</a:t>
            </a:r>
          </a:p>
          <a:p>
            <a:r>
              <a:rPr lang="de-DE" dirty="0"/>
              <a:t>Paris 2003 -&gt; 5000</a:t>
            </a:r>
          </a:p>
          <a:p>
            <a:r>
              <a:rPr lang="de-DE" dirty="0"/>
              <a:t>Europa 2003 -&gt; 70 000,</a:t>
            </a:r>
          </a:p>
          <a:p>
            <a:r>
              <a:rPr lang="de-DE" dirty="0"/>
              <a:t>Moskau 2010 -&gt; 10 000,</a:t>
            </a:r>
          </a:p>
          <a:p>
            <a:r>
              <a:rPr lang="de-DE" dirty="0"/>
              <a:t>Deutschland 2018 -&gt; 10 000.</a:t>
            </a:r>
          </a:p>
          <a:p>
            <a:endParaRPr lang="de-DE" dirty="0"/>
          </a:p>
          <a:p>
            <a:pPr defTabSz="990478">
              <a:defRPr/>
            </a:pPr>
            <a:r>
              <a:rPr lang="de-DE" dirty="0"/>
              <a:t>Quelle:</a:t>
            </a:r>
            <a:br>
              <a:rPr lang="de-DE" dirty="0"/>
            </a:br>
            <a:r>
              <a:rPr lang="de-DE" dirty="0"/>
              <a:t>C. Mora et al.: „Global </a:t>
            </a:r>
            <a:r>
              <a:rPr lang="de-DE" dirty="0" err="1"/>
              <a:t>risk</a:t>
            </a:r>
            <a:r>
              <a:rPr lang="de-DE" dirty="0"/>
              <a:t> </a:t>
            </a:r>
            <a:r>
              <a:rPr lang="de-DE" dirty="0" err="1"/>
              <a:t>of</a:t>
            </a:r>
            <a:r>
              <a:rPr lang="de-DE" dirty="0"/>
              <a:t> </a:t>
            </a:r>
            <a:r>
              <a:rPr lang="de-DE" dirty="0" err="1"/>
              <a:t>deadly</a:t>
            </a:r>
            <a:r>
              <a:rPr lang="de-DE" dirty="0"/>
              <a:t> </a:t>
            </a:r>
            <a:r>
              <a:rPr lang="de-DE" dirty="0" err="1"/>
              <a:t>heat</a:t>
            </a:r>
            <a:r>
              <a:rPr lang="de-DE" dirty="0"/>
              <a:t>“, </a:t>
            </a:r>
            <a:r>
              <a:rPr lang="de-DE" dirty="0">
                <a:hlinkClick r:id="rId3"/>
              </a:rPr>
              <a:t>Nature Climate Change</a:t>
            </a:r>
            <a:r>
              <a:rPr lang="de-DE" dirty="0"/>
              <a:t> 7(7), 2017.</a:t>
            </a: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40</a:t>
            </a:fld>
            <a:endParaRPr lang="de-DE"/>
          </a:p>
        </p:txBody>
      </p:sp>
    </p:spTree>
    <p:extLst>
      <p:ext uri="{BB962C8B-B14F-4D97-AF65-F5344CB8AC3E}">
        <p14:creationId xmlns:p14="http://schemas.microsoft.com/office/powerpoint/2010/main" val="899181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Bildquelle:</a:t>
            </a:r>
          </a:p>
          <a:p>
            <a:r>
              <a:rPr lang="de-DE" dirty="0"/>
              <a:t>https://commons.wikimedia.org/wiki/File:Drought.jpg</a:t>
            </a:r>
          </a:p>
          <a:p>
            <a:endParaRPr lang="de-DE" dirty="0"/>
          </a:p>
          <a:p>
            <a:r>
              <a:rPr lang="de-DE" dirty="0"/>
              <a:t>Heruntergeladen am:</a:t>
            </a:r>
          </a:p>
          <a:p>
            <a:r>
              <a:rPr lang="de-DE" dirty="0"/>
              <a:t>19.09.2019</a:t>
            </a:r>
          </a:p>
          <a:p>
            <a:endParaRPr lang="de-DE" dirty="0"/>
          </a:p>
          <a:p>
            <a:r>
              <a:rPr lang="de-DE" dirty="0"/>
              <a:t>Fotograf:</a:t>
            </a:r>
          </a:p>
          <a:p>
            <a:r>
              <a:rPr lang="de-DE" dirty="0"/>
              <a:t>Tomas </a:t>
            </a:r>
            <a:r>
              <a:rPr lang="de-DE" dirty="0" err="1"/>
              <a:t>Castelazo</a:t>
            </a:r>
            <a:endParaRPr lang="de-DE" dirty="0"/>
          </a:p>
          <a:p>
            <a:endParaRPr lang="de-DE" dirty="0"/>
          </a:p>
          <a:p>
            <a:r>
              <a:rPr lang="de-DE" dirty="0"/>
              <a:t>Agentur/Unternehmen/Plattform:</a:t>
            </a:r>
          </a:p>
          <a:p>
            <a:r>
              <a:rPr lang="de-DE" dirty="0"/>
              <a:t>Wikimedia Commons</a:t>
            </a:r>
          </a:p>
          <a:p>
            <a:endParaRPr lang="de-DE" dirty="0"/>
          </a:p>
          <a:p>
            <a:r>
              <a:rPr lang="de-DE" dirty="0"/>
              <a:t>Titel/Bildunterschrift:</a:t>
            </a:r>
          </a:p>
          <a:p>
            <a:r>
              <a:rPr lang="de-DE" dirty="0"/>
              <a:t>Trockenrisse in der Sonora-Wüste, Mexico.</a:t>
            </a:r>
          </a:p>
          <a:p>
            <a:endParaRPr lang="de-DE" dirty="0"/>
          </a:p>
          <a:p>
            <a:r>
              <a:rPr lang="de-DE" dirty="0"/>
              <a:t>Lizenz:</a:t>
            </a:r>
          </a:p>
          <a:p>
            <a:r>
              <a:rPr lang="de-DE" dirty="0"/>
              <a:t>Attribution-</a:t>
            </a:r>
            <a:r>
              <a:rPr lang="de-DE" dirty="0" err="1"/>
              <a:t>ShareAlike</a:t>
            </a:r>
            <a:r>
              <a:rPr lang="de-DE" dirty="0"/>
              <a:t> 4.0 International</a:t>
            </a:r>
          </a:p>
          <a:p>
            <a:r>
              <a:rPr lang="de-DE" dirty="0"/>
              <a:t>https://creativecommons.org/licenses/by-sa/4.0/</a:t>
            </a:r>
          </a:p>
          <a:p>
            <a:pPr marL="185715" indent="-185715">
              <a:buFontTx/>
              <a:buChar char="-"/>
            </a:pPr>
            <a:r>
              <a:rPr lang="de-DE" dirty="0"/>
              <a:t>Free </a:t>
            </a:r>
            <a:r>
              <a:rPr lang="de-DE" dirty="0" err="1"/>
              <a:t>to</a:t>
            </a:r>
            <a:r>
              <a:rPr lang="de-DE" dirty="0"/>
              <a:t> </a:t>
            </a:r>
            <a:r>
              <a:rPr lang="de-DE" dirty="0" err="1"/>
              <a:t>share</a:t>
            </a:r>
            <a:endParaRPr lang="de-DE" dirty="0"/>
          </a:p>
          <a:p>
            <a:pPr marL="185715" indent="-185715">
              <a:buFontTx/>
              <a:buChar char="-"/>
            </a:pPr>
            <a:r>
              <a:rPr lang="de-DE" dirty="0"/>
              <a:t>Free </a:t>
            </a:r>
            <a:r>
              <a:rPr lang="de-DE" dirty="0" err="1"/>
              <a:t>to</a:t>
            </a:r>
            <a:r>
              <a:rPr lang="de-DE" dirty="0"/>
              <a:t> </a:t>
            </a:r>
            <a:r>
              <a:rPr lang="de-DE" dirty="0" err="1"/>
              <a:t>modify</a:t>
            </a:r>
            <a:endParaRPr lang="de-DE" dirty="0"/>
          </a:p>
          <a:p>
            <a:r>
              <a:rPr lang="de-DE" dirty="0"/>
              <a:t>Erfordert Angabe des Autors, Link zur Lizenz, Angabe ob Änderungen vorgenommen wurden</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41</a:t>
            </a:fld>
            <a:endParaRPr lang="de-DE"/>
          </a:p>
        </p:txBody>
      </p:sp>
    </p:spTree>
    <p:extLst>
      <p:ext uri="{BB962C8B-B14F-4D97-AF65-F5344CB8AC3E}">
        <p14:creationId xmlns:p14="http://schemas.microsoft.com/office/powerpoint/2010/main" val="1128397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geprüft: Uli Stopper</a:t>
            </a:r>
          </a:p>
          <a:p>
            <a:endParaRPr lang="de-DE" dirty="0"/>
          </a:p>
          <a:p>
            <a:r>
              <a:rPr lang="de-DE" i="0" dirty="0"/>
              <a:t>Ursprünglicher </a:t>
            </a:r>
            <a:r>
              <a:rPr lang="de-DE" i="0" dirty="0" err="1"/>
              <a:t>Powerpoint</a:t>
            </a:r>
            <a:r>
              <a:rPr lang="de-DE" i="0" dirty="0"/>
              <a:t>-Text :</a:t>
            </a:r>
          </a:p>
          <a:p>
            <a:r>
              <a:rPr lang="de-DE" i="0" dirty="0"/>
              <a:t>„</a:t>
            </a:r>
            <a:r>
              <a:rPr lang="de-DE" sz="1300" dirty="0">
                <a:solidFill>
                  <a:srgbClr val="952776"/>
                </a:solidFill>
                <a:latin typeface="Abadi Extra Light" panose="020B0204020104020204" pitchFamily="34" charset="0"/>
              </a:rPr>
              <a:t>Die durchschnittliche </a:t>
            </a:r>
            <a:r>
              <a:rPr lang="de-DE" sz="1300" b="1" dirty="0">
                <a:solidFill>
                  <a:srgbClr val="952776"/>
                </a:solidFill>
                <a:latin typeface="Abadi Extra Light" panose="020B0204020104020204" pitchFamily="34" charset="0"/>
              </a:rPr>
              <a:t>Trockenzeit</a:t>
            </a:r>
            <a:r>
              <a:rPr lang="de-DE" sz="1300" dirty="0">
                <a:solidFill>
                  <a:srgbClr val="952776"/>
                </a:solidFill>
                <a:latin typeface="Abadi Extra Light" panose="020B0204020104020204" pitchFamily="34" charset="0"/>
              </a:rPr>
              <a:t> in Mittelamerika würde 19 Monate betragen, </a:t>
            </a:r>
          </a:p>
          <a:p>
            <a:r>
              <a:rPr lang="de-DE" sz="1300" dirty="0">
                <a:solidFill>
                  <a:srgbClr val="952776"/>
                </a:solidFill>
                <a:latin typeface="Abadi Extra Light" panose="020B0204020104020204" pitchFamily="34" charset="0"/>
              </a:rPr>
              <a:t>in der Karibik 21 Monate</a:t>
            </a:r>
          </a:p>
          <a:p>
            <a:r>
              <a:rPr lang="de-DE" sz="1300" dirty="0">
                <a:solidFill>
                  <a:srgbClr val="952776"/>
                </a:solidFill>
                <a:latin typeface="Abadi Extra Light" panose="020B0204020104020204" pitchFamily="34" charset="0"/>
              </a:rPr>
              <a:t>und in Nordafrika 5 Jahre.“</a:t>
            </a:r>
          </a:p>
          <a:p>
            <a:r>
              <a:rPr lang="de-DE" sz="1300" dirty="0">
                <a:solidFill>
                  <a:srgbClr val="952776"/>
                </a:solidFill>
                <a:latin typeface="Abadi Extra Light" panose="020B0204020104020204" pitchFamily="34" charset="0"/>
              </a:rPr>
              <a:t>Ursprüngliche Quellenangabe:</a:t>
            </a:r>
          </a:p>
          <a:p>
            <a:r>
              <a:rPr lang="de-DE" dirty="0">
                <a:solidFill>
                  <a:srgbClr val="952776"/>
                </a:solidFill>
                <a:latin typeface="Abadi Extra Light" panose="020B0204020104020204" pitchFamily="34" charset="0"/>
              </a:rPr>
              <a:t>„</a:t>
            </a:r>
            <a:r>
              <a:rPr lang="en-US" dirty="0">
                <a:solidFill>
                  <a:srgbClr val="952776"/>
                </a:solidFill>
                <a:latin typeface="Abadi Extra Light" panose="020B0204020104020204" pitchFamily="34" charset="0"/>
              </a:rPr>
              <a:t>Robert </a:t>
            </a:r>
            <a:r>
              <a:rPr lang="en-US" dirty="0" err="1">
                <a:solidFill>
                  <a:srgbClr val="952776"/>
                </a:solidFill>
                <a:latin typeface="Abadi Extra Light" panose="020B0204020104020204" pitchFamily="34" charset="0"/>
              </a:rPr>
              <a:t>McSweeny</a:t>
            </a:r>
            <a:r>
              <a:rPr lang="en-US" dirty="0">
                <a:solidFill>
                  <a:srgbClr val="952776"/>
                </a:solidFill>
                <a:latin typeface="Abadi Extra Light" panose="020B0204020104020204" pitchFamily="34" charset="0"/>
              </a:rPr>
              <a:t>, „The impacts of climate change at 1.5C, 2C and beyond“, Carbon Brief 4.10.2018, www.carbonbrief.org”</a:t>
            </a:r>
            <a:endParaRPr lang="de-DE" dirty="0">
              <a:solidFill>
                <a:srgbClr val="952776"/>
              </a:solidFill>
              <a:latin typeface="Abadi Extra Light" panose="020B0204020104020204" pitchFamily="34" charset="0"/>
            </a:endParaRPr>
          </a:p>
          <a:p>
            <a:endParaRPr lang="de-DE" dirty="0"/>
          </a:p>
          <a:p>
            <a:r>
              <a:rPr lang="de-DE" dirty="0"/>
              <a:t>Interaktive Carbon Brief Seite ist nur noch im Internet-Archiv verfügbar:</a:t>
            </a:r>
          </a:p>
          <a:p>
            <a:pPr defTabSz="990478">
              <a:defRPr/>
            </a:pPr>
            <a:r>
              <a:rPr lang="de-DE" dirty="0"/>
              <a:t>https://web.archive.org/web/20190924115738/https://www.carbonbrief.org/the-impacts-of-climate-change-at-1-point-5-2c-and-beyond</a:t>
            </a:r>
          </a:p>
          <a:p>
            <a:endParaRPr lang="de-DE" dirty="0"/>
          </a:p>
          <a:p>
            <a:endParaRPr lang="de-DE" dirty="0"/>
          </a:p>
          <a:p>
            <a:r>
              <a:rPr lang="de-DE" dirty="0"/>
              <a:t>Referenzen, die auf der </a:t>
            </a:r>
            <a:r>
              <a:rPr lang="de-DE" dirty="0" err="1"/>
              <a:t>Carbonbiref</a:t>
            </a:r>
            <a:r>
              <a:rPr lang="de-DE" dirty="0"/>
              <a:t>-Seite angegeben werden:</a:t>
            </a:r>
          </a:p>
          <a:p>
            <a:endParaRPr lang="en-US" dirty="0"/>
          </a:p>
          <a:p>
            <a:r>
              <a:rPr lang="en-US" dirty="0" err="1"/>
              <a:t>Mittelamerika</a:t>
            </a:r>
            <a:endParaRPr lang="en-US" dirty="0"/>
          </a:p>
          <a:p>
            <a:pPr marL="185715" indent="-185715">
              <a:buFont typeface="Wingdings" panose="05000000000000000000" pitchFamily="2" charset="2"/>
              <a:buChar char="à"/>
            </a:pPr>
            <a:r>
              <a:rPr lang="en-US" dirty="0"/>
              <a:t>Naumann, G. et al. (2018) Global Changes in Drought Conditions Under Different Levels of Warming, Geophysical Research Letters</a:t>
            </a:r>
            <a:br>
              <a:rPr lang="en-US" dirty="0"/>
            </a:br>
            <a:r>
              <a:rPr lang="en-US" dirty="0"/>
              <a:t>In der Quelle </a:t>
            </a:r>
            <a:r>
              <a:rPr lang="en-US" dirty="0" err="1"/>
              <a:t>angegebener</a:t>
            </a:r>
            <a:r>
              <a:rPr lang="en-US" dirty="0"/>
              <a:t> MEDIAN: 23 </a:t>
            </a:r>
            <a:r>
              <a:rPr lang="en-US" dirty="0" err="1"/>
              <a:t>Monate</a:t>
            </a:r>
            <a:r>
              <a:rPr lang="en-US" dirty="0"/>
              <a:t>, MITTELWERT: 26.4 </a:t>
            </a:r>
            <a:r>
              <a:rPr lang="en-US" dirty="0" err="1"/>
              <a:t>Monate</a:t>
            </a:r>
            <a:r>
              <a:rPr lang="en-US" dirty="0"/>
              <a:t> (</a:t>
            </a:r>
            <a:r>
              <a:rPr lang="en-US" dirty="0" err="1"/>
              <a:t>entgegen</a:t>
            </a:r>
            <a:r>
              <a:rPr lang="en-US" dirty="0"/>
              <a:t> 18 </a:t>
            </a:r>
            <a:r>
              <a:rPr lang="en-US" dirty="0" err="1"/>
              <a:t>Monate</a:t>
            </a:r>
            <a:r>
              <a:rPr lang="en-US" dirty="0"/>
              <a:t> </a:t>
            </a:r>
            <a:r>
              <a:rPr lang="en-US" dirty="0" err="1"/>
              <a:t>im</a:t>
            </a:r>
            <a:r>
              <a:rPr lang="en-US" dirty="0"/>
              <a:t> </a:t>
            </a:r>
            <a:r>
              <a:rPr lang="en-US" dirty="0" err="1"/>
              <a:t>ursprünglichen</a:t>
            </a:r>
            <a:r>
              <a:rPr lang="en-US" dirty="0"/>
              <a:t> Text von Manuel und 19 </a:t>
            </a:r>
            <a:r>
              <a:rPr lang="en-US" dirty="0" err="1"/>
              <a:t>Monaten</a:t>
            </a:r>
            <a:r>
              <a:rPr lang="en-US" dirty="0"/>
              <a:t> auf der </a:t>
            </a:r>
            <a:r>
              <a:rPr lang="en-US" dirty="0" err="1"/>
              <a:t>Carbonbrief-Seite</a:t>
            </a:r>
            <a:r>
              <a:rPr lang="en-US" dirty="0"/>
              <a:t>)</a:t>
            </a:r>
          </a:p>
          <a:p>
            <a:endParaRPr lang="de-DE" dirty="0"/>
          </a:p>
          <a:p>
            <a:r>
              <a:rPr lang="de-DE" dirty="0"/>
              <a:t>Karibik</a:t>
            </a:r>
          </a:p>
          <a:p>
            <a:pPr marL="185715" indent="-185715">
              <a:buFont typeface="Wingdings" panose="05000000000000000000" pitchFamily="2" charset="2"/>
              <a:buChar char="à"/>
            </a:pPr>
            <a:r>
              <a:rPr lang="en-US" dirty="0" err="1">
                <a:sym typeface="Wingdings" panose="05000000000000000000" pitchFamily="2" charset="2"/>
              </a:rPr>
              <a:t>Karnauskas</a:t>
            </a:r>
            <a:r>
              <a:rPr lang="en-US" dirty="0">
                <a:sym typeface="Wingdings" panose="05000000000000000000" pitchFamily="2" charset="2"/>
              </a:rPr>
              <a:t>, K. B. et al. (2018) Freshwater stress on small island developing states: population projections and aridity changes at 1.5 and 2C, Regional Environmental Change</a:t>
            </a:r>
          </a:p>
          <a:p>
            <a:r>
              <a:rPr lang="en-US" dirty="0">
                <a:sym typeface="Wingdings" panose="05000000000000000000" pitchFamily="2" charset="2"/>
              </a:rPr>
              <a:t>    </a:t>
            </a:r>
            <a:r>
              <a:rPr lang="en-US" dirty="0" err="1">
                <a:sym typeface="Wingdings" panose="05000000000000000000" pitchFamily="2" charset="2"/>
              </a:rPr>
              <a:t>Nicht</a:t>
            </a:r>
            <a:r>
              <a:rPr lang="en-US" dirty="0">
                <a:sym typeface="Wingdings" panose="05000000000000000000" pitchFamily="2" charset="2"/>
              </a:rPr>
              <a:t> </a:t>
            </a:r>
            <a:r>
              <a:rPr lang="en-US" dirty="0" err="1">
                <a:sym typeface="Wingdings" panose="05000000000000000000" pitchFamily="2" charset="2"/>
              </a:rPr>
              <a:t>geprüft</a:t>
            </a:r>
            <a:r>
              <a:rPr lang="en-US" dirty="0">
                <a:sym typeface="Wingdings" panose="05000000000000000000" pitchFamily="2" charset="2"/>
              </a:rPr>
              <a:t>, </a:t>
            </a:r>
            <a:r>
              <a:rPr lang="en-US" dirty="0" err="1">
                <a:sym typeface="Wingdings" panose="05000000000000000000" pitchFamily="2" charset="2"/>
              </a:rPr>
              <a:t>weil</a:t>
            </a:r>
            <a:r>
              <a:rPr lang="en-US" dirty="0">
                <a:sym typeface="Wingdings" panose="05000000000000000000" pitchFamily="2" charset="2"/>
              </a:rPr>
              <a:t> </a:t>
            </a:r>
            <a:r>
              <a:rPr lang="en-US" dirty="0" err="1">
                <a:sym typeface="Wingdings" panose="05000000000000000000" pitchFamily="2" charset="2"/>
              </a:rPr>
              <a:t>Artikel</a:t>
            </a:r>
            <a:r>
              <a:rPr lang="en-US" dirty="0">
                <a:sym typeface="Wingdings" panose="05000000000000000000" pitchFamily="2" charset="2"/>
              </a:rPr>
              <a:t> </a:t>
            </a:r>
            <a:r>
              <a:rPr lang="de-DE" dirty="0"/>
              <a:t>EUR 41.59 kostet …</a:t>
            </a:r>
          </a:p>
          <a:p>
            <a:r>
              <a:rPr lang="en-US" dirty="0"/>
              <a:t>In Nauman et al. </a:t>
            </a:r>
            <a:r>
              <a:rPr lang="en-US" dirty="0" err="1"/>
              <a:t>angegebener</a:t>
            </a:r>
            <a:r>
              <a:rPr lang="en-US" dirty="0"/>
              <a:t> MEDIAN: 19.5 </a:t>
            </a:r>
            <a:r>
              <a:rPr lang="en-US" dirty="0" err="1"/>
              <a:t>Monate</a:t>
            </a:r>
            <a:r>
              <a:rPr lang="en-US" dirty="0"/>
              <a:t>, MITTELWERT: 28.1 </a:t>
            </a:r>
            <a:r>
              <a:rPr lang="en-US" dirty="0" err="1"/>
              <a:t>Monate</a:t>
            </a:r>
            <a:r>
              <a:rPr lang="en-US" dirty="0"/>
              <a:t> (</a:t>
            </a:r>
            <a:r>
              <a:rPr lang="en-US" dirty="0" err="1"/>
              <a:t>entgegen</a:t>
            </a:r>
            <a:r>
              <a:rPr lang="en-US" dirty="0"/>
              <a:t> 21 </a:t>
            </a:r>
            <a:r>
              <a:rPr lang="en-US" dirty="0" err="1"/>
              <a:t>Monate</a:t>
            </a:r>
            <a:r>
              <a:rPr lang="en-US" dirty="0"/>
              <a:t> </a:t>
            </a:r>
            <a:r>
              <a:rPr lang="en-US" dirty="0" err="1"/>
              <a:t>im</a:t>
            </a:r>
            <a:r>
              <a:rPr lang="en-US" dirty="0"/>
              <a:t> </a:t>
            </a:r>
            <a:r>
              <a:rPr lang="en-US" dirty="0" err="1"/>
              <a:t>ursprünglichen</a:t>
            </a:r>
            <a:r>
              <a:rPr lang="en-US" dirty="0"/>
              <a:t> Text von Manuel und auf </a:t>
            </a:r>
            <a:r>
              <a:rPr lang="en-US" dirty="0" err="1"/>
              <a:t>Carbonbrief-Seite</a:t>
            </a:r>
            <a:r>
              <a:rPr lang="en-US" dirty="0"/>
              <a:t>)</a:t>
            </a:r>
          </a:p>
          <a:p>
            <a:pPr defTabSz="990478">
              <a:defRPr/>
            </a:pPr>
            <a:endParaRPr lang="de-DE" dirty="0"/>
          </a:p>
          <a:p>
            <a:pPr defTabSz="990478">
              <a:defRPr/>
            </a:pPr>
            <a:r>
              <a:rPr lang="de-DE" dirty="0"/>
              <a:t>Nordafrika</a:t>
            </a:r>
          </a:p>
          <a:p>
            <a:pPr defTabSz="990478">
              <a:defRPr/>
            </a:pPr>
            <a:r>
              <a:rPr lang="de-DE" dirty="0">
                <a:sym typeface="Wingdings" panose="05000000000000000000" pitchFamily="2" charset="2"/>
              </a:rPr>
              <a:t> </a:t>
            </a:r>
            <a:r>
              <a:rPr lang="en-US" dirty="0"/>
              <a:t>Naumann, G. et al. (2018) Global Changes in Drought Conditions Under Different Levels of Warming, Geophysical Research Letters</a:t>
            </a:r>
          </a:p>
          <a:p>
            <a:pPr defTabSz="990478">
              <a:defRPr/>
            </a:pPr>
            <a:r>
              <a:rPr lang="en-US" dirty="0"/>
              <a:t>In Nauman et al. </a:t>
            </a:r>
            <a:r>
              <a:rPr lang="en-US" dirty="0" err="1"/>
              <a:t>angegebener</a:t>
            </a:r>
            <a:r>
              <a:rPr lang="en-US" dirty="0"/>
              <a:t> MEDIAN: 29 </a:t>
            </a:r>
            <a:r>
              <a:rPr lang="en-US" dirty="0" err="1"/>
              <a:t>Monate</a:t>
            </a:r>
            <a:r>
              <a:rPr lang="en-US" dirty="0"/>
              <a:t>, MITTELWERT: 67.4 </a:t>
            </a:r>
            <a:r>
              <a:rPr lang="en-US" dirty="0" err="1"/>
              <a:t>Monaten</a:t>
            </a:r>
            <a:r>
              <a:rPr lang="en-US" dirty="0"/>
              <a:t> (</a:t>
            </a:r>
            <a:r>
              <a:rPr lang="en-US" dirty="0" err="1"/>
              <a:t>entgegen</a:t>
            </a:r>
            <a:r>
              <a:rPr lang="en-US" dirty="0"/>
              <a:t> 60 </a:t>
            </a:r>
            <a:r>
              <a:rPr lang="en-US" dirty="0" err="1"/>
              <a:t>Monate</a:t>
            </a:r>
            <a:r>
              <a:rPr lang="en-US" dirty="0"/>
              <a:t> </a:t>
            </a:r>
            <a:r>
              <a:rPr lang="en-US" dirty="0" err="1"/>
              <a:t>im</a:t>
            </a:r>
            <a:r>
              <a:rPr lang="en-US" dirty="0"/>
              <a:t> </a:t>
            </a:r>
            <a:r>
              <a:rPr lang="en-US" dirty="0" err="1"/>
              <a:t>ursprünglichen</a:t>
            </a:r>
            <a:r>
              <a:rPr lang="en-US" dirty="0"/>
              <a:t> Text von Manuel und auf </a:t>
            </a:r>
            <a:r>
              <a:rPr lang="en-US" dirty="0" err="1"/>
              <a:t>Carbonbrief-Seite</a:t>
            </a:r>
            <a:r>
              <a:rPr lang="en-US" dirty="0"/>
              <a:t>)</a:t>
            </a:r>
            <a:endParaRPr lang="de-DE" dirty="0"/>
          </a:p>
          <a:p>
            <a:pPr defTabSz="990478">
              <a:defRPr/>
            </a:pPr>
            <a:r>
              <a:rPr lang="en-US" dirty="0">
                <a:sym typeface="Wingdings" panose="05000000000000000000" pitchFamily="2" charset="2"/>
              </a:rPr>
              <a:t> </a:t>
            </a:r>
            <a:r>
              <a:rPr lang="en-US" dirty="0"/>
              <a:t>Liu, W. et al. (2018) Global Freshwater availability below normal conditions and population impact under 1.5C and 2C stabilization scenarios, Geophysical Research Letters</a:t>
            </a:r>
            <a:endParaRPr lang="de-DE" dirty="0"/>
          </a:p>
          <a:p>
            <a:r>
              <a:rPr lang="de-DE" dirty="0"/>
              <a:t>(Liu et al scheint nichts mit den Angaben für 3 °C zu tun zu haben.)</a:t>
            </a:r>
          </a:p>
          <a:p>
            <a:endParaRPr lang="de-DE" dirty="0"/>
          </a:p>
          <a:p>
            <a:r>
              <a:rPr lang="de-DE" dirty="0" err="1"/>
              <a:t>Carbonbrief</a:t>
            </a:r>
            <a:r>
              <a:rPr lang="de-DE" dirty="0"/>
              <a:t> scheint sich hauptsächlich auf die Tabelle im </a:t>
            </a:r>
            <a:r>
              <a:rPr lang="de-DE" dirty="0" err="1"/>
              <a:t>Supplemental</a:t>
            </a:r>
            <a:r>
              <a:rPr lang="de-DE" dirty="0"/>
              <a:t> Material zum Artikel von Naumann et al. Zu stützen.</a:t>
            </a:r>
          </a:p>
          <a:p>
            <a:endParaRPr lang="de-DE" dirty="0"/>
          </a:p>
          <a:p>
            <a:r>
              <a:rPr lang="de-DE" dirty="0"/>
              <a:t>Die Diskrepanz zwischen </a:t>
            </a:r>
            <a:r>
              <a:rPr lang="de-DE" dirty="0" err="1"/>
              <a:t>Carbonbrief</a:t>
            </a:r>
            <a:r>
              <a:rPr lang="de-DE" dirty="0"/>
              <a:t> und den Zahlen in der angegebenen Quelle kann allerdings nicht erklärt werden bzw. wird auf </a:t>
            </a:r>
            <a:r>
              <a:rPr lang="de-DE" dirty="0" err="1"/>
              <a:t>Carbonbrief</a:t>
            </a:r>
            <a:r>
              <a:rPr lang="de-DE" dirty="0"/>
              <a:t> nicht transparent dargestellt.</a:t>
            </a:r>
          </a:p>
          <a:p>
            <a:endParaRPr lang="de-DE" dirty="0"/>
          </a:p>
          <a:p>
            <a:r>
              <a:rPr lang="de-DE" dirty="0"/>
              <a:t>Um diese Diskrepanz zu umgehen und zu vermeiden, dass eine nicht mehr verfügbare Website als Quelle angegeben wird, werden direkt die Zahlen aus Naumann et al. Entnommen.</a:t>
            </a:r>
          </a:p>
          <a:p>
            <a:endParaRPr lang="de-DE" dirty="0"/>
          </a:p>
          <a:p>
            <a:r>
              <a:rPr lang="de-DE" dirty="0"/>
              <a:t>Das hat auch den Vorteil, dass Regionen gewählt werden können, die für global und Deutschland eine höhere Relevanz haben (viele Einwohner bzw. Nähe zu Deutschland).</a:t>
            </a:r>
          </a:p>
          <a:p>
            <a:endParaRPr lang="de-DE" dirty="0"/>
          </a:p>
          <a:p>
            <a:r>
              <a:rPr lang="de-DE" dirty="0"/>
              <a:t>                                               median       |       </a:t>
            </a:r>
            <a:r>
              <a:rPr lang="de-DE" dirty="0" err="1"/>
              <a:t>mean</a:t>
            </a:r>
            <a:endParaRPr lang="de-DE" dirty="0"/>
          </a:p>
          <a:p>
            <a:r>
              <a:rPr lang="de-DE" dirty="0"/>
              <a:t>                             0.6°C 1.5°C 2.0°C 3.0°C | 0.6°C 1.5°C 2.0°C </a:t>
            </a:r>
            <a:r>
              <a:rPr lang="de-DE" b="1" dirty="0"/>
              <a:t>3.0°C</a:t>
            </a:r>
          </a:p>
          <a:p>
            <a:r>
              <a:rPr lang="en-US" dirty="0"/>
              <a:t>Northern Africa    7.0    12.0   16.5   29     |  7.2    13.7   27.1   </a:t>
            </a:r>
            <a:r>
              <a:rPr lang="en-US" b="1" dirty="0"/>
              <a:t>67.4</a:t>
            </a:r>
          </a:p>
          <a:p>
            <a:r>
              <a:rPr lang="en-US" dirty="0"/>
              <a:t>Southern Europe  6.0    8.5    10.5    14.5  |  6.1      9.1   11.9   </a:t>
            </a:r>
            <a:r>
              <a:rPr lang="en-US" b="1" dirty="0"/>
              <a:t>17.9</a:t>
            </a:r>
          </a:p>
          <a:p>
            <a:r>
              <a:rPr lang="en-US" dirty="0"/>
              <a:t>Southern Asia       8.0    9.5     9.75    11.3 |  8.3      9.7   10.4   </a:t>
            </a:r>
            <a:r>
              <a:rPr lang="en-US" b="1" dirty="0"/>
              <a:t>15.4</a:t>
            </a:r>
          </a:p>
          <a:p>
            <a:endParaRPr lang="en-US" dirty="0"/>
          </a:p>
          <a:p>
            <a:r>
              <a:rPr lang="en-US" dirty="0"/>
              <a:t>Was </a:t>
            </a:r>
            <a:r>
              <a:rPr lang="en-US" dirty="0" err="1"/>
              <a:t>ist</a:t>
            </a:r>
            <a:r>
              <a:rPr lang="en-US" dirty="0"/>
              <a:t> </a:t>
            </a:r>
            <a:r>
              <a:rPr lang="en-US" dirty="0" err="1"/>
              <a:t>hier</a:t>
            </a:r>
            <a:r>
              <a:rPr lang="en-US" dirty="0"/>
              <a:t> </a:t>
            </a:r>
            <a:r>
              <a:rPr lang="en-US" dirty="0" err="1"/>
              <a:t>überhaupt</a:t>
            </a:r>
            <a:r>
              <a:rPr lang="en-US" dirty="0"/>
              <a:t> </a:t>
            </a:r>
            <a:r>
              <a:rPr lang="en-US" dirty="0" err="1"/>
              <a:t>gemeint</a:t>
            </a:r>
            <a:r>
              <a:rPr lang="en-US" dirty="0"/>
              <a:t> </a:t>
            </a:r>
            <a:r>
              <a:rPr lang="en-US" dirty="0" err="1"/>
              <a:t>mit</a:t>
            </a:r>
            <a:r>
              <a:rPr lang="en-US" dirty="0"/>
              <a:t> “</a:t>
            </a:r>
            <a:r>
              <a:rPr lang="en-US" sz="1300" dirty="0"/>
              <a:t>drought duration” ? </a:t>
            </a:r>
            <a:r>
              <a:rPr lang="en-US" sz="1300" dirty="0" err="1"/>
              <a:t>Wenn</a:t>
            </a:r>
            <a:r>
              <a:rPr lang="en-US" sz="1300" dirty="0"/>
              <a:t> 0.6 °C die Baseline und die </a:t>
            </a:r>
            <a:r>
              <a:rPr lang="en-US" sz="1300" dirty="0" err="1"/>
              <a:t>heutige</a:t>
            </a:r>
            <a:r>
              <a:rPr lang="en-US" sz="1300" dirty="0"/>
              <a:t> Situation </a:t>
            </a:r>
            <a:r>
              <a:rPr lang="en-US" sz="1300" dirty="0" err="1"/>
              <a:t>darstellen</a:t>
            </a:r>
            <a:r>
              <a:rPr lang="en-US" sz="1300" dirty="0"/>
              <a:t> </a:t>
            </a:r>
            <a:r>
              <a:rPr lang="en-US" sz="1300" dirty="0" err="1"/>
              <a:t>soll</a:t>
            </a:r>
            <a:r>
              <a:rPr lang="en-US" sz="1300" dirty="0"/>
              <a:t>, </a:t>
            </a:r>
            <a:r>
              <a:rPr lang="en-US" sz="1300" dirty="0" err="1"/>
              <a:t>dann</a:t>
            </a:r>
            <a:r>
              <a:rPr lang="en-US" sz="1300" dirty="0"/>
              <a:t> </a:t>
            </a:r>
            <a:r>
              <a:rPr lang="en-US" sz="1300" dirty="0" err="1"/>
              <a:t>hieße</a:t>
            </a:r>
            <a:r>
              <a:rPr lang="en-US" sz="1300" dirty="0"/>
              <a:t> das, </a:t>
            </a:r>
            <a:r>
              <a:rPr lang="en-US" sz="1300" dirty="0" err="1"/>
              <a:t>dass</a:t>
            </a:r>
            <a:r>
              <a:rPr lang="en-US" sz="1300" dirty="0"/>
              <a:t> </a:t>
            </a:r>
            <a:r>
              <a:rPr lang="en-US" sz="1300" dirty="0" err="1"/>
              <a:t>wir</a:t>
            </a:r>
            <a:r>
              <a:rPr lang="en-US" sz="1300" dirty="0"/>
              <a:t> </a:t>
            </a:r>
            <a:r>
              <a:rPr lang="en-US" sz="1300" dirty="0" err="1"/>
              <a:t>heute</a:t>
            </a:r>
            <a:r>
              <a:rPr lang="en-US" sz="1300" dirty="0"/>
              <a:t> </a:t>
            </a:r>
            <a:r>
              <a:rPr lang="en-US" sz="1300" dirty="0" err="1"/>
              <a:t>schon</a:t>
            </a:r>
            <a:r>
              <a:rPr lang="en-US" sz="1300" dirty="0"/>
              <a:t> </a:t>
            </a:r>
            <a:r>
              <a:rPr lang="en-US" sz="1300" dirty="0" err="1"/>
              <a:t>eine</a:t>
            </a:r>
            <a:r>
              <a:rPr lang="en-US" sz="1300" dirty="0"/>
              <a:t> </a:t>
            </a:r>
            <a:r>
              <a:rPr lang="en-US" sz="1300" dirty="0" err="1"/>
              <a:t>durchschnittliche</a:t>
            </a:r>
            <a:r>
              <a:rPr lang="en-US" sz="1300" dirty="0"/>
              <a:t> </a:t>
            </a:r>
            <a:r>
              <a:rPr lang="en-US" sz="1300" dirty="0" err="1"/>
              <a:t>Trockenzeit</a:t>
            </a:r>
            <a:r>
              <a:rPr lang="en-US" sz="1300" dirty="0"/>
              <a:t> von 6.1 </a:t>
            </a:r>
            <a:r>
              <a:rPr lang="en-US" sz="1300" dirty="0" err="1"/>
              <a:t>Monaten</a:t>
            </a:r>
            <a:r>
              <a:rPr lang="en-US" sz="1300" dirty="0"/>
              <a:t> in </a:t>
            </a:r>
            <a:r>
              <a:rPr lang="en-US" sz="1300" dirty="0" err="1"/>
              <a:t>Südeuropa</a:t>
            </a:r>
            <a:r>
              <a:rPr lang="en-US" sz="1300" dirty="0"/>
              <a:t> </a:t>
            </a:r>
            <a:r>
              <a:rPr lang="en-US" sz="1300" dirty="0" err="1"/>
              <a:t>hätten</a:t>
            </a:r>
            <a:r>
              <a:rPr lang="en-US" sz="1300" dirty="0"/>
              <a:t> … (und 5.4 </a:t>
            </a:r>
            <a:r>
              <a:rPr lang="en-US" sz="1300" dirty="0" err="1"/>
              <a:t>Monate</a:t>
            </a:r>
            <a:r>
              <a:rPr lang="en-US" sz="1300" dirty="0"/>
              <a:t> in </a:t>
            </a:r>
            <a:r>
              <a:rPr lang="en-US" sz="1300" dirty="0" err="1"/>
              <a:t>Nordeuropa</a:t>
            </a:r>
            <a:r>
              <a:rPr lang="en-US" sz="1300" dirty="0"/>
              <a:t>)</a:t>
            </a:r>
          </a:p>
          <a:p>
            <a:r>
              <a:rPr lang="en-US" dirty="0" err="1"/>
              <a:t>Laut</a:t>
            </a:r>
            <a:r>
              <a:rPr lang="en-US" dirty="0"/>
              <a:t> </a:t>
            </a:r>
            <a:r>
              <a:rPr lang="en-US" dirty="0" err="1"/>
              <a:t>Tabelle</a:t>
            </a:r>
            <a:r>
              <a:rPr lang="en-US" dirty="0"/>
              <a:t> S2 </a:t>
            </a:r>
            <a:r>
              <a:rPr lang="en-US" dirty="0" err="1"/>
              <a:t>ist</a:t>
            </a:r>
            <a:r>
              <a:rPr lang="en-US" dirty="0"/>
              <a:t> die Definition “</a:t>
            </a:r>
            <a:r>
              <a:rPr lang="en-US" sz="1300" dirty="0"/>
              <a:t>number of months of the event (D)”</a:t>
            </a:r>
          </a:p>
          <a:p>
            <a:r>
              <a:rPr lang="en-US" dirty="0" err="1"/>
              <a:t>Artikel</a:t>
            </a:r>
            <a:r>
              <a:rPr lang="en-US" dirty="0"/>
              <a:t> </a:t>
            </a:r>
            <a:r>
              <a:rPr lang="en-US" dirty="0" err="1"/>
              <a:t>klärt</a:t>
            </a:r>
            <a:r>
              <a:rPr lang="en-US" dirty="0"/>
              <a:t> auf: “</a:t>
            </a:r>
            <a:r>
              <a:rPr lang="en-US" sz="1300" dirty="0"/>
              <a:t>Our analyses are based on the SPEI (Vicente-Serrano, </a:t>
            </a:r>
            <a:r>
              <a:rPr lang="en-US" sz="1300" dirty="0" err="1"/>
              <a:t>Beguería</a:t>
            </a:r>
            <a:r>
              <a:rPr lang="en-US" sz="1300" dirty="0"/>
              <a:t>, &amp; López-Moreno, 2010), a standardized</a:t>
            </a:r>
          </a:p>
          <a:p>
            <a:r>
              <a:rPr lang="en-US" sz="1300" dirty="0"/>
              <a:t>drought indicator (i.e., with mean = 0 and standard deviation = 1) that represents different features of the</a:t>
            </a:r>
          </a:p>
          <a:p>
            <a:r>
              <a:rPr lang="en-US" sz="1300" dirty="0"/>
              <a:t>water balance and therefore is also sensitive to the variability and changes in climatic variables other than</a:t>
            </a:r>
          </a:p>
          <a:p>
            <a:r>
              <a:rPr lang="en-US" sz="1300" dirty="0"/>
              <a:t>precipitation. Similar to the Palmer Drought Severity Index, it includes the effects of the reference</a:t>
            </a:r>
          </a:p>
          <a:p>
            <a:r>
              <a:rPr lang="en-US" sz="1300" dirty="0"/>
              <a:t>evapotranspiration on drought severity, yet it has the advantage of aggregating variables over different time</a:t>
            </a:r>
          </a:p>
          <a:p>
            <a:r>
              <a:rPr lang="en-US" sz="1300" dirty="0"/>
              <a:t>dimensions that allows identifying different drought types and impacts, similar to the Standard Precipitation</a:t>
            </a:r>
          </a:p>
          <a:p>
            <a:r>
              <a:rPr lang="es-ES" sz="1300" dirty="0"/>
              <a:t>Index (Beguería et al., 2014)”</a:t>
            </a:r>
          </a:p>
          <a:p>
            <a:r>
              <a:rPr lang="de-DE" sz="1300" dirty="0"/>
              <a:t>„… </a:t>
            </a:r>
            <a:r>
              <a:rPr lang="de-DE" sz="1300" dirty="0" err="1"/>
              <a:t>Following</a:t>
            </a:r>
            <a:r>
              <a:rPr lang="de-DE" sz="1300" dirty="0"/>
              <a:t> </a:t>
            </a:r>
            <a:r>
              <a:rPr lang="de-DE" sz="1300" dirty="0" err="1"/>
              <a:t>this</a:t>
            </a:r>
            <a:r>
              <a:rPr lang="de-DE" sz="1300" dirty="0"/>
              <a:t> </a:t>
            </a:r>
            <a:r>
              <a:rPr lang="de-DE" sz="1300" dirty="0" err="1"/>
              <a:t>approach</a:t>
            </a:r>
            <a:r>
              <a:rPr lang="de-DE" sz="1300" dirty="0"/>
              <a:t>, a</a:t>
            </a:r>
          </a:p>
          <a:p>
            <a:r>
              <a:rPr lang="en-US" sz="1300" dirty="0"/>
              <a:t>drought event is defined as a period in which the drought indicator is below a certain threshold or truncation</a:t>
            </a:r>
          </a:p>
          <a:p>
            <a:r>
              <a:rPr lang="de-DE" sz="1300" dirty="0" err="1"/>
              <a:t>level</a:t>
            </a:r>
            <a:r>
              <a:rPr lang="de-DE" sz="1300" dirty="0"/>
              <a:t>. </a:t>
            </a:r>
            <a:r>
              <a:rPr lang="en-US" sz="1300" dirty="0"/>
              <a:t>The drought characteristics considered here (see Table S2) are the run duration (length of event) and</a:t>
            </a:r>
          </a:p>
          <a:p>
            <a:r>
              <a:rPr lang="en-US" sz="1300" dirty="0"/>
              <a:t>magnitude (cumulative deficit or the negative run sum). For the purpose of obtaining return values of the</a:t>
            </a:r>
          </a:p>
          <a:p>
            <a:r>
              <a:rPr lang="en-US" sz="1300" dirty="0"/>
              <a:t>latter we fit a generalized Pareto distribution (GPD) by the method of moments through the deficit values</a:t>
            </a:r>
          </a:p>
          <a:p>
            <a:r>
              <a:rPr lang="en-US" sz="1300" dirty="0"/>
              <a:t>of the selected drought events. To ensure sufficient events per 30-year time window (minimum of 5) and a</a:t>
            </a:r>
          </a:p>
          <a:p>
            <a:r>
              <a:rPr lang="en-US" sz="1300" dirty="0"/>
              <a:t>stable estimation of the GPD parameters, a threshold of 0.5 was applied to the SPEI-12 time series, which</a:t>
            </a:r>
          </a:p>
          <a:p>
            <a:r>
              <a:rPr lang="en-US" sz="1300" dirty="0"/>
              <a:t>implies a negative deviation of at least 0.5 standard deviations in the SPEI-12 (representing an accumulation</a:t>
            </a:r>
          </a:p>
          <a:p>
            <a:r>
              <a:rPr lang="en-US" sz="1300" dirty="0"/>
              <a:t>period of 12 months) to define the onset of a drought”</a:t>
            </a:r>
          </a:p>
          <a:p>
            <a:endParaRPr lang="en-US" sz="1300" dirty="0">
              <a:sym typeface="Wingdings" panose="05000000000000000000" pitchFamily="2" charset="2"/>
            </a:endParaRPr>
          </a:p>
          <a:p>
            <a:r>
              <a:rPr lang="en-US" sz="1300" dirty="0">
                <a:sym typeface="Wingdings" panose="05000000000000000000" pitchFamily="2" charset="2"/>
              </a:rPr>
              <a:t> Eine </a:t>
            </a:r>
            <a:r>
              <a:rPr lang="en-US" sz="1300" dirty="0" err="1">
                <a:sym typeface="Wingdings" panose="05000000000000000000" pitchFamily="2" charset="2"/>
              </a:rPr>
              <a:t>Dürre</a:t>
            </a:r>
            <a:r>
              <a:rPr lang="en-US" sz="1300" dirty="0">
                <a:sym typeface="Wingdings" panose="05000000000000000000" pitchFamily="2" charset="2"/>
              </a:rPr>
              <a:t> </a:t>
            </a:r>
            <a:r>
              <a:rPr lang="en-US" sz="1300" dirty="0" err="1">
                <a:sym typeface="Wingdings" panose="05000000000000000000" pitchFamily="2" charset="2"/>
              </a:rPr>
              <a:t>ist</a:t>
            </a:r>
            <a:r>
              <a:rPr lang="en-US" sz="1300" dirty="0">
                <a:sym typeface="Wingdings" panose="05000000000000000000" pitchFamily="2" charset="2"/>
              </a:rPr>
              <a:t> so </a:t>
            </a:r>
            <a:r>
              <a:rPr lang="en-US" sz="1300" dirty="0" err="1">
                <a:sym typeface="Wingdings" panose="05000000000000000000" pitchFamily="2" charset="2"/>
              </a:rPr>
              <a:t>definiert</a:t>
            </a:r>
            <a:r>
              <a:rPr lang="en-US" sz="1300" dirty="0">
                <a:sym typeface="Wingdings" panose="05000000000000000000" pitchFamily="2" charset="2"/>
              </a:rPr>
              <a:t>, </a:t>
            </a:r>
            <a:r>
              <a:rPr lang="en-US" sz="1300" dirty="0" err="1">
                <a:sym typeface="Wingdings" panose="05000000000000000000" pitchFamily="2" charset="2"/>
              </a:rPr>
              <a:t>dass</a:t>
            </a:r>
            <a:r>
              <a:rPr lang="en-US" sz="1300" dirty="0">
                <a:sym typeface="Wingdings" panose="05000000000000000000" pitchFamily="2" charset="2"/>
              </a:rPr>
              <a:t> der SPEI-12 </a:t>
            </a:r>
            <a:r>
              <a:rPr lang="en-US" sz="1300" dirty="0" err="1">
                <a:sym typeface="Wingdings" panose="05000000000000000000" pitchFamily="2" charset="2"/>
              </a:rPr>
              <a:t>eine</a:t>
            </a:r>
            <a:r>
              <a:rPr lang="en-US" sz="1300" dirty="0">
                <a:sym typeface="Wingdings" panose="05000000000000000000" pitchFamily="2" charset="2"/>
              </a:rPr>
              <a:t> negative </a:t>
            </a:r>
            <a:r>
              <a:rPr lang="en-US" sz="1300" dirty="0" err="1">
                <a:sym typeface="Wingdings" panose="05000000000000000000" pitchFamily="2" charset="2"/>
              </a:rPr>
              <a:t>Abweichung</a:t>
            </a:r>
            <a:r>
              <a:rPr lang="en-US" sz="1300" dirty="0">
                <a:sym typeface="Wingdings" panose="05000000000000000000" pitchFamily="2" charset="2"/>
              </a:rPr>
              <a:t> von </a:t>
            </a:r>
            <a:r>
              <a:rPr lang="en-US" sz="1300" dirty="0" err="1">
                <a:sym typeface="Wingdings" panose="05000000000000000000" pitchFamily="2" charset="2"/>
              </a:rPr>
              <a:t>mindestens</a:t>
            </a:r>
            <a:r>
              <a:rPr lang="en-US" sz="1300" dirty="0">
                <a:sym typeface="Wingdings" panose="05000000000000000000" pitchFamily="2" charset="2"/>
              </a:rPr>
              <a:t> -0.5 </a:t>
            </a:r>
            <a:r>
              <a:rPr lang="en-US" sz="1300" dirty="0" err="1">
                <a:sym typeface="Wingdings" panose="05000000000000000000" pitchFamily="2" charset="2"/>
              </a:rPr>
              <a:t>Standardabweichungen</a:t>
            </a:r>
            <a:r>
              <a:rPr lang="en-US" sz="1300" dirty="0">
                <a:sym typeface="Wingdings" panose="05000000000000000000" pitchFamily="2" charset="2"/>
              </a:rPr>
              <a:t> </a:t>
            </a:r>
            <a:r>
              <a:rPr lang="de-DE" sz="1300" dirty="0">
                <a:sym typeface="Wingdings" panose="05000000000000000000" pitchFamily="2" charset="2"/>
              </a:rPr>
              <a:t>hat.</a:t>
            </a:r>
          </a:p>
          <a:p>
            <a:r>
              <a:rPr lang="de-DE" sz="1300" dirty="0">
                <a:sym typeface="Wingdings" panose="05000000000000000000" pitchFamily="2" charset="2"/>
              </a:rPr>
              <a:t>Dieses Kriterium bedeutet, dass eine Dürre so definiert ist, dass sie heute mindestens 5 mal in 30 Jahren vorkommt und dass mindestens drei Monate zwischen zwei aufeinanderfolgenden Dürren liegen.</a:t>
            </a:r>
          </a:p>
          <a:p>
            <a:r>
              <a:rPr lang="de-DE" sz="1300" dirty="0">
                <a:sym typeface="Wingdings" panose="05000000000000000000" pitchFamily="2" charset="2"/>
              </a:rPr>
              <a:t>Grob gesagt: Als Dürre wird das bezeichnet, was man aktuell ungefähr einmal in 6 Jahren erlebt.</a:t>
            </a:r>
          </a:p>
          <a:p>
            <a:endParaRPr lang="de-DE" sz="1300" dirty="0">
              <a:sym typeface="Wingdings" panose="05000000000000000000" pitchFamily="2" charset="2"/>
            </a:endParaRPr>
          </a:p>
          <a:p>
            <a:r>
              <a:rPr lang="de-DE" sz="1300" dirty="0">
                <a:sym typeface="Wingdings" panose="05000000000000000000" pitchFamily="2" charset="2"/>
              </a:rPr>
              <a:t>Das klingt plausibel:</a:t>
            </a:r>
          </a:p>
          <a:p>
            <a:r>
              <a:rPr lang="de-DE" sz="1300" dirty="0">
                <a:sym typeface="Wingdings" panose="05000000000000000000" pitchFamily="2" charset="2"/>
              </a:rPr>
              <a:t>Einmal in sechs Jahren kommt es sicherlich vor, dass wir sagen, dass Südeuropa zwei „trockene“ Jahreszeiten hintereinander erlebt hat (6.1 </a:t>
            </a:r>
            <a:r>
              <a:rPr lang="de-DE" sz="1300" dirty="0" err="1">
                <a:sym typeface="Wingdings" panose="05000000000000000000" pitchFamily="2" charset="2"/>
              </a:rPr>
              <a:t>months</a:t>
            </a:r>
            <a:r>
              <a:rPr lang="de-DE" sz="1300" dirty="0">
                <a:sym typeface="Wingdings" panose="05000000000000000000" pitchFamily="2" charset="2"/>
              </a:rPr>
              <a:t>).</a:t>
            </a:r>
          </a:p>
          <a:p>
            <a:r>
              <a:rPr lang="de-DE" sz="1300" dirty="0">
                <a:sym typeface="Wingdings" panose="05000000000000000000" pitchFamily="2" charset="2"/>
              </a:rPr>
              <a:t>Die Studie sagt also aus, dass solche Ereignisse in Zukunft länger sein werden.</a:t>
            </a:r>
          </a:p>
          <a:p>
            <a:r>
              <a:rPr lang="de-DE" sz="1300" dirty="0">
                <a:sym typeface="Wingdings" panose="05000000000000000000" pitchFamily="2" charset="2"/>
              </a:rPr>
              <a:t>Bei 3°C werden wir genauso häufig sagen, dass Südeuropa durchgehend 1.5 Jahre lang trocken war. (17.9 </a:t>
            </a:r>
            <a:r>
              <a:rPr lang="de-DE" sz="1300" dirty="0" err="1">
                <a:sym typeface="Wingdings" panose="05000000000000000000" pitchFamily="2" charset="2"/>
              </a:rPr>
              <a:t>months</a:t>
            </a:r>
            <a:r>
              <a:rPr lang="de-DE" sz="1300" dirty="0">
                <a:sym typeface="Wingdings" panose="05000000000000000000" pitchFamily="2" charset="2"/>
              </a:rPr>
              <a:t>).</a:t>
            </a:r>
          </a:p>
          <a:p>
            <a:r>
              <a:rPr lang="de-DE" sz="1300" dirty="0">
                <a:sym typeface="Wingdings" panose="05000000000000000000" pitchFamily="2" charset="2"/>
              </a:rPr>
              <a:t>Gerechnet auf die 6 Jahre bedeutet das, dass es heute in 8% der Zeit trocken ist.</a:t>
            </a:r>
          </a:p>
          <a:p>
            <a:endParaRPr lang="de-DE" sz="1300" dirty="0">
              <a:sym typeface="Wingdings" panose="05000000000000000000" pitchFamily="2" charset="2"/>
            </a:endParaRPr>
          </a:p>
          <a:p>
            <a:r>
              <a:rPr lang="de-DE" sz="1300" dirty="0">
                <a:sym typeface="Wingdings" panose="05000000000000000000" pitchFamily="2" charset="2"/>
              </a:rPr>
              <a:t> Da die Definition plausibel klingt, können wir die oben gezeigten Mittelwerte der Tabelle in den </a:t>
            </a:r>
            <a:r>
              <a:rPr lang="de-DE" sz="1300" dirty="0" err="1">
                <a:sym typeface="Wingdings" panose="05000000000000000000" pitchFamily="2" charset="2"/>
              </a:rPr>
              <a:t>Powerpoint</a:t>
            </a:r>
            <a:r>
              <a:rPr lang="de-DE" sz="1300" dirty="0">
                <a:sym typeface="Wingdings" panose="05000000000000000000" pitchFamily="2" charset="2"/>
              </a:rPr>
              <a:t>-Text übernehmen. Wir runden dabei auf ganze Zahlen.</a:t>
            </a:r>
          </a:p>
          <a:p>
            <a:endParaRPr lang="de-DE" sz="1300" dirty="0">
              <a:sym typeface="Wingdings" panose="05000000000000000000" pitchFamily="2" charset="2"/>
            </a:endParaRPr>
          </a:p>
          <a:p>
            <a:r>
              <a:rPr lang="de-DE" sz="1300" dirty="0">
                <a:sym typeface="Wingdings" panose="05000000000000000000" pitchFamily="2" charset="2"/>
              </a:rPr>
              <a:t> Der Begriff „Trockenzeit“ wird ersetzt durch „Dürre“. (Trockenzeit </a:t>
            </a:r>
            <a:r>
              <a:rPr lang="de-DE" sz="1300" dirty="0" err="1">
                <a:sym typeface="Wingdings" panose="05000000000000000000" pitchFamily="2" charset="2"/>
              </a:rPr>
              <a:t>beduetet</a:t>
            </a:r>
            <a:r>
              <a:rPr lang="de-DE" sz="1300" dirty="0">
                <a:sym typeface="Wingdings" panose="05000000000000000000" pitchFamily="2" charset="2"/>
              </a:rPr>
              <a:t> regelmäßig wiederkehrende Niederschlagsarme Zeit in einem Jahr.)</a:t>
            </a:r>
          </a:p>
          <a:p>
            <a:endParaRPr lang="de-DE" sz="1300" dirty="0"/>
          </a:p>
          <a:p>
            <a:r>
              <a:rPr lang="de-DE" sz="1300" dirty="0"/>
              <a:t>Neuer Text:</a:t>
            </a:r>
          </a:p>
          <a:p>
            <a:r>
              <a:rPr lang="de-DE" sz="1300" dirty="0"/>
              <a:t>„</a:t>
            </a:r>
            <a:r>
              <a:rPr lang="de-DE" sz="1300" dirty="0">
                <a:solidFill>
                  <a:srgbClr val="952776"/>
                </a:solidFill>
                <a:latin typeface="Abadi Extra Light" panose="020B0204020104020204" pitchFamily="34" charset="0"/>
              </a:rPr>
              <a:t>Die durchschnittliche</a:t>
            </a:r>
            <a:br>
              <a:rPr lang="de-DE" sz="1300" dirty="0">
                <a:solidFill>
                  <a:srgbClr val="952776"/>
                </a:solidFill>
                <a:latin typeface="Abadi Extra Light" panose="020B0204020104020204" pitchFamily="34" charset="0"/>
              </a:rPr>
            </a:br>
            <a:r>
              <a:rPr lang="de-DE" sz="1300" dirty="0">
                <a:solidFill>
                  <a:srgbClr val="952776"/>
                </a:solidFill>
                <a:latin typeface="Abadi Extra Light" panose="020B0204020104020204" pitchFamily="34" charset="0"/>
              </a:rPr>
              <a:t>Dauer einer Dürre</a:t>
            </a:r>
            <a:br>
              <a:rPr lang="de-DE" sz="1300" b="1" dirty="0">
                <a:solidFill>
                  <a:srgbClr val="952776"/>
                </a:solidFill>
                <a:latin typeface="Abadi Extra Light" panose="020B0204020104020204" pitchFamily="34" charset="0"/>
              </a:rPr>
            </a:br>
            <a:r>
              <a:rPr lang="de-DE" sz="1300" dirty="0">
                <a:solidFill>
                  <a:srgbClr val="952776"/>
                </a:solidFill>
                <a:latin typeface="Abadi Extra Light" panose="020B0204020104020204" pitchFamily="34" charset="0"/>
              </a:rPr>
              <a:t>in Südasien würde 15 Monate betragen, </a:t>
            </a:r>
          </a:p>
          <a:p>
            <a:r>
              <a:rPr lang="de-DE" sz="1300" dirty="0">
                <a:solidFill>
                  <a:srgbClr val="952776"/>
                </a:solidFill>
                <a:latin typeface="Abadi Extra Light" panose="020B0204020104020204" pitchFamily="34" charset="0"/>
              </a:rPr>
              <a:t>in Südeuropa 18 Monate</a:t>
            </a:r>
          </a:p>
          <a:p>
            <a:r>
              <a:rPr lang="de-DE" sz="1300" dirty="0">
                <a:solidFill>
                  <a:srgbClr val="952776"/>
                </a:solidFill>
                <a:latin typeface="Abadi Extra Light" panose="020B0204020104020204" pitchFamily="34" charset="0"/>
              </a:rPr>
              <a:t>und in Nordafrika über 5 Jahre.</a:t>
            </a:r>
            <a:r>
              <a:rPr lang="de-DE" sz="1300" dirty="0"/>
              <a:t>„</a:t>
            </a:r>
          </a:p>
          <a:p>
            <a:endParaRPr lang="de-DE" dirty="0"/>
          </a:p>
          <a:p>
            <a:r>
              <a:rPr lang="de-DE" dirty="0"/>
              <a:t>Neue Quellenangabe:</a:t>
            </a:r>
          </a:p>
          <a:p>
            <a:r>
              <a:rPr lang="en-US" dirty="0"/>
              <a:t>Naumann, G. et al.: Global Changes in Drought Conditions Under Different Levels of Warming, Geophysical Research Letters 45 (7), 2018.</a:t>
            </a:r>
          </a:p>
          <a:p>
            <a:endParaRPr lang="de-DE" dirty="0"/>
          </a:p>
          <a:p>
            <a:r>
              <a:rPr lang="de-DE" sz="1300" dirty="0">
                <a:sym typeface="Wingdings" panose="05000000000000000000" pitchFamily="2" charset="2"/>
              </a:rPr>
              <a:t>Besonders brisant:</a:t>
            </a:r>
          </a:p>
          <a:p>
            <a:r>
              <a:rPr lang="de-DE" sz="1300" dirty="0">
                <a:sym typeface="Wingdings" panose="05000000000000000000" pitchFamily="2" charset="2"/>
              </a:rPr>
              <a:t>Da die Dürreereignisse auch häufiger werden mit steigender Temperatur, verkürzen sich die 6 Jahre auf knapp 1 Jahr (Abbildung 2 im Artikel) bei 3°C. Das bedeutet, dass in Südeuropa praktisch jedes Jahr eine Dürre herrscht und die Dürre dann auch im Durchschnitt 1.5 Jahre anhält. Südeuropa ist also durchgehend trocken.</a:t>
            </a:r>
          </a:p>
          <a:p>
            <a:r>
              <a:rPr lang="de-DE" sz="1300" dirty="0">
                <a:sym typeface="Wingdings" panose="05000000000000000000" pitchFamily="2" charset="2"/>
              </a:rPr>
              <a:t>Für Südasien verhält es sich ähnlich.</a:t>
            </a:r>
          </a:p>
          <a:p>
            <a:r>
              <a:rPr lang="de-DE" sz="1300" dirty="0">
                <a:sym typeface="Wingdings" panose="05000000000000000000" pitchFamily="2" charset="2"/>
              </a:rPr>
              <a:t>Für Nordafrika ist es besonders extrem. (6 Jahre -&gt; ¾ Jahr)</a:t>
            </a: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42</a:t>
            </a:fld>
            <a:endParaRPr lang="de-DE"/>
          </a:p>
        </p:txBody>
      </p:sp>
    </p:spTree>
    <p:extLst>
      <p:ext uri="{BB962C8B-B14F-4D97-AF65-F5344CB8AC3E}">
        <p14:creationId xmlns:p14="http://schemas.microsoft.com/office/powerpoint/2010/main" val="4100796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1</a:t>
            </a:r>
          </a:p>
          <a:p>
            <a:endParaRPr lang="de-DE" dirty="0"/>
          </a:p>
          <a:p>
            <a:r>
              <a:rPr lang="de-DE" dirty="0"/>
              <a:t>Bildquelle:</a:t>
            </a:r>
          </a:p>
          <a:p>
            <a:pPr defTabSz="990478" eaLnBrk="0" fontAlgn="base" hangingPunct="0">
              <a:spcBef>
                <a:spcPct val="0"/>
              </a:spcBef>
              <a:spcAft>
                <a:spcPts val="542"/>
              </a:spcAft>
              <a:defRPr/>
            </a:pPr>
            <a:r>
              <a:rPr lang="de-DE" dirty="0"/>
              <a:t>https://commons.wikimedia.org/wiki/File:Indus_river.svg</a:t>
            </a:r>
          </a:p>
          <a:p>
            <a:endParaRPr lang="de-DE" dirty="0"/>
          </a:p>
          <a:p>
            <a:r>
              <a:rPr lang="de-DE" dirty="0"/>
              <a:t>Heruntergeladen am:</a:t>
            </a:r>
          </a:p>
          <a:p>
            <a:r>
              <a:rPr lang="de-DE" dirty="0"/>
              <a:t>13.10.2021</a:t>
            </a:r>
          </a:p>
          <a:p>
            <a:endParaRPr lang="de-DE" dirty="0"/>
          </a:p>
          <a:p>
            <a:r>
              <a:rPr lang="de-DE" dirty="0"/>
              <a:t>Fotograf:</a:t>
            </a:r>
          </a:p>
          <a:p>
            <a:r>
              <a:rPr lang="de-DE" dirty="0" err="1"/>
              <a:t>Kmhkmh</a:t>
            </a:r>
            <a:endParaRPr lang="de-DE" dirty="0"/>
          </a:p>
          <a:p>
            <a:endParaRPr lang="de-DE" dirty="0"/>
          </a:p>
          <a:p>
            <a:r>
              <a:rPr lang="de-DE" dirty="0"/>
              <a:t>Agentur/Unternehmen/Plattform:</a:t>
            </a:r>
          </a:p>
          <a:p>
            <a:r>
              <a:rPr lang="de-DE" dirty="0"/>
              <a:t>Wikimedia Commons</a:t>
            </a:r>
          </a:p>
          <a:p>
            <a:endParaRPr lang="de-DE" dirty="0"/>
          </a:p>
          <a:p>
            <a:r>
              <a:rPr lang="de-DE" dirty="0"/>
              <a:t>Titel/Bildunterschrift:</a:t>
            </a:r>
          </a:p>
          <a:p>
            <a:r>
              <a:rPr lang="de-DE" dirty="0"/>
              <a:t>Indus River</a:t>
            </a:r>
          </a:p>
          <a:p>
            <a:endParaRPr lang="de-DE" dirty="0"/>
          </a:p>
          <a:p>
            <a:r>
              <a:rPr lang="de-DE" dirty="0"/>
              <a:t>Lizenz:</a:t>
            </a:r>
          </a:p>
          <a:p>
            <a:r>
              <a:rPr lang="de-DE" b="0" dirty="0"/>
              <a:t>CC BY 3.0</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a:p>
            <a:r>
              <a:rPr lang="de-DE" dirty="0"/>
              <a:t>BILD 2 (HINTERGRUND für untere Abbildung)</a:t>
            </a:r>
          </a:p>
          <a:p>
            <a:endParaRPr lang="de-DE" dirty="0"/>
          </a:p>
          <a:p>
            <a:r>
              <a:rPr lang="de-DE" dirty="0"/>
              <a:t>Bildquelle:</a:t>
            </a:r>
          </a:p>
          <a:p>
            <a:pPr defTabSz="990478" eaLnBrk="0" fontAlgn="base" hangingPunct="0">
              <a:spcBef>
                <a:spcPct val="0"/>
              </a:spcBef>
              <a:spcAft>
                <a:spcPts val="542"/>
              </a:spcAft>
              <a:defRPr/>
            </a:pPr>
            <a:r>
              <a:rPr lang="de-DE" dirty="0"/>
              <a:t>https://commons.wikimedia.org/wiki/File:South_Asia_political.jpg</a:t>
            </a:r>
          </a:p>
          <a:p>
            <a:endParaRPr lang="de-DE" dirty="0"/>
          </a:p>
          <a:p>
            <a:r>
              <a:rPr lang="de-DE" dirty="0"/>
              <a:t>Heruntergeladen am:</a:t>
            </a:r>
          </a:p>
          <a:p>
            <a:r>
              <a:rPr lang="de-DE" dirty="0"/>
              <a:t>13.10.2021</a:t>
            </a:r>
          </a:p>
          <a:p>
            <a:endParaRPr lang="de-DE" dirty="0"/>
          </a:p>
          <a:p>
            <a:r>
              <a:rPr lang="de-DE" dirty="0"/>
              <a:t>Fotograf:</a:t>
            </a:r>
          </a:p>
          <a:p>
            <a:r>
              <a:rPr lang="de-DE" b="0" dirty="0"/>
              <a:t>Uwe </a:t>
            </a:r>
            <a:r>
              <a:rPr lang="de-DE" b="0" dirty="0" err="1"/>
              <a:t>Dedering</a:t>
            </a:r>
            <a:r>
              <a:rPr lang="de-DE" b="0" dirty="0"/>
              <a:t> </a:t>
            </a:r>
          </a:p>
          <a:p>
            <a:endParaRPr lang="de-DE" dirty="0"/>
          </a:p>
          <a:p>
            <a:r>
              <a:rPr lang="de-DE" dirty="0"/>
              <a:t>Agentur/Unternehmen/Plattform:</a:t>
            </a:r>
          </a:p>
          <a:p>
            <a:r>
              <a:rPr lang="de-DE" dirty="0"/>
              <a:t>Wikimedia Commons</a:t>
            </a:r>
          </a:p>
          <a:p>
            <a:endParaRPr lang="de-DE" dirty="0"/>
          </a:p>
          <a:p>
            <a:r>
              <a:rPr lang="de-DE" dirty="0"/>
              <a:t>Titel/Bildunterschrift:</a:t>
            </a:r>
          </a:p>
          <a:p>
            <a:r>
              <a:rPr lang="de-DE" b="0" dirty="0"/>
              <a:t>South Asia </a:t>
            </a:r>
            <a:r>
              <a:rPr lang="de-DE" b="0" dirty="0" err="1"/>
              <a:t>political</a:t>
            </a:r>
            <a:endParaRPr lang="de-DE" b="0" dirty="0"/>
          </a:p>
          <a:p>
            <a:endParaRPr lang="de-DE" dirty="0"/>
          </a:p>
          <a:p>
            <a:r>
              <a:rPr lang="de-DE" dirty="0"/>
              <a:t>Lizenz:</a:t>
            </a:r>
          </a:p>
          <a:p>
            <a:r>
              <a:rPr lang="de-DE" b="0" dirty="0"/>
              <a:t>CC BY 3.0</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a:p>
            <a:r>
              <a:rPr lang="de-DE" dirty="0"/>
              <a:t>BILD 2 (POSITIONEN DER DÄMME UND WEHRANLAGEN)</a:t>
            </a:r>
          </a:p>
          <a:p>
            <a:pPr defTabSz="990478">
              <a:defRPr/>
            </a:pPr>
            <a:r>
              <a:rPr lang="de-DE" dirty="0"/>
              <a:t>Quelle: https://en.wikipedia.org/wiki/List_of_dams_and_reservoirs_in_India</a:t>
            </a:r>
          </a:p>
          <a:p>
            <a:endParaRPr lang="de-DE" dirty="0"/>
          </a:p>
          <a:p>
            <a:r>
              <a:rPr lang="de-DE" dirty="0"/>
              <a:t>BILD 2 (RESTLICHE ELEMENTE)</a:t>
            </a:r>
          </a:p>
          <a:p>
            <a:r>
              <a:rPr lang="de-DE" dirty="0"/>
              <a:t>Eigene Arbeit</a:t>
            </a:r>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43</a:t>
            </a:fld>
            <a:endParaRPr lang="de-DE"/>
          </a:p>
        </p:txBody>
      </p:sp>
    </p:spTree>
    <p:extLst>
      <p:ext uri="{BB962C8B-B14F-4D97-AF65-F5344CB8AC3E}">
        <p14:creationId xmlns:p14="http://schemas.microsoft.com/office/powerpoint/2010/main" val="578951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V5 Sept. 2023</a:t>
            </a:r>
          </a:p>
          <a:p>
            <a:endParaRPr lang="de-DE" dirty="0"/>
          </a:p>
          <a:p>
            <a:r>
              <a:rPr lang="de-DE" dirty="0"/>
              <a:t>Alter Text: „</a:t>
            </a:r>
            <a:r>
              <a:rPr lang="de-DE" sz="1200" dirty="0">
                <a:solidFill>
                  <a:srgbClr val="952776"/>
                </a:solidFill>
                <a:latin typeface="Abadi Extra Light" panose="020B0204020104020204" pitchFamily="34" charset="0"/>
              </a:rPr>
              <a:t>Die Gletscher des Himalaya würden nur </a:t>
            </a:r>
            <a:r>
              <a:rPr lang="de-DE" sz="1200" b="0" dirty="0">
                <a:solidFill>
                  <a:srgbClr val="952776"/>
                </a:solidFill>
                <a:latin typeface="Abadi Extra Light" panose="020B0204020104020204" pitchFamily="34" charset="0"/>
              </a:rPr>
              <a:t>noch halb so viel Wasser </a:t>
            </a:r>
            <a:r>
              <a:rPr lang="de-DE" sz="1200" dirty="0">
                <a:solidFill>
                  <a:srgbClr val="952776"/>
                </a:solidFill>
                <a:latin typeface="Abadi Extra Light" panose="020B0204020104020204" pitchFamily="34" charset="0"/>
              </a:rPr>
              <a:t>speichern. Die Wasserversorgung Indiens, Pakistans und Afghanistans durch den Indus wäre dadurch noch deutlich instabiler als heute.“</a:t>
            </a:r>
          </a:p>
          <a:p>
            <a:r>
              <a:rPr lang="de-DE" dirty="0"/>
              <a:t>Neuer Text: „</a:t>
            </a:r>
            <a:r>
              <a:rPr lang="de-DE" sz="1200" dirty="0">
                <a:solidFill>
                  <a:srgbClr val="952776"/>
                </a:solidFill>
                <a:latin typeface="Abadi Extra Light" panose="020B0204020104020204" pitchFamily="34" charset="0"/>
              </a:rPr>
              <a:t>Die Gletscher </a:t>
            </a:r>
            <a:r>
              <a:rPr lang="de-DE" sz="1200" b="0" dirty="0">
                <a:solidFill>
                  <a:srgbClr val="952776"/>
                </a:solidFill>
                <a:latin typeface="Abadi Extra Light" panose="020B0204020104020204" pitchFamily="34" charset="0"/>
              </a:rPr>
              <a:t>des Hindu Kusch und des Himalaya würden nur noch ⅓ so viel Wasser speichern. Die Wasserversorgung Indiens, Pakistans und Afghanistans durch den Indus wäre dadurch noch deutlich instabiler als heute. 2 Milliarden Menschen beziehen ihr Trinkwasser aus dieser Gebirgsregion.“</a:t>
            </a:r>
          </a:p>
          <a:p>
            <a:endParaRPr lang="de-DE" sz="1200" b="0" dirty="0">
              <a:solidFill>
                <a:srgbClr val="952776"/>
              </a:solidFill>
              <a:latin typeface="Abadi Extra Light" panose="020B0204020104020204" pitchFamily="34" charset="0"/>
            </a:endParaRPr>
          </a:p>
          <a:p>
            <a:r>
              <a:rPr lang="de-DE" sz="1200" b="0" dirty="0">
                <a:solidFill>
                  <a:srgbClr val="952776"/>
                </a:solidFill>
                <a:latin typeface="Abadi Extra Light" panose="020B0204020104020204" pitchFamily="34" charset="0"/>
              </a:rPr>
              <a:t>Zusätzliche Quelle:</a:t>
            </a:r>
          </a:p>
          <a:p>
            <a:endParaRPr lang="de-DE" sz="1200" b="0" dirty="0">
              <a:solidFill>
                <a:srgbClr val="952776"/>
              </a:solidFill>
              <a:latin typeface="Abadi Extra Light" panose="020B0204020104020204" pitchFamily="34" charset="0"/>
            </a:endParaRPr>
          </a:p>
          <a:p>
            <a:endParaRPr lang="de-DE" dirty="0"/>
          </a:p>
          <a:p>
            <a:r>
              <a:rPr lang="de-DE" dirty="0"/>
              <a:t>Begründung:</a:t>
            </a:r>
          </a:p>
          <a:p>
            <a:pPr marL="171450" indent="-171450">
              <a:buFont typeface="Arial" panose="020B0604020202020204" pitchFamily="34" charset="0"/>
              <a:buChar char="•"/>
            </a:pPr>
            <a:r>
              <a:rPr lang="de-DE" dirty="0"/>
              <a:t>Es soll erwähnt werden, dass 2 Mrd. Menschen von diesem Wasser abhängen. Dazu muss dann aber auch korrekterweise benannt werden, dass nicht nur der Himalaya sondern die Hindukusch-Himalaya-Region gemeint ist.</a:t>
            </a:r>
          </a:p>
          <a:p>
            <a:pPr marL="171450" indent="-171450">
              <a:buFont typeface="Arial" panose="020B0604020202020204" pitchFamily="34" charset="0"/>
              <a:buChar char="•"/>
            </a:pPr>
            <a:r>
              <a:rPr lang="de-DE" dirty="0"/>
              <a:t>Der neue HI-WISE-Bericht korrigiert die Zahlen von Bloch et al. Noch weiter nach unten. Für eine Erwärmung von +3°C wird nun vorhergesagt, dass die Masse der Gletscher im Jahr 2100 auf einen Rest von 25%-45% abgeschmolzen sein wird. Wir vereinfachen das zu „Ein Drittel“</a:t>
            </a:r>
          </a:p>
          <a:p>
            <a:pPr marL="171450" indent="-171450">
              <a:buFont typeface="Arial" panose="020B0604020202020204" pitchFamily="34" charset="0"/>
              <a:buChar char="•"/>
            </a:pPr>
            <a:endParaRPr lang="de-DE" dirty="0"/>
          </a:p>
          <a:p>
            <a:r>
              <a:rPr lang="de-DE" dirty="0"/>
              <a:t>------</a:t>
            </a:r>
          </a:p>
          <a:p>
            <a:endParaRPr lang="de-DE" dirty="0"/>
          </a:p>
          <a:p>
            <a:r>
              <a:rPr lang="de-DE" dirty="0"/>
              <a:t>Quelle geprüft: Uli Stopper</a:t>
            </a:r>
          </a:p>
          <a:p>
            <a:endParaRPr lang="de-DE" dirty="0"/>
          </a:p>
          <a:p>
            <a:r>
              <a:rPr lang="en-US" sz="1300" dirty="0">
                <a:solidFill>
                  <a:srgbClr val="952776"/>
                </a:solidFill>
                <a:latin typeface="Abadi Extra Light" panose="020B0204020104020204" pitchFamily="34" charset="0"/>
              </a:rPr>
              <a:t>Information </a:t>
            </a:r>
            <a:r>
              <a:rPr lang="en-US" sz="1300" dirty="0" err="1">
                <a:solidFill>
                  <a:srgbClr val="952776"/>
                </a:solidFill>
                <a:latin typeface="Abadi Extra Light" panose="020B0204020104020204" pitchFamily="34" charset="0"/>
              </a:rPr>
              <a:t>aus</a:t>
            </a:r>
            <a:r>
              <a:rPr lang="en-US" sz="1300" dirty="0">
                <a:solidFill>
                  <a:srgbClr val="952776"/>
                </a:solidFill>
                <a:latin typeface="Abadi Extra Light" panose="020B0204020104020204" pitchFamily="34" charset="0"/>
              </a:rPr>
              <a:t> Bloch et al. (2019) Status and Change of the Cryosphere in the Extended Hindu Kush Himalaya Region in ICIMOD: The Hindu Kush Himalaya Assessment:</a:t>
            </a:r>
          </a:p>
          <a:p>
            <a:endParaRPr lang="en-US" sz="1300" dirty="0">
              <a:solidFill>
                <a:srgbClr val="952776"/>
              </a:solidFill>
              <a:latin typeface="Abadi Extra Light" panose="020B0204020104020204" pitchFamily="34" charset="0"/>
            </a:endParaRPr>
          </a:p>
          <a:p>
            <a:pPr defTabSz="990478">
              <a:defRPr/>
            </a:pPr>
            <a:r>
              <a:rPr lang="de-DE" dirty="0">
                <a:solidFill>
                  <a:schemeClr val="bg1"/>
                </a:solidFill>
                <a:sym typeface="Wingdings" panose="05000000000000000000" pitchFamily="2" charset="2"/>
              </a:rPr>
              <a:t>Bei 2,7 °C Erwärmung würden die </a:t>
            </a:r>
            <a:r>
              <a:rPr lang="de-DE" altLang="de-DE" sz="1300" dirty="0">
                <a:solidFill>
                  <a:srgbClr val="FF4343"/>
                </a:solidFill>
                <a:ea typeface="Lato" panose="020F0502020204030203" pitchFamily="34" charset="0"/>
                <a:cs typeface="Lato" panose="020F0502020204030203" pitchFamily="34" charset="0"/>
                <a:sym typeface="Wingdings" panose="05000000000000000000" pitchFamily="2" charset="2"/>
              </a:rPr>
              <a:t>Gletscher im Himalaya um die Hälfte schrumpfen</a:t>
            </a:r>
            <a:r>
              <a:rPr lang="de-DE" dirty="0">
                <a:solidFill>
                  <a:schemeClr val="bg1"/>
                </a:solidFill>
                <a:sym typeface="Wingdings" panose="05000000000000000000" pitchFamily="2" charset="2"/>
              </a:rPr>
              <a:t>.</a:t>
            </a:r>
            <a:endParaRPr lang="de-DE" dirty="0">
              <a:solidFill>
                <a:schemeClr val="bg1"/>
              </a:solidFill>
            </a:endParaRPr>
          </a:p>
          <a:p>
            <a:pPr defTabSz="990478">
              <a:defRPr/>
            </a:pPr>
            <a:r>
              <a:rPr lang="de-DE" sz="1300" dirty="0">
                <a:solidFill>
                  <a:schemeClr val="bg1"/>
                </a:solidFill>
                <a:sym typeface="Wingdings" panose="05000000000000000000" pitchFamily="2" charset="2"/>
              </a:rPr>
              <a:t>Bei 4,4 °C Erwärmung schrumpfen die Gletscher um 2/3.</a:t>
            </a:r>
            <a:endParaRPr lang="de-DE" dirty="0"/>
          </a:p>
          <a:p>
            <a:endParaRPr lang="de-DE" dirty="0"/>
          </a:p>
          <a:p>
            <a:pPr defTabSz="990478">
              <a:defRPr/>
            </a:pPr>
            <a:r>
              <a:rPr lang="de-DE" dirty="0"/>
              <a:t>Ebenfalls sehr lesenswert: https://de.wikipedia.org/wiki/Indus-Wasservertrag</a:t>
            </a: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44</a:t>
            </a:fld>
            <a:endParaRPr lang="de-DE"/>
          </a:p>
        </p:txBody>
      </p:sp>
    </p:spTree>
    <p:extLst>
      <p:ext uri="{BB962C8B-B14F-4D97-AF65-F5344CB8AC3E}">
        <p14:creationId xmlns:p14="http://schemas.microsoft.com/office/powerpoint/2010/main" val="3408134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Bildquelle:</a:t>
            </a:r>
          </a:p>
          <a:p>
            <a:pPr marL="0" marR="0" lvl="0" indent="0" algn="l" defTabSz="990478" rtl="0" eaLnBrk="0" fontAlgn="base" latinLnBrk="0" hangingPunct="0">
              <a:lnSpc>
                <a:spcPct val="100000"/>
              </a:lnSpc>
              <a:spcBef>
                <a:spcPct val="0"/>
              </a:spcBef>
              <a:spcAft>
                <a:spcPts val="542"/>
              </a:spcAft>
              <a:buClrTx/>
              <a:buSzTx/>
              <a:buFontTx/>
              <a:buNone/>
              <a:tabLst/>
              <a:defRPr/>
            </a:pPr>
            <a:r>
              <a:rPr lang="de-DE" dirty="0"/>
              <a:t>Eigene Grafik nach C. Mora et al.: „Global </a:t>
            </a:r>
            <a:r>
              <a:rPr lang="de-DE" dirty="0" err="1"/>
              <a:t>risk</a:t>
            </a:r>
            <a:r>
              <a:rPr lang="de-DE" dirty="0"/>
              <a:t> </a:t>
            </a:r>
            <a:r>
              <a:rPr lang="de-DE" dirty="0" err="1"/>
              <a:t>of</a:t>
            </a:r>
            <a:r>
              <a:rPr lang="de-DE" dirty="0"/>
              <a:t> </a:t>
            </a:r>
            <a:r>
              <a:rPr lang="de-DE" dirty="0" err="1"/>
              <a:t>deadly</a:t>
            </a:r>
            <a:r>
              <a:rPr lang="de-DE" dirty="0"/>
              <a:t> </a:t>
            </a:r>
            <a:r>
              <a:rPr lang="de-DE" dirty="0" err="1"/>
              <a:t>heat</a:t>
            </a:r>
            <a:r>
              <a:rPr lang="de-DE" dirty="0"/>
              <a:t>“, </a:t>
            </a:r>
            <a:r>
              <a:rPr lang="de-DE" dirty="0">
                <a:hlinkClick r:id="rId3"/>
              </a:rPr>
              <a:t>Nature Climate Change</a:t>
            </a:r>
            <a:r>
              <a:rPr lang="de-DE" dirty="0"/>
              <a:t> 7(7), 2017. (Detailinfos: siehe Kommentar der folgenden Folie)</a:t>
            </a:r>
          </a:p>
          <a:p>
            <a:pPr defTabSz="990478" eaLnBrk="0" fontAlgn="base" hangingPunct="0">
              <a:spcBef>
                <a:spcPct val="0"/>
              </a:spcBef>
              <a:spcAft>
                <a:spcPts val="542"/>
              </a:spcAft>
              <a:defRPr/>
            </a:pPr>
            <a:endParaRPr lang="de-DE" dirty="0"/>
          </a:p>
          <a:p>
            <a:pPr defTabSz="990478" eaLnBrk="0" fontAlgn="base" hangingPunct="0">
              <a:spcBef>
                <a:spcPct val="0"/>
              </a:spcBef>
              <a:spcAft>
                <a:spcPts val="542"/>
              </a:spcAft>
              <a:defRPr/>
            </a:pPr>
            <a:r>
              <a:rPr lang="de-DE" dirty="0"/>
              <a:t>Lizenz:</a:t>
            </a:r>
          </a:p>
          <a:p>
            <a:pPr defTabSz="990478" eaLnBrk="0" fontAlgn="base" hangingPunct="0">
              <a:spcBef>
                <a:spcPct val="0"/>
              </a:spcBef>
              <a:spcAft>
                <a:spcPts val="542"/>
              </a:spcAft>
              <a:defRPr/>
            </a:pPr>
            <a:r>
              <a:rPr lang="de-DE" dirty="0"/>
              <a:t>Public Domain, </a:t>
            </a:r>
            <a:r>
              <a:rPr lang="de-DE" b="0" dirty="0">
                <a:effectLst/>
              </a:rPr>
              <a:t>CC0 1.0</a:t>
            </a:r>
            <a:endParaRPr lang="de-DE" dirty="0"/>
          </a:p>
          <a:p>
            <a:endParaRPr lang="de-DE" dirty="0"/>
          </a:p>
          <a:p>
            <a:r>
              <a:rPr lang="de-DE" dirty="0"/>
              <a:t>Status:</a:t>
            </a:r>
          </a:p>
          <a:p>
            <a:pPr defTabSz="990478">
              <a:defRPr/>
            </a:pPr>
            <a:r>
              <a:rPr lang="de-DE" dirty="0"/>
              <a:t>Darf vollständig frei verwendet werden.</a:t>
            </a:r>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47</a:t>
            </a:fld>
            <a:endParaRPr lang="de-DE"/>
          </a:p>
        </p:txBody>
      </p:sp>
    </p:spTree>
    <p:extLst>
      <p:ext uri="{BB962C8B-B14F-4D97-AF65-F5344CB8AC3E}">
        <p14:creationId xmlns:p14="http://schemas.microsoft.com/office/powerpoint/2010/main" val="3007431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geprüft: Uli Stopper</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Gezeigt ist die Projektion für RCP8.5 für den Zeitbereich 2090-2100 aus dem Artikel von Mora et al. Die Zuordnung zu einer Klimaerwärmung wurde den Temperaturprojektionen der entsprechenden SSP-Szenarien aus dem IPCC AR6 WGI entnommen: Aus Fig. SPM.8a kann abgelesen werden, dass die wahrscheinlichste </a:t>
            </a:r>
            <a:r>
              <a:rPr lang="de-DE" dirty="0" err="1"/>
              <a:t>Temeratruanomalie</a:t>
            </a:r>
            <a:r>
              <a:rPr lang="de-DE" dirty="0"/>
              <a:t> für SSP4-8.5 für das Jahr 2095 bei +4.5 °C </a:t>
            </a:r>
            <a:r>
              <a:rPr lang="de-DE" dirty="0" err="1"/>
              <a:t>ggü</a:t>
            </a:r>
            <a:r>
              <a:rPr lang="de-DE" dirty="0"/>
              <a:t>. 1850-1900.</a:t>
            </a:r>
          </a:p>
          <a:p>
            <a:endParaRPr lang="de-DE" dirty="0"/>
          </a:p>
          <a:p>
            <a:r>
              <a:rPr lang="de-DE" dirty="0"/>
              <a:t>Die Definition für „tödliche Hitzewelle“ ergibt sich aus der Methodik von Mora et al.: Zum Trainieren des Klassifikators wurden 783 historische Hitzewellen herangezogen für die eine Übersterblichkeit belegt ist. Das </a:t>
            </a:r>
            <a:r>
              <a:rPr lang="de-DE" dirty="0" err="1"/>
              <a:t>Klassifikatorergebnis</a:t>
            </a:r>
            <a:r>
              <a:rPr lang="de-DE" dirty="0"/>
              <a:t> lautet „tödliche Hitzewelle“, wenn die Bedingungen bzgl. Luftfeuchtigkeit und Hitze schlimmer als in 95% dieser historischen Ereignisse sind. Man kann also sagen, dass hier mit „tödlicher Hitzewelle“ eine Kombination aus Luftfeuchtigkeit und Hitze gemeint ist, die so schlimm ist, dass die Hitzewelle unter den „Top-40“ der unerträglichsten bisher beobachteten Hitzewellen platziert wäre. (5% von 783 = 39).</a:t>
            </a:r>
          </a:p>
          <a:p>
            <a:endParaRPr lang="de-DE" dirty="0"/>
          </a:p>
          <a:p>
            <a:r>
              <a:rPr lang="de-DE" dirty="0"/>
              <a:t>Derartige Hitzewellen führen, je nach Größe der betroffenen Region, häufig zu Todesfällen im 4- oder 5-stelligen Bereich:</a:t>
            </a:r>
          </a:p>
          <a:p>
            <a:r>
              <a:rPr lang="de-DE" dirty="0"/>
              <a:t>Paris 2003 -&gt; 5000</a:t>
            </a:r>
          </a:p>
          <a:p>
            <a:r>
              <a:rPr lang="de-DE" dirty="0"/>
              <a:t>Europa 2003 -&gt; 70 000,</a:t>
            </a:r>
          </a:p>
          <a:p>
            <a:r>
              <a:rPr lang="de-DE" dirty="0"/>
              <a:t>Moskau 2010 -&gt; 10 000,</a:t>
            </a:r>
          </a:p>
          <a:p>
            <a:r>
              <a:rPr lang="de-DE" dirty="0"/>
              <a:t>Deutschland 2018 -&gt; 10 000.</a:t>
            </a:r>
          </a:p>
          <a:p>
            <a:endParaRPr lang="de-DE" dirty="0"/>
          </a:p>
          <a:p>
            <a:pPr defTabSz="990478">
              <a:defRPr/>
            </a:pPr>
            <a:r>
              <a:rPr lang="de-DE" dirty="0"/>
              <a:t>Quelle:</a:t>
            </a:r>
            <a:br>
              <a:rPr lang="de-DE" dirty="0"/>
            </a:br>
            <a:r>
              <a:rPr lang="de-DE" dirty="0"/>
              <a:t>C. Mora et al.: „Global </a:t>
            </a:r>
            <a:r>
              <a:rPr lang="de-DE" dirty="0" err="1"/>
              <a:t>risk</a:t>
            </a:r>
            <a:r>
              <a:rPr lang="de-DE" dirty="0"/>
              <a:t> </a:t>
            </a:r>
            <a:r>
              <a:rPr lang="de-DE" dirty="0" err="1"/>
              <a:t>of</a:t>
            </a:r>
            <a:r>
              <a:rPr lang="de-DE" dirty="0"/>
              <a:t> </a:t>
            </a:r>
            <a:r>
              <a:rPr lang="de-DE" dirty="0" err="1"/>
              <a:t>deadly</a:t>
            </a:r>
            <a:r>
              <a:rPr lang="de-DE" dirty="0"/>
              <a:t> </a:t>
            </a:r>
            <a:r>
              <a:rPr lang="de-DE" dirty="0" err="1"/>
              <a:t>heat</a:t>
            </a:r>
            <a:r>
              <a:rPr lang="de-DE" dirty="0"/>
              <a:t>“, </a:t>
            </a:r>
            <a:r>
              <a:rPr lang="de-DE" dirty="0">
                <a:hlinkClick r:id="rId3"/>
              </a:rPr>
              <a:t>Nature Climate Change</a:t>
            </a:r>
            <a:r>
              <a:rPr lang="de-DE" dirty="0"/>
              <a:t> 7(7), 2017.</a:t>
            </a: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48</a:t>
            </a:fld>
            <a:endParaRPr lang="de-DE"/>
          </a:p>
        </p:txBody>
      </p:sp>
    </p:spTree>
    <p:extLst>
      <p:ext uri="{BB962C8B-B14F-4D97-AF65-F5344CB8AC3E}">
        <p14:creationId xmlns:p14="http://schemas.microsoft.com/office/powerpoint/2010/main" val="1439821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Bildquelle:</a:t>
            </a:r>
          </a:p>
          <a:p>
            <a:r>
              <a:rPr lang="de-DE" dirty="0"/>
              <a:t>https://en.wikipedia.org/wiki/File:Starved_child.jpg</a:t>
            </a:r>
          </a:p>
          <a:p>
            <a:endParaRPr lang="de-DE" dirty="0"/>
          </a:p>
          <a:p>
            <a:r>
              <a:rPr lang="de-DE" dirty="0"/>
              <a:t>Heruntergeladen am:</a:t>
            </a:r>
          </a:p>
          <a:p>
            <a:r>
              <a:rPr lang="de-DE" dirty="0"/>
              <a:t>19.09.2019</a:t>
            </a:r>
          </a:p>
          <a:p>
            <a:endParaRPr lang="de-DE" dirty="0"/>
          </a:p>
          <a:p>
            <a:r>
              <a:rPr lang="de-DE" dirty="0"/>
              <a:t>Fotograf:</a:t>
            </a:r>
          </a:p>
          <a:p>
            <a:r>
              <a:rPr lang="de-DE" dirty="0"/>
              <a:t>Don </a:t>
            </a:r>
            <a:r>
              <a:rPr lang="de-DE" dirty="0" err="1"/>
              <a:t>Eddins</a:t>
            </a:r>
            <a:endParaRPr lang="de-DE" dirty="0"/>
          </a:p>
          <a:p>
            <a:endParaRPr lang="de-DE" dirty="0"/>
          </a:p>
          <a:p>
            <a:r>
              <a:rPr lang="de-DE" dirty="0"/>
              <a:t>Agentur/Unternehmen/Plattform:</a:t>
            </a:r>
          </a:p>
          <a:p>
            <a:r>
              <a:rPr lang="de-DE" dirty="0"/>
              <a:t>CDC</a:t>
            </a:r>
          </a:p>
          <a:p>
            <a:endParaRPr lang="de-DE" dirty="0"/>
          </a:p>
          <a:p>
            <a:r>
              <a:rPr lang="de-DE" dirty="0"/>
              <a:t>Titel/Bildunterschrift:</a:t>
            </a:r>
          </a:p>
          <a:p>
            <a:r>
              <a:rPr lang="en-US" dirty="0"/>
              <a:t>Child suffering with Marasmus in India</a:t>
            </a:r>
            <a:endParaRPr lang="de-DE" dirty="0"/>
          </a:p>
          <a:p>
            <a:endParaRPr lang="de-DE" dirty="0"/>
          </a:p>
          <a:p>
            <a:r>
              <a:rPr lang="de-DE" dirty="0"/>
              <a:t>Lizenz:</a:t>
            </a:r>
          </a:p>
          <a:p>
            <a:r>
              <a:rPr lang="de-DE" dirty="0"/>
              <a:t>Public Domain</a:t>
            </a:r>
          </a:p>
          <a:p>
            <a:r>
              <a:rPr lang="de-DE" dirty="0"/>
              <a:t>PD-</a:t>
            </a:r>
            <a:r>
              <a:rPr lang="de-DE" dirty="0" err="1"/>
              <a:t>USGov</a:t>
            </a:r>
            <a:r>
              <a:rPr lang="de-DE" dirty="0"/>
              <a:t>-HHS-CDC</a:t>
            </a:r>
          </a:p>
          <a:p>
            <a:r>
              <a:rPr lang="de-DE" dirty="0"/>
              <a:t>Erfordert Nennung des Autors</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49</a:t>
            </a:fld>
            <a:endParaRPr lang="de-DE"/>
          </a:p>
        </p:txBody>
      </p:sp>
    </p:spTree>
    <p:extLst>
      <p:ext uri="{BB962C8B-B14F-4D97-AF65-F5344CB8AC3E}">
        <p14:creationId xmlns:p14="http://schemas.microsoft.com/office/powerpoint/2010/main" val="72083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V5, Aug2023:</a:t>
            </a:r>
          </a:p>
          <a:p>
            <a:endParaRPr lang="de-DE" dirty="0"/>
          </a:p>
          <a:p>
            <a:r>
              <a:rPr lang="de-DE" b="1" dirty="0"/>
              <a:t>Änderung des Textes: </a:t>
            </a:r>
          </a:p>
          <a:p>
            <a:endParaRPr lang="de-DE" dirty="0"/>
          </a:p>
          <a:p>
            <a:r>
              <a:rPr lang="de-DE" dirty="0"/>
              <a:t>Alter Text: „</a:t>
            </a:r>
            <a:r>
              <a:rPr lang="de-DE" sz="1300" dirty="0">
                <a:solidFill>
                  <a:schemeClr val="accent2"/>
                </a:solidFill>
                <a:latin typeface="Abadi Extra Light" panose="020B0204020104020204" pitchFamily="34" charset="0"/>
              </a:rPr>
              <a:t>Durch das Abtauen der Eisflächen erhitzt sich die Arktis deutlich schneller als der Rest der Erde. Durch die verminderte Temperaturdifferenz schwächen sich die Jetstreams ab. In der Folge verharren extreme Wetterlagen sehr lange über einem Ort, …</a:t>
            </a:r>
            <a:r>
              <a:rPr lang="de-DE" dirty="0"/>
              <a:t>„</a:t>
            </a:r>
          </a:p>
          <a:p>
            <a:endParaRPr lang="de-DE" dirty="0"/>
          </a:p>
          <a:p>
            <a:r>
              <a:rPr lang="de-DE" dirty="0"/>
              <a:t>Neuer Text: „Je wärmer die Atmosphäre und die Erdoberfläche werden, desto häufiger und heftiger treten Starkregen und heiße Tage auf, ...“</a:t>
            </a:r>
          </a:p>
          <a:p>
            <a:endParaRPr lang="de-DE" dirty="0"/>
          </a:p>
          <a:p>
            <a:r>
              <a:rPr lang="de-DE" dirty="0"/>
              <a:t>Quelle: AR6</a:t>
            </a:r>
          </a:p>
          <a:p>
            <a:endParaRPr lang="de-DE" dirty="0"/>
          </a:p>
          <a:p>
            <a:r>
              <a:rPr lang="de-DE" dirty="0"/>
              <a:t>Es folgt eine umfangreiche Begründung für diese Änderung …</a:t>
            </a:r>
          </a:p>
          <a:p>
            <a:endParaRPr lang="de-DE" dirty="0"/>
          </a:p>
          <a:p>
            <a:r>
              <a:rPr lang="de-DE" dirty="0"/>
              <a:t>Wir müssen die Änderung vornehmen, um der Tatsache Rechnung zu tragen dass der AR6 deutliche Unsicherheit darüber zum Ausdruck bringt, ob sich der polare Jetstream in Zukunft weiter abschwächen wird. Die aktuelle Abnahme der Stärke des nördlichen Polarfront-Jetstreams (PFJ) im Winter ist eine durch Messungen belegte Tatsache (Fig. TS.10, </a:t>
            </a:r>
            <a:r>
              <a:rPr lang="de-DE" dirty="0" err="1"/>
              <a:t>lower</a:t>
            </a:r>
            <a:r>
              <a:rPr lang="de-DE" dirty="0"/>
              <a:t> </a:t>
            </a:r>
            <a:r>
              <a:rPr lang="de-DE" dirty="0" err="1"/>
              <a:t>panel</a:t>
            </a:r>
            <a:r>
              <a:rPr lang="de-DE" dirty="0"/>
              <a:t>, </a:t>
            </a:r>
            <a:r>
              <a:rPr lang="de-DE" dirty="0" err="1"/>
              <a:t>left</a:t>
            </a:r>
            <a:r>
              <a:rPr lang="de-DE" dirty="0"/>
              <a:t>). Der AR6 betont aber, dass CMIP5 und CMIP6 große Unsicherheiten in den Vorhersagen für das Ende des Jahrhunderts enthalten. </a:t>
            </a:r>
            <a:r>
              <a:rPr lang="en-US" sz="1900" dirty="0">
                <a:solidFill>
                  <a:srgbClr val="221E1F"/>
                </a:solidFill>
                <a:latin typeface="Abadi" panose="020B0604020104020204" pitchFamily="34" charset="0"/>
              </a:rPr>
              <a:t>(TS.2.3)</a:t>
            </a:r>
            <a:endParaRPr lang="de-DE" dirty="0"/>
          </a:p>
          <a:p>
            <a:endParaRPr lang="de-DE" dirty="0"/>
          </a:p>
          <a:p>
            <a:r>
              <a:rPr lang="de-DE" b="1" dirty="0"/>
              <a:t>Grundlagen:</a:t>
            </a:r>
            <a:br>
              <a:rPr lang="de-DE" dirty="0"/>
            </a:br>
            <a:endParaRPr lang="de-DE" dirty="0"/>
          </a:p>
          <a:p>
            <a:pPr defTabSz="990478">
              <a:defRPr/>
            </a:pPr>
            <a:r>
              <a:rPr lang="de-DE" dirty="0"/>
              <a:t>Das Hauptproblem besteht darin, dass die Messdaten nur max. 50 Jahre zurück reichen und keine hochaufgelösten vorindustriellen Vergleichsdaten existieren. Es ist deshalb relativ schwer zu sagen, ob die aktuell beobachteten Veränderungen des Jetstreams auf natürliche Klimamoden oder auf menschliche Einflüsse zurückzuführen sind.</a:t>
            </a:r>
          </a:p>
          <a:p>
            <a:pPr defTabSz="990478">
              <a:defRPr/>
            </a:pPr>
            <a:endParaRPr lang="de-DE" dirty="0"/>
          </a:p>
          <a:p>
            <a:pPr defTabSz="990478">
              <a:defRPr/>
            </a:pPr>
            <a:r>
              <a:rPr lang="de-DE" dirty="0"/>
              <a:t>Grundsätzlich ist es bei detaillierten Betrachtungen der Jet-Streams wichtig, darauf zu achten, ob man sich gerade mit dem Winter oder Sommer auseinandersetzt.</a:t>
            </a:r>
          </a:p>
          <a:p>
            <a:endParaRPr lang="de-DE" dirty="0"/>
          </a:p>
          <a:p>
            <a:r>
              <a:rPr lang="de-DE" dirty="0"/>
              <a:t>Erklärung, warum auf der Nordhalbkugel häufig nur von einem einzigen Jet die Rede ist: Im Gegensatz zur Südhalbkugel sind auf der NH der PFJ und der STJ tendenziell spiralförmig miteinander verbunden, sodass sie gar nicht so klar voneinander zu trennen sind. "The Northern </a:t>
            </a:r>
            <a:r>
              <a:rPr lang="de-DE" dirty="0" err="1"/>
              <a:t>Hemisphere</a:t>
            </a:r>
            <a:r>
              <a:rPr lang="de-DE" dirty="0"/>
              <a:t> (NH) </a:t>
            </a:r>
            <a:r>
              <a:rPr lang="de-DE" dirty="0" err="1"/>
              <a:t>jet</a:t>
            </a:r>
            <a:r>
              <a:rPr lang="de-DE" dirty="0"/>
              <a:t> </a:t>
            </a:r>
            <a:r>
              <a:rPr lang="de-DE" dirty="0" err="1"/>
              <a:t>has</a:t>
            </a:r>
            <a:r>
              <a:rPr lang="de-DE" dirty="0"/>
              <a:t> a single-band spiral-like </a:t>
            </a:r>
            <a:r>
              <a:rPr lang="de-DE" dirty="0" err="1"/>
              <a:t>structure</a:t>
            </a:r>
            <a:r>
              <a:rPr lang="de-DE" dirty="0"/>
              <a:t>, </a:t>
            </a:r>
            <a:r>
              <a:rPr lang="de-DE" dirty="0" err="1"/>
              <a:t>generally</a:t>
            </a:r>
            <a:r>
              <a:rPr lang="de-DE" dirty="0"/>
              <a:t> </a:t>
            </a:r>
            <a:r>
              <a:rPr lang="de-DE" dirty="0" err="1"/>
              <a:t>beginning</a:t>
            </a:r>
            <a:r>
              <a:rPr lang="de-DE" dirty="0"/>
              <a:t> </a:t>
            </a:r>
            <a:r>
              <a:rPr lang="de-DE" dirty="0" err="1"/>
              <a:t>south</a:t>
            </a:r>
            <a:r>
              <a:rPr lang="de-DE" dirty="0"/>
              <a:t> </a:t>
            </a:r>
            <a:r>
              <a:rPr lang="de-DE" dirty="0" err="1"/>
              <a:t>of</a:t>
            </a:r>
            <a:r>
              <a:rPr lang="de-DE" dirty="0"/>
              <a:t> </a:t>
            </a:r>
            <a:r>
              <a:rPr lang="de-DE" dirty="0" err="1"/>
              <a:t>the</a:t>
            </a:r>
            <a:r>
              <a:rPr lang="de-DE" dirty="0"/>
              <a:t> Canary Islands and </a:t>
            </a:r>
            <a:r>
              <a:rPr lang="de-DE" dirty="0" err="1"/>
              <a:t>ending</a:t>
            </a:r>
            <a:r>
              <a:rPr lang="de-DE" dirty="0"/>
              <a:t> </a:t>
            </a:r>
            <a:r>
              <a:rPr lang="de-DE" dirty="0" err="1"/>
              <a:t>one</a:t>
            </a:r>
            <a:r>
              <a:rPr lang="de-DE" dirty="0"/>
              <a:t> </a:t>
            </a:r>
            <a:r>
              <a:rPr lang="de-DE" dirty="0" err="1"/>
              <a:t>eastward</a:t>
            </a:r>
            <a:r>
              <a:rPr lang="de-DE" dirty="0"/>
              <a:t> </a:t>
            </a:r>
            <a:r>
              <a:rPr lang="de-DE" dirty="0" err="1"/>
              <a:t>circumnavigation</a:t>
            </a:r>
            <a:r>
              <a:rPr lang="de-DE" dirty="0"/>
              <a:t> </a:t>
            </a:r>
            <a:r>
              <a:rPr lang="de-DE" dirty="0" err="1"/>
              <a:t>later</a:t>
            </a:r>
            <a:r>
              <a:rPr lang="de-DE" dirty="0"/>
              <a:t> </a:t>
            </a:r>
            <a:r>
              <a:rPr lang="de-DE" dirty="0" err="1"/>
              <a:t>over</a:t>
            </a:r>
            <a:r>
              <a:rPr lang="de-DE" dirty="0"/>
              <a:t> England. The Southern </a:t>
            </a:r>
            <a:r>
              <a:rPr lang="de-DE" dirty="0" err="1"/>
              <a:t>Hemisphere</a:t>
            </a:r>
            <a:r>
              <a:rPr lang="de-DE" dirty="0"/>
              <a:t> (SH) </a:t>
            </a:r>
            <a:r>
              <a:rPr lang="de-DE" dirty="0" err="1"/>
              <a:t>jet</a:t>
            </a:r>
            <a:r>
              <a:rPr lang="de-DE" dirty="0"/>
              <a:t> </a:t>
            </a:r>
            <a:r>
              <a:rPr lang="de-DE" dirty="0" err="1"/>
              <a:t>has</a:t>
            </a:r>
            <a:r>
              <a:rPr lang="de-DE" dirty="0"/>
              <a:t> a </a:t>
            </a:r>
            <a:r>
              <a:rPr lang="de-DE" dirty="0" err="1"/>
              <a:t>more</a:t>
            </a:r>
            <a:r>
              <a:rPr lang="de-DE" dirty="0"/>
              <a:t> </a:t>
            </a:r>
            <a:r>
              <a:rPr lang="de-DE" dirty="0" err="1"/>
              <a:t>concentric</a:t>
            </a:r>
            <a:r>
              <a:rPr lang="de-DE" dirty="0"/>
              <a:t> </a:t>
            </a:r>
            <a:r>
              <a:rPr lang="de-DE" dirty="0" err="1"/>
              <a:t>structure</a:t>
            </a:r>
            <a:r>
              <a:rPr lang="de-DE" dirty="0"/>
              <a:t>, </a:t>
            </a:r>
            <a:r>
              <a:rPr lang="de-DE" dirty="0" err="1"/>
              <a:t>with</a:t>
            </a:r>
            <a:r>
              <a:rPr lang="de-DE" dirty="0"/>
              <a:t> a persistent ring </a:t>
            </a:r>
            <a:r>
              <a:rPr lang="de-DE" dirty="0" err="1"/>
              <a:t>around</a:t>
            </a:r>
            <a:r>
              <a:rPr lang="de-DE" dirty="0"/>
              <a:t> </a:t>
            </a:r>
            <a:r>
              <a:rPr lang="de-DE" dirty="0" err="1"/>
              <a:t>Antarctica</a:t>
            </a:r>
            <a:r>
              <a:rPr lang="de-DE" dirty="0"/>
              <a:t>, </a:t>
            </a:r>
            <a:r>
              <a:rPr lang="de-DE" dirty="0" err="1"/>
              <a:t>hereafter</a:t>
            </a:r>
            <a:r>
              <a:rPr lang="de-DE" dirty="0"/>
              <a:t> </a:t>
            </a:r>
            <a:r>
              <a:rPr lang="de-DE" dirty="0" err="1"/>
              <a:t>referred</a:t>
            </a:r>
            <a:r>
              <a:rPr lang="de-DE" dirty="0"/>
              <a:t> </a:t>
            </a:r>
            <a:r>
              <a:rPr lang="de-DE" dirty="0" err="1"/>
              <a:t>to</a:t>
            </a:r>
            <a:r>
              <a:rPr lang="de-DE" dirty="0"/>
              <a:t> </a:t>
            </a:r>
            <a:r>
              <a:rPr lang="de-DE" dirty="0" err="1"/>
              <a:t>as</a:t>
            </a:r>
            <a:r>
              <a:rPr lang="de-DE" dirty="0"/>
              <a:t> Southern </a:t>
            </a:r>
            <a:r>
              <a:rPr lang="de-DE" dirty="0" err="1"/>
              <a:t>Hemisphere</a:t>
            </a:r>
            <a:r>
              <a:rPr lang="de-DE" dirty="0"/>
              <a:t> Polar (SHP) </a:t>
            </a:r>
            <a:r>
              <a:rPr lang="de-DE" dirty="0" err="1"/>
              <a:t>jet</a:t>
            </a:r>
            <a:r>
              <a:rPr lang="de-DE" dirty="0"/>
              <a:t>, and a </a:t>
            </a:r>
            <a:r>
              <a:rPr lang="de-DE" dirty="0" err="1"/>
              <a:t>seasonally</a:t>
            </a:r>
            <a:r>
              <a:rPr lang="de-DE" dirty="0"/>
              <a:t> </a:t>
            </a:r>
            <a:r>
              <a:rPr lang="de-DE" dirty="0" err="1"/>
              <a:t>varying</a:t>
            </a:r>
            <a:r>
              <a:rPr lang="de-DE" dirty="0"/>
              <a:t> </a:t>
            </a:r>
            <a:r>
              <a:rPr lang="de-DE" dirty="0" err="1"/>
              <a:t>second</a:t>
            </a:r>
            <a:r>
              <a:rPr lang="de-DE" dirty="0"/>
              <a:t> ring at </a:t>
            </a:r>
            <a:r>
              <a:rPr lang="de-DE" dirty="0" err="1"/>
              <a:t>about</a:t>
            </a:r>
            <a:r>
              <a:rPr lang="de-DE" dirty="0"/>
              <a:t> 30 S, </a:t>
            </a:r>
            <a:r>
              <a:rPr lang="de-DE" dirty="0" err="1"/>
              <a:t>hereafter</a:t>
            </a:r>
            <a:r>
              <a:rPr lang="de-DE" dirty="0"/>
              <a:t> </a:t>
            </a:r>
            <a:r>
              <a:rPr lang="de-DE" dirty="0" err="1"/>
              <a:t>referred</a:t>
            </a:r>
            <a:r>
              <a:rPr lang="de-DE" dirty="0"/>
              <a:t> </a:t>
            </a:r>
            <a:r>
              <a:rPr lang="de-DE" dirty="0" err="1"/>
              <a:t>to</a:t>
            </a:r>
            <a:r>
              <a:rPr lang="de-DE" dirty="0"/>
              <a:t> </a:t>
            </a:r>
            <a:r>
              <a:rPr lang="de-DE" dirty="0" err="1"/>
              <a:t>as</a:t>
            </a:r>
            <a:r>
              <a:rPr lang="de-DE" dirty="0"/>
              <a:t> </a:t>
            </a:r>
            <a:r>
              <a:rPr lang="de-DE" dirty="0" err="1"/>
              <a:t>the</a:t>
            </a:r>
            <a:r>
              <a:rPr lang="de-DE" dirty="0"/>
              <a:t> Southern </a:t>
            </a:r>
            <a:r>
              <a:rPr lang="de-DE" dirty="0" err="1"/>
              <a:t>Hemisphere</a:t>
            </a:r>
            <a:r>
              <a:rPr lang="de-DE" dirty="0"/>
              <a:t> sub-Tropical (SHT) </a:t>
            </a:r>
            <a:r>
              <a:rPr lang="de-DE" dirty="0" err="1"/>
              <a:t>jet</a:t>
            </a:r>
            <a:r>
              <a:rPr lang="de-DE" dirty="0"/>
              <a:t>“ </a:t>
            </a:r>
            <a:r>
              <a:rPr lang="en-US" dirty="0"/>
              <a:t>[Archer2008]</a:t>
            </a:r>
            <a:endParaRPr lang="de-DE" dirty="0"/>
          </a:p>
          <a:p>
            <a:br>
              <a:rPr lang="de-DE" dirty="0"/>
            </a:br>
            <a:r>
              <a:rPr lang="de-DE" b="1" dirty="0"/>
              <a:t>Veränderungen, die aktuell ablaufen:</a:t>
            </a:r>
          </a:p>
          <a:p>
            <a:endParaRPr lang="de-DE" dirty="0"/>
          </a:p>
          <a:p>
            <a:pPr marL="185715" indent="-185715">
              <a:buFont typeface="Arial" panose="020B0604020202020204" pitchFamily="34" charset="0"/>
              <a:buChar char="•"/>
            </a:pPr>
            <a:r>
              <a:rPr lang="de-DE" i="1" u="sng" dirty="0"/>
              <a:t>Hoch- und Tiefdruckgebiete auf der Nordhalbkugel (NH):</a:t>
            </a:r>
          </a:p>
          <a:p>
            <a:pPr marL="185715" indent="-185715">
              <a:buFont typeface="Arial" panose="020B0604020202020204" pitchFamily="34" charset="0"/>
              <a:buChar char="•"/>
            </a:pPr>
            <a:endParaRPr lang="de-DE" dirty="0"/>
          </a:p>
          <a:p>
            <a:pPr marL="680954" lvl="1" indent="-185715">
              <a:buFont typeface="Arial" panose="020B0604020202020204" pitchFamily="34" charset="0"/>
              <a:buChar char="•"/>
            </a:pPr>
            <a:r>
              <a:rPr lang="de-DE" dirty="0"/>
              <a:t>Jets werden infolge des Klimawandels zu den Polen hin verlagert  </a:t>
            </a:r>
            <a:r>
              <a:rPr lang="en-US" dirty="0"/>
              <a:t>[Archer2008]</a:t>
            </a:r>
            <a:endParaRPr lang="de-DE" dirty="0"/>
          </a:p>
          <a:p>
            <a:pPr marL="1176193" lvl="2" indent="-185715">
              <a:buFont typeface="Arial" panose="020B0604020202020204" pitchFamily="34" charset="0"/>
              <a:buChar char="•"/>
            </a:pPr>
            <a:r>
              <a:rPr lang="de-DE" dirty="0"/>
              <a:t>Beobachtung (Archer: Historical </a:t>
            </a:r>
            <a:r>
              <a:rPr lang="de-DE" dirty="0" err="1"/>
              <a:t>trends</a:t>
            </a:r>
            <a:r>
              <a:rPr lang="de-DE" dirty="0"/>
              <a:t> in </a:t>
            </a:r>
            <a:r>
              <a:rPr lang="de-DE" dirty="0" err="1"/>
              <a:t>the</a:t>
            </a:r>
            <a:r>
              <a:rPr lang="de-DE" dirty="0"/>
              <a:t> </a:t>
            </a:r>
            <a:r>
              <a:rPr lang="de-DE" dirty="0" err="1"/>
              <a:t>jet</a:t>
            </a:r>
            <a:r>
              <a:rPr lang="de-DE" dirty="0"/>
              <a:t> </a:t>
            </a:r>
            <a:r>
              <a:rPr lang="de-DE" dirty="0" err="1"/>
              <a:t>streams</a:t>
            </a:r>
            <a:r>
              <a:rPr lang="de-DE" dirty="0"/>
              <a:t>)</a:t>
            </a:r>
          </a:p>
          <a:p>
            <a:pPr marL="1176193" lvl="2" indent="-185715">
              <a:buFont typeface="Arial" panose="020B0604020202020204" pitchFamily="34" charset="0"/>
              <a:buChar char="•"/>
            </a:pPr>
            <a:r>
              <a:rPr lang="de-DE" dirty="0"/>
              <a:t>Vorhersage basierend auf alten Modellen</a:t>
            </a:r>
          </a:p>
          <a:p>
            <a:pPr marL="185715" indent="-185715">
              <a:buFont typeface="Arial" panose="020B0604020202020204" pitchFamily="34" charset="0"/>
              <a:buChar char="•"/>
            </a:pPr>
            <a:endParaRPr lang="de-DE" dirty="0"/>
          </a:p>
          <a:p>
            <a:pPr marL="680954" lvl="1" indent="-185715">
              <a:buFont typeface="Arial" panose="020B0604020202020204" pitchFamily="34" charset="0"/>
              <a:buChar char="•"/>
            </a:pPr>
            <a:r>
              <a:rPr lang="de-DE" dirty="0"/>
              <a:t>Mehr Wasserdampf wird in die gemäßigten Breiten transportiert. [Francis2017]</a:t>
            </a:r>
          </a:p>
          <a:p>
            <a:pPr marL="185715" indent="-185715">
              <a:buFont typeface="Arial" panose="020B0604020202020204" pitchFamily="34" charset="0"/>
              <a:buChar char="•"/>
            </a:pPr>
            <a:endParaRPr lang="de-DE" dirty="0"/>
          </a:p>
          <a:p>
            <a:pPr marL="680954" lvl="1" indent="-185715">
              <a:buFont typeface="Arial" panose="020B0604020202020204" pitchFamily="34" charset="0"/>
              <a:buChar char="•"/>
            </a:pPr>
            <a:r>
              <a:rPr lang="de-DE" dirty="0"/>
              <a:t>Zonale Windgeschwindigkeiten im PFJ werden schwächer (vor allem im Winter aber auch im Sommer).</a:t>
            </a:r>
            <a:br>
              <a:rPr lang="de-DE" dirty="0"/>
            </a:br>
            <a:r>
              <a:rPr lang="de-DE" dirty="0"/>
              <a:t>Zu beachten ist hier, dass sich im Winter die Jetstreams generell weiter nach </a:t>
            </a:r>
            <a:r>
              <a:rPr lang="de-DE"/>
              <a:t>Süden verlagern.</a:t>
            </a:r>
            <a:br>
              <a:rPr lang="de-DE" dirty="0"/>
            </a:br>
            <a:r>
              <a:rPr lang="de-DE" dirty="0"/>
              <a:t>Der AR6 differenziert hier zwischen dem STJ und dem PFJ und den Jahreszeiten. Eine Abschwächung wird für den PFJ und den Sommer-STJ festgestellt. Der Winter-STJ wurde hingegen stärker. (S.338, </a:t>
            </a:r>
            <a:r>
              <a:rPr lang="de-DE" dirty="0" err="1"/>
              <a:t>Full</a:t>
            </a:r>
            <a:r>
              <a:rPr lang="de-DE" dirty="0"/>
              <a:t> Report): „Multiple </a:t>
            </a:r>
            <a:r>
              <a:rPr lang="de-DE" dirty="0" err="1"/>
              <a:t>reanalyses</a:t>
            </a:r>
            <a:r>
              <a:rPr lang="de-DE" dirty="0"/>
              <a:t> </a:t>
            </a:r>
            <a:r>
              <a:rPr lang="de-DE" dirty="0" err="1"/>
              <a:t>show</a:t>
            </a:r>
            <a:r>
              <a:rPr lang="de-DE" dirty="0"/>
              <a:t> </a:t>
            </a:r>
            <a:r>
              <a:rPr lang="de-DE" dirty="0" err="1"/>
              <a:t>that</a:t>
            </a:r>
            <a:r>
              <a:rPr lang="de-DE" dirty="0"/>
              <a:t> </a:t>
            </a:r>
            <a:r>
              <a:rPr lang="de-DE" dirty="0" err="1"/>
              <a:t>since</a:t>
            </a:r>
            <a:r>
              <a:rPr lang="de-DE" dirty="0"/>
              <a:t> 1979 </a:t>
            </a:r>
            <a:r>
              <a:rPr lang="de-DE" dirty="0" err="1"/>
              <a:t>the</a:t>
            </a:r>
            <a:r>
              <a:rPr lang="de-DE" dirty="0"/>
              <a:t> </a:t>
            </a:r>
            <a:r>
              <a:rPr lang="de-DE" dirty="0" err="1"/>
              <a:t>subtropical</a:t>
            </a:r>
            <a:r>
              <a:rPr lang="de-DE" dirty="0"/>
              <a:t> </a:t>
            </a:r>
            <a:r>
              <a:rPr lang="de-DE" dirty="0" err="1"/>
              <a:t>jet</a:t>
            </a:r>
            <a:r>
              <a:rPr lang="de-DE" dirty="0"/>
              <a:t> wind </a:t>
            </a:r>
            <a:r>
              <a:rPr lang="de-DE" dirty="0" err="1"/>
              <a:t>speeds</a:t>
            </a:r>
            <a:r>
              <a:rPr lang="de-DE" dirty="0"/>
              <a:t> </a:t>
            </a:r>
            <a:r>
              <a:rPr lang="de-DE" dirty="0" err="1"/>
              <a:t>have</a:t>
            </a:r>
            <a:r>
              <a:rPr lang="de-DE" dirty="0"/>
              <a:t> </a:t>
            </a:r>
            <a:r>
              <a:rPr lang="de-DE" dirty="0" err="1"/>
              <a:t>generally</a:t>
            </a:r>
            <a:r>
              <a:rPr lang="de-DE" dirty="0"/>
              <a:t> </a:t>
            </a:r>
            <a:r>
              <a:rPr lang="de-DE" dirty="0" err="1"/>
              <a:t>increased</a:t>
            </a:r>
            <a:r>
              <a:rPr lang="de-DE" dirty="0"/>
              <a:t> in </a:t>
            </a:r>
            <a:r>
              <a:rPr lang="de-DE" dirty="0" err="1"/>
              <a:t>winter</a:t>
            </a:r>
            <a:r>
              <a:rPr lang="de-DE" dirty="0"/>
              <a:t> and </a:t>
            </a:r>
            <a:r>
              <a:rPr lang="de-DE" dirty="0" err="1"/>
              <a:t>decreased</a:t>
            </a:r>
            <a:r>
              <a:rPr lang="de-DE" dirty="0"/>
              <a:t> in </a:t>
            </a:r>
            <a:r>
              <a:rPr lang="de-DE" dirty="0" err="1"/>
              <a:t>summer</a:t>
            </a:r>
            <a:r>
              <a:rPr lang="de-DE" dirty="0"/>
              <a:t> in </a:t>
            </a:r>
            <a:r>
              <a:rPr lang="de-DE" dirty="0" err="1"/>
              <a:t>both</a:t>
            </a:r>
            <a:r>
              <a:rPr lang="de-DE" dirty="0"/>
              <a:t> </a:t>
            </a:r>
            <a:r>
              <a:rPr lang="de-DE" dirty="0" err="1"/>
              <a:t>hemispheres</a:t>
            </a:r>
            <a:r>
              <a:rPr lang="de-DE" dirty="0"/>
              <a:t>, but </a:t>
            </a:r>
            <a:r>
              <a:rPr lang="de-DE" dirty="0" err="1"/>
              <a:t>the</a:t>
            </a:r>
            <a:r>
              <a:rPr lang="de-DE" dirty="0"/>
              <a:t> </a:t>
            </a:r>
            <a:r>
              <a:rPr lang="de-DE" dirty="0" err="1"/>
              <a:t>trends</a:t>
            </a:r>
            <a:r>
              <a:rPr lang="de-DE" dirty="0"/>
              <a:t> </a:t>
            </a:r>
            <a:r>
              <a:rPr lang="de-DE" dirty="0" err="1"/>
              <a:t>are</a:t>
            </a:r>
            <a:r>
              <a:rPr lang="de-DE" dirty="0"/>
              <a:t> </a:t>
            </a:r>
            <a:r>
              <a:rPr lang="de-DE" dirty="0" err="1"/>
              <a:t>regionally</a:t>
            </a:r>
            <a:r>
              <a:rPr lang="de-DE" dirty="0"/>
              <a:t> </a:t>
            </a:r>
            <a:r>
              <a:rPr lang="de-DE" dirty="0" err="1"/>
              <a:t>dependent</a:t>
            </a:r>
            <a:r>
              <a:rPr lang="de-DE" dirty="0"/>
              <a:t> (Pena-Ortiz et al., 2013; </a:t>
            </a:r>
            <a:r>
              <a:rPr lang="de-DE" dirty="0" err="1"/>
              <a:t>Manney</a:t>
            </a:r>
            <a:r>
              <a:rPr lang="de-DE" dirty="0"/>
              <a:t> and Hegglin, 2018; S.H. Lee et al., 2019). Over NH </a:t>
            </a:r>
            <a:r>
              <a:rPr lang="de-DE" dirty="0" err="1"/>
              <a:t>mid-latitudes</a:t>
            </a:r>
            <a:r>
              <a:rPr lang="de-DE" dirty="0"/>
              <a:t>, </a:t>
            </a:r>
            <a:r>
              <a:rPr lang="de-DE" dirty="0" err="1"/>
              <a:t>the</a:t>
            </a:r>
            <a:r>
              <a:rPr lang="de-DE" dirty="0"/>
              <a:t> </a:t>
            </a:r>
            <a:r>
              <a:rPr lang="de-DE" dirty="0" err="1"/>
              <a:t>summer</a:t>
            </a:r>
            <a:r>
              <a:rPr lang="de-DE" dirty="0"/>
              <a:t> zonal wind </a:t>
            </a:r>
            <a:r>
              <a:rPr lang="de-DE" dirty="0" err="1"/>
              <a:t>speeds</a:t>
            </a:r>
            <a:r>
              <a:rPr lang="de-DE" dirty="0"/>
              <a:t> </a:t>
            </a:r>
            <a:r>
              <a:rPr lang="de-DE" dirty="0" err="1"/>
              <a:t>have</a:t>
            </a:r>
            <a:r>
              <a:rPr lang="de-DE" dirty="0"/>
              <a:t> </a:t>
            </a:r>
            <a:r>
              <a:rPr lang="de-DE" dirty="0" err="1"/>
              <a:t>weakened</a:t>
            </a:r>
            <a:r>
              <a:rPr lang="de-DE" dirty="0"/>
              <a:t> in </a:t>
            </a:r>
            <a:r>
              <a:rPr lang="de-DE" dirty="0" err="1"/>
              <a:t>the</a:t>
            </a:r>
            <a:r>
              <a:rPr lang="de-DE" dirty="0"/>
              <a:t> </a:t>
            </a:r>
            <a:r>
              <a:rPr lang="de-DE" dirty="0" err="1"/>
              <a:t>mid-troposphere</a:t>
            </a:r>
            <a:r>
              <a:rPr lang="de-DE" dirty="0"/>
              <a:t> (Francis and </a:t>
            </a:r>
            <a:r>
              <a:rPr lang="de-DE" dirty="0" err="1"/>
              <a:t>Vavrus</a:t>
            </a:r>
            <a:r>
              <a:rPr lang="de-DE" dirty="0"/>
              <a:t>, 2012; </a:t>
            </a:r>
            <a:r>
              <a:rPr lang="de-DE" dirty="0" err="1"/>
              <a:t>Coumou</a:t>
            </a:r>
            <a:r>
              <a:rPr lang="de-DE" dirty="0"/>
              <a:t> et al., 2014, 2015; </a:t>
            </a:r>
            <a:r>
              <a:rPr lang="de-DE" dirty="0" err="1"/>
              <a:t>Haimberger</a:t>
            </a:r>
            <a:r>
              <a:rPr lang="de-DE" dirty="0"/>
              <a:t> and Mayer, 2017).</a:t>
            </a:r>
          </a:p>
          <a:p>
            <a:pPr marL="185715" indent="-185715">
              <a:buFont typeface="Arial" panose="020B0604020202020204" pitchFamily="34" charset="0"/>
              <a:buChar char="•"/>
            </a:pPr>
            <a:endParaRPr lang="de-DE" dirty="0"/>
          </a:p>
          <a:p>
            <a:pPr marL="680954" lvl="1" indent="-185715">
              <a:buFont typeface="Arial" panose="020B0604020202020204" pitchFamily="34" charset="0"/>
              <a:buChar char="•"/>
            </a:pPr>
            <a:r>
              <a:rPr lang="de-DE" dirty="0" err="1"/>
              <a:t>Rossby</a:t>
            </a:r>
            <a:r>
              <a:rPr lang="de-DE" dirty="0"/>
              <a:t>-Amplituden werden größer.</a:t>
            </a:r>
          </a:p>
          <a:p>
            <a:pPr marL="1176193" lvl="2" indent="-185715">
              <a:buFont typeface="Arial" panose="020B0604020202020204" pitchFamily="34" charset="0"/>
              <a:buChar char="•"/>
            </a:pPr>
            <a:r>
              <a:rPr lang="de-DE" dirty="0"/>
              <a:t>Es gibt theoretische Arbeiten, die als Ursache die abnehmende zonale </a:t>
            </a:r>
            <a:r>
              <a:rPr lang="de-DE" dirty="0" err="1"/>
              <a:t>Windgeschindigkeit</a:t>
            </a:r>
            <a:r>
              <a:rPr lang="de-DE" dirty="0"/>
              <a:t> identifizieren. [Francis2017]</a:t>
            </a:r>
          </a:p>
          <a:p>
            <a:pPr marL="1176193" lvl="2" indent="-185715">
              <a:buFont typeface="Arial" panose="020B0604020202020204" pitchFamily="34" charset="0"/>
              <a:buChar char="•"/>
            </a:pPr>
            <a:r>
              <a:rPr lang="de-DE" dirty="0" err="1"/>
              <a:t>Rousi</a:t>
            </a:r>
            <a:r>
              <a:rPr lang="de-DE" dirty="0"/>
              <a:t> et al bringen die vergrößerten </a:t>
            </a:r>
            <a:r>
              <a:rPr lang="de-DE" dirty="0" err="1"/>
              <a:t>Rossby</a:t>
            </a:r>
            <a:r>
              <a:rPr lang="de-DE" dirty="0"/>
              <a:t>-Amplituden und </a:t>
            </a:r>
            <a:r>
              <a:rPr lang="de-DE" dirty="0" err="1"/>
              <a:t>Blockagen</a:t>
            </a:r>
            <a:r>
              <a:rPr lang="de-DE" dirty="0"/>
              <a:t> mit einer Aufspaltung des NH-Jets in einen Doppel-Jet über Eurasien in Verbindung und zeigen, dass diese mit Hitzewellen in Europa korreliert. [Rousi2022]</a:t>
            </a:r>
          </a:p>
          <a:p>
            <a:pPr marL="1176193" lvl="2" indent="-185715">
              <a:buFont typeface="Arial" panose="020B0604020202020204" pitchFamily="34" charset="0"/>
              <a:buChar char="•"/>
            </a:pPr>
            <a:r>
              <a:rPr lang="de-DE" dirty="0"/>
              <a:t>Ob man von verstärkten </a:t>
            </a:r>
            <a:r>
              <a:rPr lang="de-DE" dirty="0" err="1"/>
              <a:t>Rossby</a:t>
            </a:r>
            <a:r>
              <a:rPr lang="de-DE" dirty="0"/>
              <a:t>-Wellen oder von Doppel-Jets im zonalen Mittel spricht, ist vmtl. eher gleichbedeutend.</a:t>
            </a:r>
          </a:p>
          <a:p>
            <a:endParaRPr lang="de-DE" dirty="0"/>
          </a:p>
          <a:p>
            <a:pPr marL="680954" lvl="1" indent="-185715">
              <a:buFont typeface="Arial" panose="020B0604020202020204" pitchFamily="34" charset="0"/>
              <a:buChar char="•"/>
            </a:pPr>
            <a:r>
              <a:rPr lang="de-DE" dirty="0" err="1"/>
              <a:t>Rossby</a:t>
            </a:r>
            <a:r>
              <a:rPr lang="de-DE" dirty="0"/>
              <a:t>-Wellen bewegen sich langsamer nach Osten.</a:t>
            </a:r>
            <a:br>
              <a:rPr lang="de-DE" dirty="0"/>
            </a:br>
            <a:r>
              <a:rPr lang="de-DE" dirty="0"/>
              <a:t>Hängt mit der größeren Amplitude zusammen und ergibt sich aus der </a:t>
            </a:r>
            <a:r>
              <a:rPr lang="de-DE" dirty="0" err="1"/>
              <a:t>Rossby</a:t>
            </a:r>
            <a:r>
              <a:rPr lang="de-DE" dirty="0"/>
              <a:t>-Theorie [Francis2017]</a:t>
            </a:r>
          </a:p>
          <a:p>
            <a:pPr marL="680954" lvl="1" indent="-185715">
              <a:buFont typeface="Arial" panose="020B0604020202020204" pitchFamily="34" charset="0"/>
              <a:buChar char="•"/>
            </a:pPr>
            <a:endParaRPr lang="de-DE" dirty="0"/>
          </a:p>
          <a:p>
            <a:pPr marL="185715" indent="-185715">
              <a:buFont typeface="Arial" panose="020B0604020202020204" pitchFamily="34" charset="0"/>
              <a:buChar char="•"/>
            </a:pPr>
            <a:r>
              <a:rPr lang="de-DE" u="sng" dirty="0"/>
              <a:t>Hitzewellen:</a:t>
            </a:r>
          </a:p>
          <a:p>
            <a:pPr marL="680954" lvl="1" indent="-185715">
              <a:buFont typeface="Arial" panose="020B0604020202020204" pitchFamily="34" charset="0"/>
              <a:buChar char="•"/>
            </a:pPr>
            <a:r>
              <a:rPr lang="de-DE" dirty="0"/>
              <a:t>Global: haben aufgrund der Erwärmung über den meisten Land-Regionen zugenommen [AR6 WG1, SPM, Box 1.2]</a:t>
            </a:r>
          </a:p>
          <a:p>
            <a:pPr marL="680954" lvl="1" indent="-185715">
              <a:buFont typeface="Arial" panose="020B0604020202020204" pitchFamily="34" charset="0"/>
              <a:buChar char="•"/>
            </a:pPr>
            <a:r>
              <a:rPr lang="de-DE" dirty="0"/>
              <a:t>Europa:</a:t>
            </a:r>
          </a:p>
          <a:p>
            <a:pPr marL="1176193" lvl="2" indent="-185715">
              <a:buFont typeface="Arial" panose="020B0604020202020204" pitchFamily="34" charset="0"/>
              <a:buChar char="•"/>
            </a:pPr>
            <a:r>
              <a:rPr lang="de-DE" dirty="0"/>
              <a:t>Folgt dem globalen Trend. Robust </a:t>
            </a:r>
            <a:r>
              <a:rPr lang="de-DE" dirty="0" err="1"/>
              <a:t>Evidence</a:t>
            </a:r>
            <a:r>
              <a:rPr lang="de-DE" dirty="0"/>
              <a:t> für häufigere Hitzewellen [AR WG1, </a:t>
            </a:r>
            <a:r>
              <a:rPr lang="de-DE" dirty="0" err="1"/>
              <a:t>Full</a:t>
            </a:r>
            <a:r>
              <a:rPr lang="de-DE" dirty="0"/>
              <a:t> Report, 11.3.2, S. 1549]</a:t>
            </a:r>
          </a:p>
          <a:p>
            <a:pPr marL="1176193" lvl="2" indent="-185715">
              <a:buFont typeface="Arial" panose="020B0604020202020204" pitchFamily="34" charset="0"/>
              <a:buChar char="•"/>
            </a:pPr>
            <a:r>
              <a:rPr lang="de-DE" dirty="0"/>
              <a:t>Als ein möglicher Grund werden atmosphärische </a:t>
            </a:r>
            <a:r>
              <a:rPr lang="de-DE" dirty="0" err="1"/>
              <a:t>Blockagen</a:t>
            </a:r>
            <a:r>
              <a:rPr lang="de-DE" dirty="0"/>
              <a:t> genannt. Andere Ursachen werden aber nicht ausgeschlossen. [AR WG1, </a:t>
            </a:r>
            <a:r>
              <a:rPr lang="de-DE" dirty="0" err="1"/>
              <a:t>Full</a:t>
            </a:r>
            <a:r>
              <a:rPr lang="de-DE" dirty="0"/>
              <a:t> Report, 11.3.1, S. 1547]</a:t>
            </a:r>
          </a:p>
          <a:p>
            <a:pPr marL="185715" indent="-185715">
              <a:buFont typeface="Arial" panose="020B0604020202020204" pitchFamily="34" charset="0"/>
              <a:buChar char="•"/>
            </a:pPr>
            <a:endParaRPr lang="de-DE" dirty="0"/>
          </a:p>
          <a:p>
            <a:pPr marL="185715" indent="-185715">
              <a:buFont typeface="Arial" panose="020B0604020202020204" pitchFamily="34" charset="0"/>
              <a:buChar char="•"/>
            </a:pPr>
            <a:r>
              <a:rPr lang="de-DE" i="1" u="sng" dirty="0"/>
              <a:t>Dürren:</a:t>
            </a:r>
          </a:p>
          <a:p>
            <a:pPr marL="680954" lvl="1" indent="-185715">
              <a:buFont typeface="Arial" panose="020B0604020202020204" pitchFamily="34" charset="0"/>
              <a:buChar char="•"/>
            </a:pPr>
            <a:r>
              <a:rPr lang="de-DE" dirty="0"/>
              <a:t>Global:</a:t>
            </a:r>
          </a:p>
          <a:p>
            <a:pPr marL="1176193" lvl="2" indent="-185715">
              <a:buFont typeface="Arial" panose="020B0604020202020204" pitchFamily="34" charset="0"/>
              <a:buChar char="•"/>
            </a:pPr>
            <a:r>
              <a:rPr lang="de-DE" dirty="0"/>
              <a:t>Generell besteht nur eine </a:t>
            </a:r>
            <a:r>
              <a:rPr lang="de-DE" dirty="0" err="1"/>
              <a:t>low</a:t>
            </a:r>
            <a:r>
              <a:rPr lang="de-DE" dirty="0"/>
              <a:t> </a:t>
            </a:r>
            <a:r>
              <a:rPr lang="de-DE" dirty="0" err="1"/>
              <a:t>confidence</a:t>
            </a:r>
            <a:r>
              <a:rPr lang="de-DE" dirty="0"/>
              <a:t> bzgl. der </a:t>
            </a:r>
            <a:r>
              <a:rPr lang="de-DE" dirty="0" err="1"/>
              <a:t>atmosphärendynmaischen</a:t>
            </a:r>
            <a:r>
              <a:rPr lang="de-DE" dirty="0"/>
              <a:t> Treiber, weswegen die thermodynamischen Treiber als Haupttreiber für Dürren angesehen werden. [AR6 WG1 </a:t>
            </a:r>
            <a:r>
              <a:rPr lang="de-DE" dirty="0" err="1"/>
              <a:t>FullReport</a:t>
            </a:r>
            <a:r>
              <a:rPr lang="de-DE" dirty="0"/>
              <a:t>, 11.6.1., S. 1570]</a:t>
            </a:r>
          </a:p>
          <a:p>
            <a:pPr marL="1176193" lvl="2" indent="-185715">
              <a:buFont typeface="Arial" panose="020B0604020202020204" pitchFamily="34" charset="0"/>
              <a:buChar char="•"/>
            </a:pPr>
            <a:r>
              <a:rPr lang="de-DE" dirty="0"/>
              <a:t>Für ausbleibenden Regen könnten mit high </a:t>
            </a:r>
            <a:r>
              <a:rPr lang="de-DE" dirty="0" err="1"/>
              <a:t>certainty</a:t>
            </a:r>
            <a:r>
              <a:rPr lang="de-DE" dirty="0"/>
              <a:t> atmosphärendynamische Effekte verantwortlich gemacht werden, wobei Boden-Verdunstungs-Rückkopplungen in Simulationen unterschätzt werden. [AR6 WG1 </a:t>
            </a:r>
            <a:r>
              <a:rPr lang="de-DE" dirty="0" err="1"/>
              <a:t>FullReport</a:t>
            </a:r>
            <a:r>
              <a:rPr lang="de-DE" dirty="0"/>
              <a:t>, 11.6.1, S. 1570f]</a:t>
            </a:r>
          </a:p>
          <a:p>
            <a:pPr marL="1176193" lvl="2" indent="-185715">
              <a:buFont typeface="Arial" panose="020B0604020202020204" pitchFamily="34" charset="0"/>
              <a:buChar char="•"/>
            </a:pPr>
            <a:r>
              <a:rPr lang="de-DE" dirty="0"/>
              <a:t>Neben ausbleibendem Regen spielen auch folgende Effekte eine Rolle: Feuchtigkeitsaufnahmefähigkeit der Luft, Feuchtigkeitsdefizite im Boden und hydrologische Defizite. [AR6 WG1 </a:t>
            </a:r>
            <a:r>
              <a:rPr lang="de-DE" dirty="0" err="1"/>
              <a:t>Full</a:t>
            </a:r>
            <a:r>
              <a:rPr lang="de-DE" dirty="0"/>
              <a:t> Report, 11.6.1, S. 1572]</a:t>
            </a:r>
          </a:p>
          <a:p>
            <a:pPr marL="1176193" lvl="2" indent="-185715">
              <a:buFont typeface="Arial" panose="020B0604020202020204" pitchFamily="34" charset="0"/>
              <a:buChar char="•"/>
            </a:pPr>
            <a:r>
              <a:rPr lang="de-DE" dirty="0"/>
              <a:t>Die Feuchtigkeitsaufnahmefähigkeit der Luft nimmt fast überall auf der Welt zu. [AR6 WG1 </a:t>
            </a:r>
            <a:r>
              <a:rPr lang="de-DE" dirty="0" err="1"/>
              <a:t>Full</a:t>
            </a:r>
            <a:r>
              <a:rPr lang="de-DE" dirty="0"/>
              <a:t> Report, 11.6.2, S. 1573ff]</a:t>
            </a:r>
          </a:p>
          <a:p>
            <a:pPr marL="1176193" lvl="2" indent="-185715">
              <a:buFont typeface="Arial" panose="020B0604020202020204" pitchFamily="34" charset="0"/>
              <a:buChar char="•"/>
            </a:pPr>
            <a:r>
              <a:rPr lang="de-DE" dirty="0"/>
              <a:t>Alle anderen Faktoren variieren sehr stark von Region zu Region. [AR6 WG1 </a:t>
            </a:r>
            <a:r>
              <a:rPr lang="de-DE" dirty="0" err="1"/>
              <a:t>Full</a:t>
            </a:r>
            <a:r>
              <a:rPr lang="de-DE" dirty="0"/>
              <a:t> Report, 11.6.2, S. 1573ff]</a:t>
            </a:r>
          </a:p>
          <a:p>
            <a:pPr marL="680954" lvl="1" indent="-185715">
              <a:buFont typeface="Arial" panose="020B0604020202020204" pitchFamily="34" charset="0"/>
              <a:buChar char="•"/>
            </a:pPr>
            <a:r>
              <a:rPr lang="de-DE" dirty="0"/>
              <a:t>In Europa [AR6 WG1 </a:t>
            </a:r>
            <a:r>
              <a:rPr lang="de-DE" dirty="0" err="1"/>
              <a:t>Full</a:t>
            </a:r>
            <a:r>
              <a:rPr lang="de-DE" dirty="0"/>
              <a:t> Report, 11.6.2, S. 1573f]</a:t>
            </a:r>
          </a:p>
          <a:p>
            <a:pPr marL="1176193" lvl="2" indent="-185715">
              <a:buFont typeface="Arial" panose="020B0604020202020204" pitchFamily="34" charset="0"/>
              <a:buChar char="•"/>
            </a:pPr>
            <a:r>
              <a:rPr lang="de-DE" dirty="0"/>
              <a:t>Niederschlagsdefizit: kein signifikanter Trend in Europa</a:t>
            </a:r>
          </a:p>
          <a:p>
            <a:pPr marL="1176193" lvl="2" indent="-185715">
              <a:buFont typeface="Arial" panose="020B0604020202020204" pitchFamily="34" charset="0"/>
              <a:buChar char="•"/>
            </a:pPr>
            <a:r>
              <a:rPr lang="de-DE" dirty="0"/>
              <a:t>Feuchtigkeitsaufnahmefähigkeit der Luft: Verdunstung hat in Europa und im Mittelmeerraum zugenommen</a:t>
            </a:r>
          </a:p>
          <a:p>
            <a:pPr marL="1176193" lvl="2" indent="-185715">
              <a:buFont typeface="Arial" panose="020B0604020202020204" pitchFamily="34" charset="0"/>
              <a:buChar char="•"/>
            </a:pPr>
            <a:r>
              <a:rPr lang="de-DE" dirty="0"/>
              <a:t>Feuchtigkeitsdefizit im Boden: hat in West- und Mitteleuropa und im Mittelmeerraum zugenommen</a:t>
            </a:r>
          </a:p>
          <a:p>
            <a:pPr marL="1176193" lvl="2" indent="-185715">
              <a:buFont typeface="Arial" panose="020B0604020202020204" pitchFamily="34" charset="0"/>
              <a:buChar char="•"/>
            </a:pPr>
            <a:r>
              <a:rPr lang="de-DE" dirty="0"/>
              <a:t>Hydrologische Defizite: Im </a:t>
            </a:r>
            <a:r>
              <a:rPr lang="de-DE" dirty="0" err="1"/>
              <a:t>Mitelmeerraum</a:t>
            </a:r>
            <a:r>
              <a:rPr lang="de-DE" dirty="0"/>
              <a:t> mit high </a:t>
            </a:r>
            <a:r>
              <a:rPr lang="de-DE" dirty="0" err="1"/>
              <a:t>confidence</a:t>
            </a:r>
            <a:r>
              <a:rPr lang="de-DE" dirty="0"/>
              <a:t> festgestellt. In Mittel- und Nord-Europa allerdings nicht bewiesen! (Wobei es wenige Studien zu Grundwasserdefiziten gibt). </a:t>
            </a:r>
          </a:p>
          <a:p>
            <a:pPr marL="1176193" lvl="2" indent="-185715">
              <a:buFont typeface="Arial" panose="020B0604020202020204" pitchFamily="34" charset="0"/>
              <a:buChar char="•"/>
            </a:pPr>
            <a:endParaRPr lang="de-DE" dirty="0"/>
          </a:p>
          <a:p>
            <a:pPr marL="185715" indent="-185715">
              <a:buFont typeface="Arial" panose="020B0604020202020204" pitchFamily="34" charset="0"/>
              <a:buChar char="•"/>
            </a:pPr>
            <a:r>
              <a:rPr lang="de-DE" i="1" u="sng" dirty="0"/>
              <a:t>Starkregen:</a:t>
            </a:r>
          </a:p>
          <a:p>
            <a:pPr marL="680954" lvl="1" indent="-185715">
              <a:buFont typeface="Arial" panose="020B0604020202020204" pitchFamily="34" charset="0"/>
              <a:buChar char="•"/>
            </a:pPr>
            <a:r>
              <a:rPr lang="de-DE" dirty="0"/>
              <a:t>Global</a:t>
            </a:r>
          </a:p>
          <a:p>
            <a:pPr marL="1176193" lvl="2" indent="-185715">
              <a:buFont typeface="Arial" panose="020B0604020202020204" pitchFamily="34" charset="0"/>
              <a:buChar char="•"/>
            </a:pPr>
            <a:r>
              <a:rPr lang="de-DE" dirty="0"/>
              <a:t>Fast überall auf der Welt hat die Intensität von 1-tägigen und 5-tägigen Starkregenereignissen zugenommen, was auch der Theorie nach Clausius-</a:t>
            </a:r>
            <a:r>
              <a:rPr lang="de-DE" dirty="0" err="1"/>
              <a:t>Clapeyron</a:t>
            </a:r>
            <a:r>
              <a:rPr lang="de-DE" dirty="0"/>
              <a:t> zu erwarten war. [AR6 WG1, </a:t>
            </a:r>
            <a:r>
              <a:rPr lang="de-DE" dirty="0" err="1"/>
              <a:t>FullReport</a:t>
            </a:r>
            <a:r>
              <a:rPr lang="de-DE" dirty="0"/>
              <a:t> 11.4.2, S. 1558]</a:t>
            </a:r>
          </a:p>
          <a:p>
            <a:pPr marL="680954" lvl="1" indent="-185715">
              <a:buFont typeface="Arial" panose="020B0604020202020204" pitchFamily="34" charset="0"/>
              <a:buChar char="•"/>
            </a:pPr>
            <a:r>
              <a:rPr lang="de-DE" dirty="0"/>
              <a:t>In Europa</a:t>
            </a:r>
          </a:p>
          <a:p>
            <a:pPr marL="1176193" lvl="2" indent="-185715">
              <a:buFont typeface="Arial" panose="020B0604020202020204" pitchFamily="34" charset="0"/>
              <a:buChar char="•"/>
            </a:pPr>
            <a:r>
              <a:rPr lang="de-DE" dirty="0"/>
              <a:t>Folgt insgesamt dem weltweiten Trend. Allerdings gibt es regional sehr deutliche Unterschiede: Während in Mitteleuropa flächendeckend eine Zunahme zu sehen ist, gibt es im westlichen Mittelmeerraum eine Abnahme. [AR6 WG1, </a:t>
            </a:r>
            <a:r>
              <a:rPr lang="de-DE" dirty="0" err="1"/>
              <a:t>Ful</a:t>
            </a:r>
            <a:r>
              <a:rPr lang="de-DE" dirty="0"/>
              <a:t> Report 11.4.2, S. 1559]</a:t>
            </a:r>
          </a:p>
          <a:p>
            <a:endParaRPr lang="de-DE" dirty="0"/>
          </a:p>
          <a:p>
            <a:r>
              <a:rPr lang="de-DE" b="1" dirty="0"/>
              <a:t>Für die Zukunft prognostizierte Veränderungen:</a:t>
            </a:r>
            <a:endParaRPr lang="de-DE" dirty="0"/>
          </a:p>
          <a:p>
            <a:endParaRPr lang="de-DE" dirty="0"/>
          </a:p>
          <a:p>
            <a:pPr marL="185715" indent="-185715">
              <a:buFont typeface="Arial" panose="020B0604020202020204" pitchFamily="34" charset="0"/>
              <a:buChar char="•"/>
            </a:pPr>
            <a:r>
              <a:rPr lang="de-DE" i="1" u="sng" dirty="0"/>
              <a:t>Hoch- und Tiefdruckgebiete auf der NH:</a:t>
            </a:r>
          </a:p>
          <a:p>
            <a:pPr marL="680954" lvl="1" indent="-185715">
              <a:buFont typeface="Arial" panose="020B0604020202020204" pitchFamily="34" charset="0"/>
              <a:buChar char="•"/>
            </a:pPr>
            <a:r>
              <a:rPr lang="de-DE" dirty="0"/>
              <a:t>Jet Streams:</a:t>
            </a:r>
          </a:p>
          <a:p>
            <a:pPr marL="1176193" lvl="2" indent="-185715">
              <a:buFontTx/>
              <a:buChar char="-"/>
            </a:pPr>
            <a:r>
              <a:rPr lang="de-DE" dirty="0"/>
              <a:t>Arktische Verstärkung wird weiterhin einen Einfluss auf die Luftströmungen haben. Aber es ist schwer vorherzusagen wie dieser Einfluss aussehen wird. Die Modelle sind sich darin einig, dass es eine Erwärmung der oberen tropischen Troposphäre geben wird, die dem Trend der Jet-Abschwächung entgegenwirken wird. Und es zeichnet sich ab, dass die Zusammenhänge insgesamt sehr vielfältig und nichtlinear sind. [AR6 WG1 TS]</a:t>
            </a:r>
          </a:p>
          <a:p>
            <a:pPr marL="1176193" lvl="2" indent="-185715">
              <a:buFontTx/>
              <a:buChar char="-"/>
            </a:pPr>
            <a:r>
              <a:rPr lang="de-DE" dirty="0"/>
              <a:t>Es ist davon auszugehen, dass der letztere Effekt sich aber mehr auf den STJ auswirkt, während die arktische Verstärkung sich mehr auf den PFJ auswirken wird. [Francis2017]</a:t>
            </a:r>
          </a:p>
          <a:p>
            <a:pPr lvl="1"/>
            <a:endParaRPr lang="de-DE" dirty="0"/>
          </a:p>
          <a:p>
            <a:pPr marL="680954" lvl="1" indent="-185715">
              <a:buFont typeface="Arial" panose="020B0604020202020204" pitchFamily="34" charset="0"/>
              <a:buChar char="•"/>
            </a:pPr>
            <a:r>
              <a:rPr lang="de-DE" dirty="0"/>
              <a:t>Atmosphärische </a:t>
            </a:r>
            <a:r>
              <a:rPr lang="de-DE" dirty="0" err="1"/>
              <a:t>Blockagen</a:t>
            </a:r>
            <a:r>
              <a:rPr lang="de-DE" dirty="0"/>
              <a:t>:</a:t>
            </a:r>
          </a:p>
          <a:p>
            <a:pPr marL="1176193" lvl="2" indent="-185715">
              <a:buFontTx/>
              <a:buChar char="-"/>
            </a:pPr>
            <a:r>
              <a:rPr lang="de-DE" dirty="0"/>
              <a:t>Im Winter auf der Nordhalbkugel:</a:t>
            </a:r>
          </a:p>
          <a:p>
            <a:pPr marL="1671432" lvl="3" indent="-185715">
              <a:buFontTx/>
              <a:buChar char="-"/>
            </a:pPr>
            <a:r>
              <a:rPr lang="de-DE" dirty="0"/>
              <a:t>werden möglicherweise seltener werden. [AR6 WG1 </a:t>
            </a:r>
            <a:r>
              <a:rPr lang="de-DE" dirty="0" err="1"/>
              <a:t>Full</a:t>
            </a:r>
            <a:r>
              <a:rPr lang="de-DE" dirty="0"/>
              <a:t> Report, Fig. 4.28, S.608]</a:t>
            </a:r>
          </a:p>
          <a:p>
            <a:pPr marL="1671432" lvl="3" indent="-185715">
              <a:buFontTx/>
              <a:buChar char="-"/>
            </a:pPr>
            <a:r>
              <a:rPr lang="de-DE" dirty="0"/>
              <a:t>andererseits ist auch bekannt, dass viele Modelle das Auftreten von Winter-</a:t>
            </a:r>
            <a:r>
              <a:rPr lang="de-DE" dirty="0" err="1"/>
              <a:t>Blockagen</a:t>
            </a:r>
            <a:r>
              <a:rPr lang="de-DE" dirty="0"/>
              <a:t> unterschätzen [AR6 WG1 </a:t>
            </a:r>
            <a:r>
              <a:rPr lang="de-DE" dirty="0" err="1"/>
              <a:t>Full</a:t>
            </a:r>
            <a:r>
              <a:rPr lang="de-DE" dirty="0"/>
              <a:t> Report, 8.3.2.7, S.1101]</a:t>
            </a:r>
          </a:p>
          <a:p>
            <a:pPr marL="1176193" lvl="2" indent="-185715">
              <a:buFontTx/>
              <a:buChar char="-"/>
            </a:pPr>
            <a:r>
              <a:rPr lang="de-DE" dirty="0"/>
              <a:t>Im </a:t>
            </a:r>
            <a:r>
              <a:rPr lang="de-DE" dirty="0" err="1"/>
              <a:t>Somer</a:t>
            </a:r>
            <a:r>
              <a:rPr lang="de-DE" dirty="0"/>
              <a:t> auf der Nordhalbkugel: Trend sehr unklar. Es hängt davon ab, wie man </a:t>
            </a:r>
            <a:r>
              <a:rPr lang="de-DE" dirty="0" err="1"/>
              <a:t>Blockagen</a:t>
            </a:r>
            <a:r>
              <a:rPr lang="de-DE" dirty="0"/>
              <a:t> definiert [AR6 WG1 </a:t>
            </a:r>
            <a:r>
              <a:rPr lang="de-DE" dirty="0" err="1"/>
              <a:t>Full</a:t>
            </a:r>
            <a:r>
              <a:rPr lang="de-DE" dirty="0"/>
              <a:t> Report 4.5.1.6.4, S.607]</a:t>
            </a:r>
          </a:p>
          <a:p>
            <a:pPr marL="1176193" lvl="2" indent="-185715">
              <a:buFontTx/>
              <a:buChar char="-"/>
            </a:pPr>
            <a:r>
              <a:rPr lang="de-DE" dirty="0"/>
              <a:t>Allgemeine Situation laut IPCC: „</a:t>
            </a:r>
            <a:r>
              <a:rPr lang="en-US" sz="1900" dirty="0">
                <a:latin typeface="Abadi" panose="020B0604020104020204" pitchFamily="34" charset="0"/>
              </a:rPr>
              <a:t>In summary, no robust trend in atmospheric blocking has been detected in modern </a:t>
            </a:r>
            <a:r>
              <a:rPr lang="en-US" sz="1900" dirty="0" err="1">
                <a:latin typeface="Abadi" panose="020B0604020104020204" pitchFamily="34" charset="0"/>
              </a:rPr>
              <a:t>reanalyses</a:t>
            </a:r>
            <a:r>
              <a:rPr lang="en-US" sz="1900" dirty="0">
                <a:latin typeface="Abadi" panose="020B0604020104020204" pitchFamily="34" charset="0"/>
              </a:rPr>
              <a:t> and in CMIP6 historical simulations (medium confidence). The lack of trend is explained by strong internal variability and/or the competing effects of low-level Arctic amplification and upper-level tropical amplification of the equator-to-</a:t>
            </a:r>
            <a:r>
              <a:rPr lang="de-DE" sz="1900" dirty="0">
                <a:latin typeface="Abadi" panose="020B0604020104020204" pitchFamily="34" charset="0"/>
              </a:rPr>
              <a:t>pole </a:t>
            </a:r>
            <a:r>
              <a:rPr lang="de-DE" sz="1900" dirty="0" err="1">
                <a:latin typeface="Abadi" panose="020B0604020104020204" pitchFamily="34" charset="0"/>
              </a:rPr>
              <a:t>temperature</a:t>
            </a:r>
            <a:r>
              <a:rPr lang="de-DE" sz="1900" dirty="0">
                <a:latin typeface="Abadi" panose="020B0604020104020204" pitchFamily="34" charset="0"/>
              </a:rPr>
              <a:t> </a:t>
            </a:r>
            <a:r>
              <a:rPr lang="de-DE" sz="1900" dirty="0" err="1">
                <a:latin typeface="Abadi" panose="020B0604020104020204" pitchFamily="34" charset="0"/>
              </a:rPr>
              <a:t>gradient</a:t>
            </a:r>
            <a:r>
              <a:rPr lang="de-DE" sz="1900" dirty="0">
                <a:latin typeface="Abadi" panose="020B0604020104020204" pitchFamily="34" charset="0"/>
              </a:rPr>
              <a:t> (medium </a:t>
            </a:r>
            <a:r>
              <a:rPr lang="de-DE" sz="1900" dirty="0" err="1">
                <a:latin typeface="Abadi" panose="020B0604020104020204" pitchFamily="34" charset="0"/>
              </a:rPr>
              <a:t>confidence</a:t>
            </a:r>
            <a:r>
              <a:rPr lang="de-DE" sz="1900" dirty="0">
                <a:latin typeface="Abadi" panose="020B0604020104020204" pitchFamily="34" charset="0"/>
              </a:rPr>
              <a:t>).“</a:t>
            </a:r>
            <a:r>
              <a:rPr lang="de-DE" sz="1900" dirty="0"/>
              <a:t>[AR6 WG1 </a:t>
            </a:r>
            <a:r>
              <a:rPr lang="de-DE" sz="1900" dirty="0" err="1"/>
              <a:t>Full</a:t>
            </a:r>
            <a:r>
              <a:rPr lang="de-DE" sz="1900" dirty="0"/>
              <a:t> Report, 8.3.2.7, S.1101]</a:t>
            </a:r>
          </a:p>
          <a:p>
            <a:pPr marL="990478" lvl="2"/>
            <a:endParaRPr lang="de-DE" sz="1900" dirty="0"/>
          </a:p>
          <a:p>
            <a:pPr marL="185715" indent="-185715">
              <a:buFont typeface="Arial" panose="020B0604020202020204" pitchFamily="34" charset="0"/>
              <a:buChar char="•"/>
            </a:pPr>
            <a:r>
              <a:rPr lang="de-DE" sz="1900" i="1" u="sng" dirty="0"/>
              <a:t>Hitzewellen (Prognose u.a. via CMIP5&amp;6):</a:t>
            </a:r>
          </a:p>
          <a:p>
            <a:pPr marL="680954" lvl="1" indent="-185715">
              <a:buFont typeface="Arial" panose="020B0604020202020204" pitchFamily="34" charset="0"/>
              <a:buChar char="•"/>
            </a:pPr>
            <a:r>
              <a:rPr lang="de-DE" sz="1900" dirty="0"/>
              <a:t>Global: Es ist sehr wahrscheinlich, dass +2° im Vergleich zu +1,5°C zu deutlich intensiveren Extremtemperaturen und häufigeren Wärmeperioden führen wird. [AR6 WG1, </a:t>
            </a:r>
            <a:r>
              <a:rPr lang="de-DE" sz="1900" dirty="0" err="1"/>
              <a:t>Full</a:t>
            </a:r>
            <a:r>
              <a:rPr lang="de-DE" sz="1900" dirty="0"/>
              <a:t> Report 11.3.5, S. 1554]</a:t>
            </a:r>
          </a:p>
          <a:p>
            <a:pPr marL="680954" lvl="1" indent="-185715">
              <a:buFont typeface="Arial" panose="020B0604020202020204" pitchFamily="34" charset="0"/>
              <a:buChar char="•"/>
            </a:pPr>
            <a:r>
              <a:rPr lang="de-DE" sz="1900" dirty="0"/>
              <a:t>Europa:</a:t>
            </a:r>
          </a:p>
          <a:p>
            <a:pPr marL="1176193" lvl="2" indent="-185715">
              <a:buFont typeface="Arial" panose="020B0604020202020204" pitchFamily="34" charset="0"/>
              <a:buChar char="•"/>
            </a:pPr>
            <a:r>
              <a:rPr lang="de-DE" sz="1900" dirty="0"/>
              <a:t>Von +1,5 zu +2 °C steigt die Wahrscheinlichkeit in Europa für Hitze-Extreme deutlich an. [AR6 WG1, Table 11.16, S. 1380ff]</a:t>
            </a:r>
          </a:p>
          <a:p>
            <a:pPr marL="1176193" lvl="2" indent="-185715">
              <a:buFont typeface="Arial" panose="020B0604020202020204" pitchFamily="34" charset="0"/>
              <a:buChar char="•"/>
            </a:pPr>
            <a:r>
              <a:rPr lang="de-DE" sz="1900" dirty="0"/>
              <a:t>Insbesondere in Südeuropa werden die Tage mit Hitzewellen steigen. [AR6 WG1, </a:t>
            </a:r>
            <a:r>
              <a:rPr lang="de-DE" sz="1900" dirty="0" err="1"/>
              <a:t>Full</a:t>
            </a:r>
            <a:r>
              <a:rPr lang="de-DE" sz="1900" dirty="0"/>
              <a:t> Report 11.3.5, S. 1556]</a:t>
            </a:r>
          </a:p>
          <a:p>
            <a:pPr marL="1176193" lvl="2" indent="-185715">
              <a:buFont typeface="Arial" panose="020B0604020202020204" pitchFamily="34" charset="0"/>
              <a:buChar char="•"/>
            </a:pPr>
            <a:r>
              <a:rPr lang="de-DE" sz="1900" dirty="0"/>
              <a:t>Insbesondere in Mitteleuropa wird die </a:t>
            </a:r>
            <a:r>
              <a:rPr lang="de-DE" sz="1900" dirty="0" err="1"/>
              <a:t>maximaltemperatur</a:t>
            </a:r>
            <a:r>
              <a:rPr lang="de-DE" sz="1900" dirty="0"/>
              <a:t> in Hitzewellen steigen. [AR6 WG1, </a:t>
            </a:r>
            <a:r>
              <a:rPr lang="de-DE" sz="1900" dirty="0" err="1"/>
              <a:t>Full</a:t>
            </a:r>
            <a:r>
              <a:rPr lang="de-DE" sz="1900" dirty="0"/>
              <a:t> Report 11.3.5, S. 1556]</a:t>
            </a:r>
          </a:p>
          <a:p>
            <a:endParaRPr lang="de-DE" dirty="0"/>
          </a:p>
          <a:p>
            <a:pPr marL="185715" indent="-185715">
              <a:buFont typeface="Arial" panose="020B0604020202020204" pitchFamily="34" charset="0"/>
              <a:buChar char="•"/>
            </a:pPr>
            <a:r>
              <a:rPr lang="de-DE" i="1" u="sng" dirty="0"/>
              <a:t>Dürren (Prognose u.a. via CMIP5&amp;6):</a:t>
            </a:r>
          </a:p>
          <a:p>
            <a:pPr marL="680954" lvl="1" indent="-185715">
              <a:buFont typeface="Arial" panose="020B0604020202020204" pitchFamily="34" charset="0"/>
              <a:buChar char="•"/>
            </a:pPr>
            <a:r>
              <a:rPr lang="de-DE" dirty="0"/>
              <a:t>Global</a:t>
            </a:r>
          </a:p>
          <a:p>
            <a:pPr marL="1176193" lvl="2" indent="-185715">
              <a:buFont typeface="Arial" panose="020B0604020202020204" pitchFamily="34" charset="0"/>
              <a:buChar char="•"/>
            </a:pPr>
            <a:r>
              <a:rPr lang="en-US" sz="1900" dirty="0" err="1">
                <a:latin typeface="Abadi" panose="020B0604020104020204" pitchFamily="34" charset="0"/>
              </a:rPr>
              <a:t>Mit</a:t>
            </a:r>
            <a:r>
              <a:rPr lang="en-US" sz="1900" dirty="0">
                <a:latin typeface="Abadi" panose="020B0604020104020204" pitchFamily="34" charset="0"/>
              </a:rPr>
              <a:t> high confidence </a:t>
            </a:r>
            <a:r>
              <a:rPr lang="en-US" sz="1900" dirty="0" err="1">
                <a:latin typeface="Abadi" panose="020B0604020104020204" pitchFamily="34" charset="0"/>
              </a:rPr>
              <a:t>nimmt</a:t>
            </a:r>
            <a:r>
              <a:rPr lang="en-US" sz="1900" dirty="0">
                <a:latin typeface="Abadi" panose="020B0604020104020204" pitchFamily="34" charset="0"/>
              </a:rPr>
              <a:t> das </a:t>
            </a:r>
            <a:r>
              <a:rPr lang="en-US" sz="1900" dirty="0" err="1">
                <a:latin typeface="Abadi" panose="020B0604020104020204" pitchFamily="34" charset="0"/>
              </a:rPr>
              <a:t>Dürre-Risiko</a:t>
            </a:r>
            <a:r>
              <a:rPr lang="en-US" sz="1900" dirty="0">
                <a:latin typeface="Abadi" panose="020B0604020104020204" pitchFamily="34" charset="0"/>
              </a:rPr>
              <a:t> </a:t>
            </a:r>
            <a:r>
              <a:rPr lang="en-US" sz="1900" dirty="0" err="1">
                <a:latin typeface="Abadi" panose="020B0604020104020204" pitchFamily="34" charset="0"/>
              </a:rPr>
              <a:t>substanziell</a:t>
            </a:r>
            <a:r>
              <a:rPr lang="en-US" sz="1900" dirty="0">
                <a:latin typeface="Abadi" panose="020B0604020104020204" pitchFamily="34" charset="0"/>
              </a:rPr>
              <a:t> </a:t>
            </a:r>
            <a:r>
              <a:rPr lang="en-US" sz="1900" dirty="0" err="1">
                <a:latin typeface="Abadi" panose="020B0604020104020204" pitchFamily="34" charset="0"/>
              </a:rPr>
              <a:t>zu</a:t>
            </a:r>
            <a:r>
              <a:rPr lang="en-US" sz="1900" dirty="0">
                <a:latin typeface="Abadi" panose="020B0604020104020204" pitchFamily="34" charset="0"/>
              </a:rPr>
              <a:t> </a:t>
            </a:r>
            <a:r>
              <a:rPr lang="en-US" sz="1900" dirty="0" err="1">
                <a:latin typeface="Abadi" panose="020B0604020104020204" pitchFamily="34" charset="0"/>
              </a:rPr>
              <a:t>bei</a:t>
            </a:r>
            <a:r>
              <a:rPr lang="en-US" sz="1900" dirty="0">
                <a:latin typeface="Abadi" panose="020B0604020104020204" pitchFamily="34" charset="0"/>
              </a:rPr>
              <a:t> </a:t>
            </a:r>
            <a:r>
              <a:rPr lang="en-US" sz="1900" dirty="0" err="1">
                <a:latin typeface="Abadi" panose="020B0604020104020204" pitchFamily="34" charset="0"/>
              </a:rPr>
              <a:t>einer</a:t>
            </a:r>
            <a:r>
              <a:rPr lang="en-US" sz="1900" dirty="0">
                <a:latin typeface="Abadi" panose="020B0604020104020204" pitchFamily="34" charset="0"/>
              </a:rPr>
              <a:t> </a:t>
            </a:r>
            <a:r>
              <a:rPr lang="en-US" sz="1900" dirty="0" err="1">
                <a:latin typeface="Abadi" panose="020B0604020104020204" pitchFamily="34" charset="0"/>
              </a:rPr>
              <a:t>Erwärmung</a:t>
            </a:r>
            <a:r>
              <a:rPr lang="en-US" sz="1900" dirty="0">
                <a:latin typeface="Abadi" panose="020B0604020104020204" pitchFamily="34" charset="0"/>
              </a:rPr>
              <a:t> von +1.5°C </a:t>
            </a:r>
            <a:r>
              <a:rPr lang="en-US" sz="1900" dirty="0" err="1">
                <a:latin typeface="Abadi" panose="020B0604020104020204" pitchFamily="34" charset="0"/>
              </a:rPr>
              <a:t>zu</a:t>
            </a:r>
            <a:r>
              <a:rPr lang="en-US" sz="1900" dirty="0">
                <a:latin typeface="Abadi" panose="020B0604020104020204" pitchFamily="34" charset="0"/>
              </a:rPr>
              <a:t> 2 °C [AR6 WG1 Full Report, 11.6.5, S. 1579]</a:t>
            </a:r>
            <a:endParaRPr lang="de-DE" dirty="0"/>
          </a:p>
          <a:p>
            <a:pPr marL="680954" lvl="1" indent="-185715">
              <a:buFont typeface="Arial" panose="020B0604020202020204" pitchFamily="34" charset="0"/>
              <a:buChar char="•"/>
            </a:pPr>
            <a:r>
              <a:rPr lang="de-DE" dirty="0"/>
              <a:t>In Europa</a:t>
            </a:r>
          </a:p>
          <a:p>
            <a:pPr marL="1176193" lvl="2" indent="-185715">
              <a:buFont typeface="Arial" panose="020B0604020202020204" pitchFamily="34" charset="0"/>
              <a:buChar char="•"/>
            </a:pPr>
            <a:r>
              <a:rPr lang="de-DE" dirty="0"/>
              <a:t>Niederschlagsdefizit: nimmt v.a. im Mittelmeerraum und Südeuropa ab +1,5°C deutlich zu [</a:t>
            </a:r>
            <a:r>
              <a:rPr lang="en-US" sz="1300" dirty="0">
                <a:latin typeface="Abadi" panose="020B0604020104020204" pitchFamily="34" charset="0"/>
              </a:rPr>
              <a:t>AR6 WG1 Full Report, 11.6.5.1, S. 1580]</a:t>
            </a:r>
          </a:p>
          <a:p>
            <a:pPr marL="1176193" lvl="2" indent="-185715">
              <a:buFont typeface="Arial" panose="020B0604020202020204" pitchFamily="34" charset="0"/>
              <a:buChar char="•"/>
            </a:pPr>
            <a:r>
              <a:rPr lang="en-US" sz="1300" dirty="0" err="1">
                <a:latin typeface="Abadi" panose="020B0604020104020204" pitchFamily="34" charset="0"/>
              </a:rPr>
              <a:t>Feuchtigkeitsaufnahmefähigkeit</a:t>
            </a:r>
            <a:r>
              <a:rPr lang="en-US" sz="1300" dirty="0">
                <a:latin typeface="Abadi" panose="020B0604020104020204" pitchFamily="34" charset="0"/>
              </a:rPr>
              <a:t> der Luft: </a:t>
            </a:r>
            <a:r>
              <a:rPr lang="en-US" sz="1300" dirty="0" err="1">
                <a:latin typeface="Abadi" panose="020B0604020104020204" pitchFamily="34" charset="0"/>
              </a:rPr>
              <a:t>unklar</a:t>
            </a:r>
            <a:endParaRPr lang="en-US" sz="1300" dirty="0">
              <a:latin typeface="Abadi" panose="020B0604020104020204" pitchFamily="34" charset="0"/>
            </a:endParaRPr>
          </a:p>
          <a:p>
            <a:pPr marL="1176193" lvl="2" indent="-185715">
              <a:buFont typeface="Arial" panose="020B0604020202020204" pitchFamily="34" charset="0"/>
              <a:buChar char="•"/>
            </a:pPr>
            <a:r>
              <a:rPr lang="en-US" sz="1300" dirty="0" err="1">
                <a:latin typeface="Abadi" panose="020B0604020104020204" pitchFamily="34" charset="0"/>
              </a:rPr>
              <a:t>Feuchtigkeitsdefizit</a:t>
            </a:r>
            <a:r>
              <a:rPr lang="en-US" sz="1300" dirty="0">
                <a:latin typeface="Abadi" panose="020B0604020104020204" pitchFamily="34" charset="0"/>
              </a:rPr>
              <a:t> </a:t>
            </a:r>
            <a:r>
              <a:rPr lang="en-US" sz="1300" dirty="0" err="1">
                <a:latin typeface="Abadi" panose="020B0604020104020204" pitchFamily="34" charset="0"/>
              </a:rPr>
              <a:t>im</a:t>
            </a:r>
            <a:r>
              <a:rPr lang="en-US" sz="1300" dirty="0">
                <a:latin typeface="Abadi" panose="020B0604020104020204" pitchFamily="34" charset="0"/>
              </a:rPr>
              <a:t> Boden: </a:t>
            </a:r>
            <a:r>
              <a:rPr lang="en-US" sz="1300" dirty="0" err="1">
                <a:latin typeface="Abadi" panose="020B0604020104020204" pitchFamily="34" charset="0"/>
              </a:rPr>
              <a:t>nimmt</a:t>
            </a:r>
            <a:r>
              <a:rPr lang="en-US" sz="1300" dirty="0">
                <a:latin typeface="Abadi" panose="020B0604020104020204" pitchFamily="34" charset="0"/>
              </a:rPr>
              <a:t> </a:t>
            </a:r>
            <a:r>
              <a:rPr lang="en-US" sz="1300" dirty="0" err="1">
                <a:latin typeface="Abadi" panose="020B0604020104020204" pitchFamily="34" charset="0"/>
              </a:rPr>
              <a:t>im</a:t>
            </a:r>
            <a:r>
              <a:rPr lang="en-US" sz="1300" dirty="0">
                <a:latin typeface="Abadi" panose="020B0604020104020204" pitchFamily="34" charset="0"/>
              </a:rPr>
              <a:t> </a:t>
            </a:r>
            <a:r>
              <a:rPr lang="en-US" sz="1300" dirty="0" err="1">
                <a:latin typeface="Abadi" panose="020B0604020104020204" pitchFamily="34" charset="0"/>
              </a:rPr>
              <a:t>Großteil</a:t>
            </a:r>
            <a:r>
              <a:rPr lang="en-US" sz="1300" dirty="0">
                <a:latin typeface="Abadi" panose="020B0604020104020204" pitchFamily="34" charset="0"/>
              </a:rPr>
              <a:t> von Mittel- und </a:t>
            </a:r>
            <a:r>
              <a:rPr lang="en-US" sz="1300" dirty="0" err="1">
                <a:latin typeface="Abadi" panose="020B0604020104020204" pitchFamily="34" charset="0"/>
              </a:rPr>
              <a:t>Südeuropa</a:t>
            </a:r>
            <a:r>
              <a:rPr lang="en-US" sz="1300" dirty="0">
                <a:latin typeface="Abadi" panose="020B0604020104020204" pitchFamily="34" charset="0"/>
              </a:rPr>
              <a:t> </a:t>
            </a:r>
            <a:r>
              <a:rPr lang="en-US" sz="1300" dirty="0" err="1">
                <a:latin typeface="Abadi" panose="020B0604020104020204" pitchFamily="34" charset="0"/>
              </a:rPr>
              <a:t>zu</a:t>
            </a:r>
            <a:r>
              <a:rPr lang="en-US" sz="1300" dirty="0">
                <a:latin typeface="Abadi" panose="020B0604020104020204" pitchFamily="34" charset="0"/>
              </a:rPr>
              <a:t> [AR6 WG1 Full Report, 11.6.5.3, S. 1581]</a:t>
            </a:r>
          </a:p>
          <a:p>
            <a:pPr marL="1176193" lvl="2" indent="-185715">
              <a:buFont typeface="Arial" panose="020B0604020202020204" pitchFamily="34" charset="0"/>
              <a:buChar char="•"/>
            </a:pPr>
            <a:r>
              <a:rPr lang="en-US" sz="1300" dirty="0" err="1">
                <a:latin typeface="Abadi" panose="020B0604020104020204" pitchFamily="34" charset="0"/>
              </a:rPr>
              <a:t>Hydrologisches</a:t>
            </a:r>
            <a:r>
              <a:rPr lang="en-US" sz="1300" dirty="0">
                <a:latin typeface="Abadi" panose="020B0604020104020204" pitchFamily="34" charset="0"/>
              </a:rPr>
              <a:t> </a:t>
            </a:r>
            <a:r>
              <a:rPr lang="en-US" sz="1300" dirty="0" err="1">
                <a:latin typeface="Abadi" panose="020B0604020104020204" pitchFamily="34" charset="0"/>
              </a:rPr>
              <a:t>Defizit</a:t>
            </a:r>
            <a:r>
              <a:rPr lang="en-US" sz="1300" dirty="0">
                <a:latin typeface="Abadi" panose="020B0604020104020204" pitchFamily="34" charset="0"/>
              </a:rPr>
              <a:t>: </a:t>
            </a:r>
            <a:r>
              <a:rPr lang="en-US" sz="1300" dirty="0" err="1">
                <a:latin typeface="Abadi" panose="020B0604020104020204" pitchFamily="34" charset="0"/>
              </a:rPr>
              <a:t>Zunahme</a:t>
            </a:r>
            <a:r>
              <a:rPr lang="en-US" sz="1300" dirty="0">
                <a:latin typeface="Abadi" panose="020B0604020104020204" pitchFamily="34" charset="0"/>
              </a:rPr>
              <a:t> </a:t>
            </a:r>
            <a:r>
              <a:rPr lang="en-US" sz="1300" dirty="0" err="1">
                <a:latin typeface="Abadi" panose="020B0604020104020204" pitchFamily="34" charset="0"/>
              </a:rPr>
              <a:t>im</a:t>
            </a:r>
            <a:r>
              <a:rPr lang="en-US" sz="1300" dirty="0">
                <a:latin typeface="Abadi" panose="020B0604020104020204" pitchFamily="34" charset="0"/>
              </a:rPr>
              <a:t> </a:t>
            </a:r>
            <a:r>
              <a:rPr lang="en-US" sz="1300" dirty="0" err="1">
                <a:latin typeface="Abadi" panose="020B0604020104020204" pitchFamily="34" charset="0"/>
              </a:rPr>
              <a:t>Mittelmeerraum</a:t>
            </a:r>
            <a:r>
              <a:rPr lang="en-US" sz="1300" dirty="0">
                <a:latin typeface="Abadi" panose="020B0604020104020204" pitchFamily="34" charset="0"/>
              </a:rPr>
              <a:t> (</a:t>
            </a:r>
            <a:r>
              <a:rPr lang="en-US" sz="1300" dirty="0" err="1">
                <a:latin typeface="Abadi" panose="020B0604020104020204" pitchFamily="34" charset="0"/>
              </a:rPr>
              <a:t>dauerhaft</a:t>
            </a:r>
            <a:r>
              <a:rPr lang="en-US" sz="1300" dirty="0">
                <a:latin typeface="Abadi" panose="020B0604020104020204" pitchFamily="34" charset="0"/>
              </a:rPr>
              <a:t>) und </a:t>
            </a:r>
            <a:r>
              <a:rPr lang="en-US" sz="1300" dirty="0" err="1">
                <a:latin typeface="Abadi" panose="020B0604020104020204" pitchFamily="34" charset="0"/>
              </a:rPr>
              <a:t>im</a:t>
            </a:r>
            <a:r>
              <a:rPr lang="en-US" sz="1300" dirty="0">
                <a:latin typeface="Abadi" panose="020B0604020104020204" pitchFamily="34" charset="0"/>
              </a:rPr>
              <a:t> </a:t>
            </a:r>
            <a:r>
              <a:rPr lang="en-US" sz="1300" dirty="0" err="1">
                <a:latin typeface="Abadi" panose="020B0604020104020204" pitchFamily="34" charset="0"/>
              </a:rPr>
              <a:t>Bereich</a:t>
            </a:r>
            <a:r>
              <a:rPr lang="en-US" sz="1300" dirty="0">
                <a:latin typeface="Abadi" panose="020B0604020104020204" pitchFamily="34" charset="0"/>
              </a:rPr>
              <a:t> der Alpen (</a:t>
            </a:r>
            <a:r>
              <a:rPr lang="en-US" sz="1300" dirty="0" err="1">
                <a:latin typeface="Abadi" panose="020B0604020104020204" pitchFamily="34" charset="0"/>
              </a:rPr>
              <a:t>saisonal</a:t>
            </a:r>
            <a:r>
              <a:rPr lang="en-US" sz="1300" dirty="0">
                <a:latin typeface="Abadi" panose="020B0604020104020204" pitchFamily="34" charset="0"/>
              </a:rPr>
              <a:t>). [AR6 WG1 Full Report, 11.6.4, S. 1582]</a:t>
            </a:r>
            <a:endParaRPr lang="de-DE" dirty="0"/>
          </a:p>
          <a:p>
            <a:pPr marL="1176193" lvl="2" indent="-185715">
              <a:buFont typeface="Arial" panose="020B0604020202020204" pitchFamily="34" charset="0"/>
              <a:buChar char="•"/>
            </a:pPr>
            <a:endParaRPr lang="de-DE" dirty="0"/>
          </a:p>
          <a:p>
            <a:pPr marL="680954" lvl="1" indent="-185715">
              <a:buFont typeface="Arial" panose="020B0604020202020204" pitchFamily="34" charset="0"/>
              <a:buChar char="•"/>
            </a:pPr>
            <a:endParaRPr lang="de-DE" dirty="0"/>
          </a:p>
          <a:p>
            <a:pPr marL="185715" indent="-185715">
              <a:buFont typeface="Arial" panose="020B0604020202020204" pitchFamily="34" charset="0"/>
              <a:buChar char="•"/>
            </a:pPr>
            <a:r>
              <a:rPr lang="de-DE" i="1" u="sng" dirty="0"/>
              <a:t>Starkregen (Prognose via CMIP6):</a:t>
            </a:r>
          </a:p>
          <a:p>
            <a:pPr marL="680954" lvl="1" indent="-185715">
              <a:buFont typeface="Arial" panose="020B0604020202020204" pitchFamily="34" charset="0"/>
              <a:buChar char="•"/>
            </a:pPr>
            <a:r>
              <a:rPr lang="de-DE" dirty="0"/>
              <a:t>Global</a:t>
            </a:r>
          </a:p>
          <a:p>
            <a:pPr marL="1176193" lvl="2" indent="-185715">
              <a:buFont typeface="Arial" panose="020B0604020202020204" pitchFamily="34" charset="0"/>
              <a:buChar char="•"/>
            </a:pPr>
            <a:r>
              <a:rPr lang="de-DE" dirty="0"/>
              <a:t>Praktisch überall auf der Welt werden zwischen +1,5° und 2° die Starkregenereignisse häufiger [AR6 WG1 </a:t>
            </a:r>
            <a:r>
              <a:rPr lang="de-DE" dirty="0" err="1"/>
              <a:t>FullReport</a:t>
            </a:r>
            <a:r>
              <a:rPr lang="de-DE" dirty="0"/>
              <a:t>, Fig. 11.7, S. 1531] und [AR6 WG1 </a:t>
            </a:r>
            <a:r>
              <a:rPr lang="de-DE" dirty="0" err="1"/>
              <a:t>FullReport</a:t>
            </a:r>
            <a:r>
              <a:rPr lang="de-DE" dirty="0"/>
              <a:t>, Fig. 11.15, S. 1564]</a:t>
            </a:r>
          </a:p>
          <a:p>
            <a:pPr marL="1176193" lvl="2" indent="-185715">
              <a:buFont typeface="Arial" panose="020B0604020202020204" pitchFamily="34" charset="0"/>
              <a:buChar char="•"/>
            </a:pPr>
            <a:r>
              <a:rPr lang="de-DE" dirty="0"/>
              <a:t>Dort wo Starkregen schwächer wird, handelt es sich fast immer um Gebiete im ozeanischen Einfluss, wo sich die verschobenen Sturm-Tracks bemerkbar machen [AR6 WG1 </a:t>
            </a:r>
            <a:r>
              <a:rPr lang="de-DE" dirty="0" err="1"/>
              <a:t>Full</a:t>
            </a:r>
            <a:r>
              <a:rPr lang="de-DE" dirty="0"/>
              <a:t> Report, 11.4.5, S. 1564]</a:t>
            </a:r>
          </a:p>
          <a:p>
            <a:pPr marL="680954" lvl="1" indent="-185715">
              <a:buFont typeface="Arial" panose="020B0604020202020204" pitchFamily="34" charset="0"/>
              <a:buChar char="•"/>
            </a:pPr>
            <a:r>
              <a:rPr lang="de-DE" dirty="0"/>
              <a:t>In Europa</a:t>
            </a:r>
          </a:p>
          <a:p>
            <a:pPr marL="1176193" lvl="2" indent="-185715">
              <a:buFont typeface="Arial" panose="020B0604020202020204" pitchFamily="34" charset="0"/>
              <a:buChar char="•"/>
            </a:pPr>
            <a:r>
              <a:rPr lang="de-DE" dirty="0"/>
              <a:t>In Europa zeichnet sich ein ähnlicher Trend wie weltweit ab, wobei die Auswirkungen insgesamt etwas schwächer sind und die relativen Unsicherheiten recht hoch sind. [AR6 WG1 </a:t>
            </a:r>
            <a:r>
              <a:rPr lang="de-DE" dirty="0" err="1"/>
              <a:t>FullReport</a:t>
            </a:r>
            <a:r>
              <a:rPr lang="de-DE" dirty="0"/>
              <a:t>, Fig. 11.7, S. 1531]</a:t>
            </a:r>
          </a:p>
          <a:p>
            <a:pPr marL="1176193" lvl="2" indent="-185715">
              <a:buFont typeface="Arial" panose="020B0604020202020204" pitchFamily="34" charset="0"/>
              <a:buChar char="•"/>
            </a:pPr>
            <a:r>
              <a:rPr lang="de-DE" dirty="0"/>
              <a:t>Statistisch signifikant wird die Intensitätszunahme von Starkregenereignissen im Großteil Europas schon bei +0,8 bis 1,2 °C. Im Mittelmeerraum wird die Intensitätszunahme aber erst ab ca. 2 °C signifikant. [AR6 WG1 </a:t>
            </a:r>
            <a:r>
              <a:rPr lang="de-DE" dirty="0" err="1"/>
              <a:t>FullReport</a:t>
            </a:r>
            <a:r>
              <a:rPr lang="de-DE" dirty="0"/>
              <a:t>, Fig. 11.8, S. 1542]</a:t>
            </a:r>
            <a:endParaRPr lang="de-DE" b="1" dirty="0"/>
          </a:p>
          <a:p>
            <a:endParaRPr lang="de-DE" b="1" dirty="0"/>
          </a:p>
          <a:p>
            <a:r>
              <a:rPr lang="de-DE" b="1" dirty="0"/>
              <a:t>Quellen:</a:t>
            </a:r>
          </a:p>
          <a:p>
            <a:endParaRPr lang="de-DE" dirty="0"/>
          </a:p>
          <a:p>
            <a:r>
              <a:rPr lang="en-US" dirty="0"/>
              <a:t>[Archer2008]: Ch. Archer and K. </a:t>
            </a:r>
            <a:r>
              <a:rPr lang="en-US" dirty="0" err="1"/>
              <a:t>Caldeira</a:t>
            </a:r>
            <a:r>
              <a:rPr lang="en-US" dirty="0"/>
              <a:t>: ‘Historical trends in the jet streams’, GEOPHYSICAL RESEARCH LETTERS, VOL. 35, L08803, doi:10.102</a:t>
            </a:r>
            <a:r>
              <a:rPr lang="en-US" i="0" dirty="0"/>
              <a:t>9/2008GL033614, 2008</a:t>
            </a:r>
          </a:p>
          <a:p>
            <a:r>
              <a:rPr lang="en-US" i="0" dirty="0"/>
              <a:t>[</a:t>
            </a:r>
            <a:r>
              <a:rPr lang="de-DE" i="0" dirty="0"/>
              <a:t>Francis2017]: J. Francis et al.: ‘</a:t>
            </a:r>
            <a:r>
              <a:rPr lang="de-DE" i="0" dirty="0" err="1"/>
              <a:t>Amplified</a:t>
            </a:r>
            <a:r>
              <a:rPr lang="de-DE" i="0" dirty="0"/>
              <a:t> Arctic </a:t>
            </a:r>
            <a:r>
              <a:rPr lang="de-DE" i="0" dirty="0" err="1"/>
              <a:t>warming</a:t>
            </a:r>
            <a:r>
              <a:rPr lang="de-DE" i="0" dirty="0"/>
              <a:t> and </a:t>
            </a:r>
            <a:r>
              <a:rPr lang="de-DE" i="0" dirty="0" err="1"/>
              <a:t>mid</a:t>
            </a:r>
            <a:r>
              <a:rPr lang="de-DE" i="0" dirty="0"/>
              <a:t> </a:t>
            </a:r>
            <a:r>
              <a:rPr lang="de-DE" i="0" dirty="0" err="1"/>
              <a:t>latitude</a:t>
            </a:r>
            <a:r>
              <a:rPr lang="de-DE" i="0" dirty="0"/>
              <a:t> </a:t>
            </a:r>
            <a:r>
              <a:rPr lang="de-DE" i="0" dirty="0" err="1"/>
              <a:t>weather</a:t>
            </a:r>
            <a:r>
              <a:rPr lang="de-DE" i="0" dirty="0"/>
              <a:t>: </a:t>
            </a:r>
            <a:r>
              <a:rPr lang="de-DE" i="0" dirty="0" err="1"/>
              <a:t>new</a:t>
            </a:r>
            <a:r>
              <a:rPr lang="de-DE" i="0" dirty="0"/>
              <a:t> </a:t>
            </a:r>
            <a:r>
              <a:rPr lang="de-DE" i="0" dirty="0" err="1"/>
              <a:t>perspectives</a:t>
            </a:r>
            <a:r>
              <a:rPr lang="de-DE" i="0" dirty="0"/>
              <a:t> on </a:t>
            </a:r>
            <a:r>
              <a:rPr lang="de-DE" i="0" dirty="0" err="1"/>
              <a:t>emerging</a:t>
            </a:r>
            <a:r>
              <a:rPr lang="de-DE" i="0" dirty="0"/>
              <a:t> </a:t>
            </a:r>
            <a:r>
              <a:rPr lang="de-DE" i="0" dirty="0" err="1"/>
              <a:t>connections</a:t>
            </a:r>
            <a:r>
              <a:rPr lang="de-DE" i="0" dirty="0"/>
              <a:t>‘, </a:t>
            </a:r>
            <a:r>
              <a:rPr lang="pt-BR" i="0" dirty="0"/>
              <a:t>WIREs Clim Change 2017, 8:e474. doi: 10.1002/wcc.474, 2017</a:t>
            </a:r>
          </a:p>
          <a:p>
            <a:r>
              <a:rPr lang="pt-BR" i="0" dirty="0"/>
              <a:t>[Rousi2022]: Efi Rousi et al: ‘</a:t>
            </a:r>
            <a:r>
              <a:rPr lang="en-US" i="0" dirty="0"/>
              <a:t>Accelerated western European heatwave trends linked to more-persistent double jets over Eurasia’, </a:t>
            </a:r>
            <a:r>
              <a:rPr lang="fr-FR" i="0" dirty="0"/>
              <a:t>NATURE COMMUNICATIONS | (2022) 13:3851 | https://doi.org/10.1038/s41467-022-31432-y</a:t>
            </a:r>
          </a:p>
          <a:p>
            <a:r>
              <a:rPr lang="fr-FR" i="0" dirty="0"/>
              <a:t>[AR6 WG1]: 6. </a:t>
            </a:r>
            <a:r>
              <a:rPr lang="fr-FR" i="0" dirty="0" err="1"/>
              <a:t>Sachstandsbericht</a:t>
            </a:r>
            <a:r>
              <a:rPr lang="fr-FR" i="0" dirty="0"/>
              <a:t> der </a:t>
            </a:r>
            <a:r>
              <a:rPr lang="fr-FR" i="0" dirty="0" err="1"/>
              <a:t>Arbeitsgruppe</a:t>
            </a:r>
            <a:r>
              <a:rPr lang="fr-FR" i="0" dirty="0"/>
              <a:t> 1 des IPCC</a:t>
            </a:r>
          </a:p>
          <a:p>
            <a:endParaRPr lang="fr-FR" i="0" dirty="0"/>
          </a:p>
          <a:p>
            <a:r>
              <a:rPr lang="fr-FR" b="1" i="0" dirty="0" err="1"/>
              <a:t>Zusammenfassung</a:t>
            </a:r>
            <a:r>
              <a:rPr lang="fr-FR" b="1" i="0" dirty="0"/>
              <a:t>:</a:t>
            </a:r>
          </a:p>
          <a:p>
            <a:endParaRPr lang="de-DE" i="0" dirty="0"/>
          </a:p>
          <a:p>
            <a:r>
              <a:rPr lang="de-DE" i="0" dirty="0"/>
              <a:t>Hitzewellen nehmen weltweit und in den meisten Teilen Europas zu: Sie werden heißer und häufiger bzw. dauern länger. Der Hauptgrund dafür ist einfach die Erwärmung. Atmosphärische </a:t>
            </a:r>
            <a:r>
              <a:rPr lang="de-DE" i="0" dirty="0" err="1"/>
              <a:t>Blockagen</a:t>
            </a:r>
            <a:r>
              <a:rPr lang="de-DE" i="0" dirty="0"/>
              <a:t> sind eine mögliche Teil-Ursache. Allerdings werden </a:t>
            </a:r>
            <a:r>
              <a:rPr lang="de-DE" i="0" dirty="0" err="1"/>
              <a:t>Blockagen</a:t>
            </a:r>
            <a:r>
              <a:rPr lang="de-DE" i="0" dirty="0"/>
              <a:t> nicht ausdrücklich als Ursachen für die zukünftigen prognostizierten weiteren Hitzewellen-Zunahmen aufgeführt.</a:t>
            </a:r>
          </a:p>
          <a:p>
            <a:endParaRPr lang="de-DE" i="0" dirty="0"/>
          </a:p>
          <a:p>
            <a:r>
              <a:rPr lang="de-DE" i="0" dirty="0"/>
              <a:t>Im AR6 ist keine Rede davon, dass Starkregen länger über einem Ort verbleibt. Es ist allerdings erwiesen, dass Starkregenereignisse global und in Europa intensiver werden. Der Hauptgrund dafür ist die höhere Feuchtigkeitsaufnahme der Luft.</a:t>
            </a:r>
          </a:p>
          <a:p>
            <a:endParaRPr lang="de-DE" i="0" dirty="0"/>
          </a:p>
          <a:p>
            <a:r>
              <a:rPr lang="de-DE" i="0" dirty="0"/>
              <a:t>Dürren nehmen global und in Europa zu. Für das Zustandekommen von Dürren spielen aber viele Faktoren eine Rolle. Und diese Faktoren verändern sich in unterschiedlichen Regionen unterschiedlich stark. Man muss also sagen, dass es nicht die eine Erklärung für Zunahmen von Dürren gibt. </a:t>
            </a:r>
            <a:r>
              <a:rPr lang="de-DE" i="0" dirty="0" err="1"/>
              <a:t>Atmosphärendynmaik</a:t>
            </a:r>
            <a:r>
              <a:rPr lang="de-DE" i="0" dirty="0"/>
              <a:t> spielt hier meistens aber eher eine untergeordnete Rolle.</a:t>
            </a:r>
          </a:p>
          <a:p>
            <a:endParaRPr lang="de-DE" i="0" dirty="0"/>
          </a:p>
          <a:p>
            <a:r>
              <a:rPr lang="de-DE" i="0" dirty="0"/>
              <a:t>Alle diese Veränderungen werden aktuell beobachtet und werden sich vom Trend her sowohl global als auch europaweit im Wesentlichen zwischen 1,5°C und 2°C fortsetzen.</a:t>
            </a:r>
          </a:p>
          <a:p>
            <a:endParaRPr lang="de-DE" i="0" dirty="0"/>
          </a:p>
          <a:p>
            <a:r>
              <a:rPr lang="de-DE" i="0" dirty="0"/>
              <a:t>Alles was mit Zukunftsprognosen über Atmosphärendynamik zu tun hat ist extrem komplex und kann nur schwerlich pauschal in einem Satz beschrieben werden.</a:t>
            </a:r>
          </a:p>
          <a:p>
            <a:endParaRPr lang="de-DE" b="1" i="0" dirty="0"/>
          </a:p>
          <a:p>
            <a:r>
              <a:rPr lang="de-DE" b="1" i="0" dirty="0"/>
              <a:t>Fazit</a:t>
            </a:r>
            <a:endParaRPr lang="de-DE" b="1" i="0" dirty="0">
              <a:sym typeface="Wingdings" panose="05000000000000000000" pitchFamily="2" charset="2"/>
            </a:endParaRPr>
          </a:p>
          <a:p>
            <a:endParaRPr lang="de-DE" i="0" dirty="0">
              <a:sym typeface="Wingdings" panose="05000000000000000000" pitchFamily="2" charset="2"/>
            </a:endParaRPr>
          </a:p>
          <a:p>
            <a:r>
              <a:rPr lang="de-DE" i="0" dirty="0"/>
              <a:t>Wir sollten </a:t>
            </a:r>
            <a:r>
              <a:rPr lang="de-DE" i="0" dirty="0" err="1"/>
              <a:t>definitv</a:t>
            </a:r>
            <a:r>
              <a:rPr lang="de-DE" i="0" dirty="0"/>
              <a:t> erwähnen, dass sich extreme Wetterlagen von +1,5°C zu +2°C verschlimmern: Hitzewellen dauern länger, Starkregenereignisse werden intensiver. (Auch Dürren werden schlimmer, was wichtig für die folgende Folie ist.) Wir sollten als aber Ursache nicht die Atmosphärendynamik und schon </a:t>
            </a:r>
            <a:r>
              <a:rPr lang="de-DE" i="0" dirty="0" err="1"/>
              <a:t>garnicht</a:t>
            </a:r>
            <a:r>
              <a:rPr lang="de-DE" i="0" dirty="0"/>
              <a:t> die arktische Verstärkung benennen, weil dies nur einer von vielen Mechanismen ist und die Prognosen über diesen speziellen Mechanismus zu vage sind. Stattdessen sollten wir einfach klar darstellen, dass die Wetterextreme mit steigender Temperatur schlimmer werden.</a:t>
            </a:r>
            <a:endParaRPr lang="de-DE" dirty="0"/>
          </a:p>
          <a:p>
            <a:endParaRPr lang="de-DE" dirty="0"/>
          </a:p>
          <a:p>
            <a:r>
              <a:rPr lang="de-DE" dirty="0"/>
              <a:t>-------------</a:t>
            </a:r>
          </a:p>
          <a:p>
            <a:endParaRPr lang="de-DE" dirty="0"/>
          </a:p>
          <a:p>
            <a:r>
              <a:rPr lang="de-DE" dirty="0"/>
              <a:t>Quelle geprüft: Uli Stopper</a:t>
            </a:r>
          </a:p>
          <a:p>
            <a:endParaRPr lang="de-DE" dirty="0"/>
          </a:p>
          <a:p>
            <a:r>
              <a:rPr lang="de-DE" dirty="0"/>
              <a:t>URL: </a:t>
            </a:r>
            <a:r>
              <a:rPr lang="de-DE" sz="1300" dirty="0"/>
              <a:t>www.pas.va/content/dam/accademia/pdf/es41/es41-schellnhuber.pdf</a:t>
            </a:r>
            <a:endParaRPr lang="de-DE" dirty="0"/>
          </a:p>
          <a:p>
            <a:endParaRPr lang="de-DE" dirty="0"/>
          </a:p>
          <a:p>
            <a:r>
              <a:rPr lang="de-DE" dirty="0"/>
              <a:t>Originaltext:</a:t>
            </a:r>
          </a:p>
          <a:p>
            <a:r>
              <a:rPr lang="en-US" sz="1300" dirty="0"/>
              <a:t>Observational data indicate that the frequency of such weather </a:t>
            </a:r>
            <a:r>
              <a:rPr lang="en-US" sz="1300" dirty="0" err="1"/>
              <a:t>situationshas</a:t>
            </a:r>
            <a:r>
              <a:rPr lang="en-US" sz="1300" dirty="0"/>
              <a:t> markedly increased over the last two decades (</a:t>
            </a:r>
            <a:r>
              <a:rPr lang="en-US" sz="1300" dirty="0" err="1"/>
              <a:t>Coumou</a:t>
            </a:r>
            <a:r>
              <a:rPr lang="en-US" sz="1300" dirty="0"/>
              <a:t> et al., 2014;Screen &amp; Simmonds 2014). Moreover, there is theoretical and </a:t>
            </a:r>
            <a:r>
              <a:rPr lang="en-US" sz="1300" dirty="0" err="1"/>
              <a:t>empiricalevidence</a:t>
            </a:r>
            <a:r>
              <a:rPr lang="en-US" sz="1300" dirty="0"/>
              <a:t> that the increase is related to the disproportionally strong </a:t>
            </a:r>
            <a:r>
              <a:rPr lang="en-US" sz="1300" dirty="0" err="1"/>
              <a:t>Arcticwarming</a:t>
            </a:r>
            <a:r>
              <a:rPr lang="en-US" sz="1300" dirty="0"/>
              <a:t> (especially after the year 2000, see Figure 5) in response to an-</a:t>
            </a:r>
            <a:r>
              <a:rPr lang="en-US" sz="1300" dirty="0" err="1"/>
              <a:t>thropogenic</a:t>
            </a:r>
            <a:r>
              <a:rPr lang="en-US" sz="1300" dirty="0"/>
              <a:t> radiative forcing (Francis &amp; </a:t>
            </a:r>
            <a:r>
              <a:rPr lang="en-US" sz="1300" dirty="0" err="1"/>
              <a:t>Vavrus</a:t>
            </a:r>
            <a:r>
              <a:rPr lang="en-US" sz="1300" dirty="0"/>
              <a:t> 2012). For the </a:t>
            </a:r>
            <a:r>
              <a:rPr lang="en-US" sz="1300" dirty="0" err="1"/>
              <a:t>shrinkingtemperature</a:t>
            </a:r>
            <a:r>
              <a:rPr lang="en-US" sz="1300" dirty="0"/>
              <a:t> difference between the mid latitudes and the high </a:t>
            </a:r>
            <a:r>
              <a:rPr lang="en-US" sz="1300" dirty="0" err="1"/>
              <a:t>latitudestends</a:t>
            </a:r>
            <a:r>
              <a:rPr lang="en-US" sz="1300" dirty="0"/>
              <a:t> to weaken the Northern jet stream, causing it to split up in </a:t>
            </a:r>
            <a:r>
              <a:rPr lang="en-US" sz="1300" dirty="0" err="1"/>
              <a:t>twobranches</a:t>
            </a:r>
            <a:r>
              <a:rPr lang="en-US" sz="1300" dirty="0"/>
              <a:t> confining persistent wind patterns. </a:t>
            </a:r>
          </a:p>
          <a:p>
            <a:r>
              <a:rPr lang="en-US" sz="1300" dirty="0"/>
              <a:t>…</a:t>
            </a:r>
          </a:p>
          <a:p>
            <a:r>
              <a:rPr lang="en-US" sz="1300" dirty="0"/>
              <a:t>Figure 5: Increase in Quasi-Resonance </a:t>
            </a:r>
            <a:r>
              <a:rPr lang="en-US" sz="1300" dirty="0" err="1"/>
              <a:t>Events.The</a:t>
            </a:r>
            <a:r>
              <a:rPr lang="en-US" sz="1300" dirty="0"/>
              <a:t> increasing difference of surface warming be-tween the Arctic and in the rest of the Northern Hemisphere (red line) as well as the number </a:t>
            </a:r>
            <a:r>
              <a:rPr lang="en-US" sz="1300" dirty="0" err="1"/>
              <a:t>ofJuly</a:t>
            </a:r>
            <a:r>
              <a:rPr lang="en-US" sz="1300" dirty="0"/>
              <a:t> and August resonance months (grey bars, </a:t>
            </a:r>
            <a:r>
              <a:rPr lang="en-US" sz="1300" dirty="0" err="1"/>
              <a:t>Petoukhovet</a:t>
            </a:r>
            <a:r>
              <a:rPr lang="en-US" sz="1300" dirty="0"/>
              <a:t> al., 2013) are associated with </a:t>
            </a:r>
            <a:r>
              <a:rPr lang="en-US" sz="1300" dirty="0" err="1"/>
              <a:t>extremeweather</a:t>
            </a:r>
            <a:r>
              <a:rPr lang="en-US" sz="1300" dirty="0"/>
              <a:t> events (</a:t>
            </a:r>
            <a:r>
              <a:rPr lang="en-US" sz="1300" dirty="0" err="1"/>
              <a:t>Coumou</a:t>
            </a:r>
            <a:r>
              <a:rPr lang="en-US" sz="1300" dirty="0"/>
              <a:t> et al., 2014).</a:t>
            </a:r>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8</a:t>
            </a:fld>
            <a:endParaRPr lang="de-DE"/>
          </a:p>
        </p:txBody>
      </p:sp>
    </p:spTree>
    <p:extLst>
      <p:ext uri="{BB962C8B-B14F-4D97-AF65-F5344CB8AC3E}">
        <p14:creationId xmlns:p14="http://schemas.microsoft.com/office/powerpoint/2010/main" val="25953327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V3 2021:</a:t>
            </a:r>
          </a:p>
          <a:p>
            <a:endParaRPr lang="de-DE" dirty="0"/>
          </a:p>
          <a:p>
            <a:r>
              <a:rPr lang="de-DE" dirty="0"/>
              <a:t>Es wird auch eine Aussage über andere Getreidesorten und die Bedeutung für die weltweite Nahrungsmittelverfügbarkeit hinzugefügt, damit klar wird, dass es sich nicht nur um ein Problem beim Mais und in den USA handelt:</a:t>
            </a:r>
          </a:p>
          <a:p>
            <a:endParaRPr lang="de-DE" dirty="0"/>
          </a:p>
          <a:p>
            <a:r>
              <a:rPr lang="de-DE" dirty="0"/>
              <a:t>Berg et al. zeigen, dass dasselbe Problem auch bei anderen Getreidesorten aus der Gruppe der C4-Pflanzen (z.B. Hirse) auftritt.</a:t>
            </a:r>
          </a:p>
          <a:p>
            <a:endParaRPr lang="de-DE" dirty="0"/>
          </a:p>
          <a:p>
            <a:r>
              <a:rPr lang="de-DE" dirty="0"/>
              <a:t>Der Bericht der Global </a:t>
            </a:r>
            <a:r>
              <a:rPr lang="de-DE" dirty="0" err="1"/>
              <a:t>Commission</a:t>
            </a:r>
            <a:r>
              <a:rPr lang="de-DE" dirty="0"/>
              <a:t> on Adaption warnt vor „Global Food Supply </a:t>
            </a:r>
            <a:r>
              <a:rPr lang="de-DE" dirty="0" err="1"/>
              <a:t>Disruptions</a:t>
            </a:r>
            <a:r>
              <a:rPr lang="de-DE" dirty="0"/>
              <a:t>“ bei einer Erderwärmung von 3.5 °C.</a:t>
            </a:r>
          </a:p>
          <a:p>
            <a:r>
              <a:rPr lang="de-DE" dirty="0"/>
              <a:t>Diese Darstellung deutet schon an, dass globale Nahrungsmittelengpässe (also das gleichzeitige Auftreten von signifikanten Ernterückgängen) mit einer Wiederkehrrate von wenigen Jahren auftreten werden. Der Artikel von </a:t>
            </a:r>
            <a:r>
              <a:rPr lang="de-DE" dirty="0" err="1"/>
              <a:t>Tigchelaar</a:t>
            </a:r>
            <a:r>
              <a:rPr lang="de-DE" dirty="0"/>
              <a:t> untermauert das mit Zahlen: Die Wahrscheinlichkeit, dass alle der vier größten Maisproduzenten in einem Jahr GLEICHZEITIG einen Ernterückgang von mehr als 20 % erfahren, wird bei 4 °C 46 % betragen (gegenüber ~0% heute).  Im Anhang (https://www.pnas.org/highwire/filestream/812797/field_highwire_adjunct_files/0/pnas.1718031115.sapp.pdf) wird aufgelistet, dass die 4 größten Maisproduzenten zusammen 68 % der Weltproduktion ausmachen. Es ist damit gerechtfertigt, zu sagen, dass etwa alle 2 Jahre die heftige Einbrüche der Getreideproduktion auftreten werden. Vorsichtig ausgedrückt: „mehrmals im Jahrzehnt“</a:t>
            </a:r>
          </a:p>
          <a:p>
            <a:endParaRPr lang="de-DE" dirty="0"/>
          </a:p>
          <a:p>
            <a:pPr marL="185715" indent="-185715">
              <a:buFont typeface="Wingdings" panose="05000000000000000000" pitchFamily="2" charset="2"/>
              <a:buChar char="à"/>
            </a:pPr>
            <a:r>
              <a:rPr lang="de-DE" dirty="0">
                <a:sym typeface="Wingdings" panose="05000000000000000000" pitchFamily="2" charset="2"/>
              </a:rPr>
              <a:t>Neuer Text:</a:t>
            </a:r>
          </a:p>
          <a:p>
            <a:r>
              <a:rPr lang="de-DE" dirty="0">
                <a:sym typeface="Wingdings" panose="05000000000000000000" pitchFamily="2" charset="2"/>
              </a:rPr>
              <a:t>„</a:t>
            </a:r>
            <a:r>
              <a:rPr lang="de-DE" sz="1300" dirty="0">
                <a:latin typeface="Abadi Extra Light" panose="020B0204020104020204" pitchFamily="34" charset="0"/>
              </a:rPr>
              <a:t>Bei 4°C würde sich die Maisernte in den USA, dem größten Maisproduzenten der Welt, halbieren.</a:t>
            </a:r>
          </a:p>
          <a:p>
            <a:r>
              <a:rPr lang="de-DE" sz="1300" dirty="0">
                <a:latin typeface="Abadi Extra Light" panose="020B0204020104020204" pitchFamily="34" charset="0"/>
              </a:rPr>
              <a:t>Auch bei anderen Getreidesorten würden sich ähnliche Ernterückgänge ergeben, während die jährlichen Schwankungen der Produktion deutlich zunimmt.</a:t>
            </a:r>
          </a:p>
          <a:p>
            <a:r>
              <a:rPr lang="de-DE" sz="1300" dirty="0">
                <a:latin typeface="Abadi Extra Light" panose="020B0204020104020204" pitchFamily="34" charset="0"/>
              </a:rPr>
              <a:t>In der Folge käme es mehrmals pro Jahrzehnt zu Nahrungsmittelengpässen globalen Ausmaßes.</a:t>
            </a:r>
            <a:r>
              <a:rPr lang="de-DE" dirty="0">
                <a:sym typeface="Wingdings" panose="05000000000000000000" pitchFamily="2" charset="2"/>
              </a:rPr>
              <a:t>„</a:t>
            </a:r>
          </a:p>
          <a:p>
            <a:endParaRPr lang="de-DE" dirty="0"/>
          </a:p>
          <a:p>
            <a:r>
              <a:rPr lang="de-DE" dirty="0"/>
              <a:t>-------------------</a:t>
            </a:r>
          </a:p>
          <a:p>
            <a:r>
              <a:rPr lang="de-DE" dirty="0"/>
              <a:t>V2 2019:</a:t>
            </a:r>
          </a:p>
          <a:p>
            <a:endParaRPr lang="de-DE" dirty="0"/>
          </a:p>
          <a:p>
            <a:r>
              <a:rPr lang="de-DE" dirty="0"/>
              <a:t>Quelle geprüft: Uli Stopper</a:t>
            </a:r>
          </a:p>
          <a:p>
            <a:endParaRPr lang="de-DE" dirty="0"/>
          </a:p>
          <a:p>
            <a:r>
              <a:rPr lang="de-DE" dirty="0"/>
              <a:t>Auszug aus dem Artikel:</a:t>
            </a:r>
          </a:p>
          <a:p>
            <a:endParaRPr lang="de-DE" dirty="0"/>
          </a:p>
          <a:p>
            <a:r>
              <a:rPr lang="de-DE" dirty="0"/>
              <a:t>„</a:t>
            </a:r>
            <a:r>
              <a:rPr lang="en-US" sz="1300" dirty="0"/>
              <a:t>In the United States, </a:t>
            </a:r>
            <a:r>
              <a:rPr lang="en-US" sz="1300" dirty="0" err="1"/>
              <a:t>China,Brazil</a:t>
            </a:r>
            <a:r>
              <a:rPr lang="en-US" sz="1300" dirty="0"/>
              <a:t>, and Argentina (the top four producing countries), </a:t>
            </a:r>
            <a:r>
              <a:rPr lang="en-US" sz="1300" dirty="0" err="1"/>
              <a:t>meantotal</a:t>
            </a:r>
            <a:r>
              <a:rPr lang="en-US" sz="1300" dirty="0"/>
              <a:t> production is projected to decline by 18% (17.4–18.3), 10%(10.1–10.7), 8% (7.6–8.1), and 12% (11.3–11.9), </a:t>
            </a:r>
            <a:r>
              <a:rPr lang="en-US" sz="1300" dirty="0" err="1"/>
              <a:t>respectively,under</a:t>
            </a:r>
            <a:r>
              <a:rPr lang="en-US" sz="1300" dirty="0"/>
              <a:t> 2 °C of global warming and by 46% (45.4–47.5), 27%(26.7–28.0), 19% (19.0–19.9), and 29% (27.9–29.0) with 4 °C </a:t>
            </a:r>
            <a:r>
              <a:rPr lang="en-US" sz="1300" dirty="0" err="1"/>
              <a:t>ofwarming</a:t>
            </a:r>
            <a:r>
              <a:rPr lang="en-US" sz="1300" dirty="0"/>
              <a:t> (mean and 90% confidence intervals)”.</a:t>
            </a:r>
            <a:endParaRPr lang="de-DE" dirty="0"/>
          </a:p>
          <a:p>
            <a:r>
              <a:rPr lang="de-DE" dirty="0"/>
              <a:t>…</a:t>
            </a:r>
          </a:p>
          <a:p>
            <a:r>
              <a:rPr lang="en-US" sz="1300" dirty="0"/>
              <a:t>For 4 °C </a:t>
            </a:r>
            <a:r>
              <a:rPr lang="en-US" sz="1300" dirty="0" err="1"/>
              <a:t>ofwarming</a:t>
            </a:r>
            <a:r>
              <a:rPr lang="en-US" sz="1300" dirty="0"/>
              <a:t>, projected production declines in these top-</a:t>
            </a:r>
            <a:r>
              <a:rPr lang="en-US" sz="1300" dirty="0" err="1"/>
              <a:t>exportingcountries</a:t>
            </a:r>
            <a:r>
              <a:rPr lang="en-US" sz="1300" dirty="0"/>
              <a:t> increase to 139 million tons (135.5–142.0), </a:t>
            </a:r>
            <a:r>
              <a:rPr lang="en-US" sz="1300" dirty="0" err="1"/>
              <a:t>whichamounts</a:t>
            </a:r>
            <a:r>
              <a:rPr lang="en-US" sz="1300" dirty="0"/>
              <a:t> to 14% (13.7–14.4) of current global production </a:t>
            </a:r>
            <a:r>
              <a:rPr lang="en-US" sz="1300" dirty="0" err="1"/>
              <a:t>andexceeds</a:t>
            </a:r>
            <a:r>
              <a:rPr lang="en-US" sz="1300" dirty="0"/>
              <a:t> present-day exports</a:t>
            </a:r>
            <a:endParaRPr lang="de-DE" dirty="0"/>
          </a:p>
          <a:p>
            <a:endParaRPr lang="de-DE" dirty="0"/>
          </a:p>
          <a:p>
            <a:r>
              <a:rPr lang="de-DE" dirty="0"/>
              <a:t>Weitere brisante Stellen:</a:t>
            </a:r>
          </a:p>
          <a:p>
            <a:endParaRPr lang="de-DE" dirty="0"/>
          </a:p>
          <a:p>
            <a:r>
              <a:rPr lang="de-DE" dirty="0"/>
              <a:t>„</a:t>
            </a:r>
            <a:r>
              <a:rPr lang="en-US" sz="1300" dirty="0"/>
              <a:t>For the top four maize-exporting countries, which ac-count for 87% of global maize exports, the probability that </a:t>
            </a:r>
            <a:r>
              <a:rPr lang="en-US" sz="1300" dirty="0" err="1"/>
              <a:t>theyhave</a:t>
            </a:r>
            <a:r>
              <a:rPr lang="en-US" sz="1300" dirty="0"/>
              <a:t> simultaneous production losses greater than 10% in any </a:t>
            </a:r>
            <a:r>
              <a:rPr lang="en-US" sz="1300" dirty="0" err="1"/>
              <a:t>givenyear</a:t>
            </a:r>
            <a:r>
              <a:rPr lang="en-US" sz="1300" dirty="0"/>
              <a:t> is presently virtually zero, but it increases to 7% under 2 °</a:t>
            </a:r>
            <a:r>
              <a:rPr lang="en-US" sz="1300" dirty="0" err="1"/>
              <a:t>Cwarming</a:t>
            </a:r>
            <a:r>
              <a:rPr lang="en-US" sz="1300" dirty="0"/>
              <a:t> and 86% under 4 °C warming”</a:t>
            </a:r>
          </a:p>
          <a:p>
            <a:r>
              <a:rPr lang="en-US" sz="1300" dirty="0"/>
              <a:t>…</a:t>
            </a:r>
          </a:p>
          <a:p>
            <a:r>
              <a:rPr lang="en-US" sz="1300" dirty="0"/>
              <a:t>“For Ukraine, in particular, yield losses of up to 100%become a possibility under 4 °C warming, where the losses </a:t>
            </a:r>
            <a:r>
              <a:rPr lang="en-US" sz="1300" dirty="0" err="1"/>
              <a:t>arecompared</a:t>
            </a:r>
            <a:r>
              <a:rPr lang="en-US" sz="1300" dirty="0"/>
              <a:t> with the mean yield baseline for the period 1999–2008”</a:t>
            </a:r>
          </a:p>
          <a:p>
            <a:r>
              <a:rPr lang="en-US" sz="1300" dirty="0"/>
              <a:t>…</a:t>
            </a:r>
          </a:p>
          <a:p>
            <a:r>
              <a:rPr lang="de-DE" dirty="0"/>
              <a:t>„</a:t>
            </a:r>
            <a:r>
              <a:rPr lang="en-US" sz="1300" dirty="0"/>
              <a:t>…the </a:t>
            </a:r>
            <a:r>
              <a:rPr lang="en-US" sz="1300" dirty="0" err="1"/>
              <a:t>world’spop-ulation</a:t>
            </a:r>
            <a:r>
              <a:rPr lang="en-US" sz="1300" dirty="0"/>
              <a:t> grows from 7.5 billion today to∼10 billion by 2050”</a:t>
            </a:r>
          </a:p>
          <a:p>
            <a:r>
              <a:rPr lang="de-DE" dirty="0"/>
              <a:t>…</a:t>
            </a:r>
          </a:p>
          <a:p>
            <a:r>
              <a:rPr lang="de-DE" dirty="0"/>
              <a:t>„</a:t>
            </a:r>
            <a:r>
              <a:rPr lang="en-US" sz="1300" dirty="0"/>
              <a:t>Maize is an </a:t>
            </a:r>
            <a:r>
              <a:rPr lang="en-US" sz="1300" dirty="0" err="1"/>
              <a:t>importantcrop</a:t>
            </a:r>
            <a:r>
              <a:rPr lang="en-US" sz="1300" dirty="0"/>
              <a:t> to examine in this context, as it accounts for roughly one-third of both global cereal production and trade, and it is </a:t>
            </a:r>
            <a:r>
              <a:rPr lang="en-US" sz="1300" dirty="0" err="1"/>
              <a:t>closelyconnected</a:t>
            </a:r>
            <a:r>
              <a:rPr lang="en-US" sz="1300" dirty="0"/>
              <a:t> to other cereal and oil crops through its versatile </a:t>
            </a:r>
            <a:r>
              <a:rPr lang="en-US" sz="1300" dirty="0" err="1"/>
              <a:t>rolein</a:t>
            </a:r>
            <a:r>
              <a:rPr lang="en-US" sz="1300" dirty="0"/>
              <a:t> food, animal feed, and fuel markets ”</a:t>
            </a: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50</a:t>
            </a:fld>
            <a:endParaRPr lang="de-DE"/>
          </a:p>
        </p:txBody>
      </p:sp>
    </p:spTree>
    <p:extLst>
      <p:ext uri="{BB962C8B-B14F-4D97-AF65-F5344CB8AC3E}">
        <p14:creationId xmlns:p14="http://schemas.microsoft.com/office/powerpoint/2010/main" val="372109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Bildquelle:</a:t>
            </a:r>
          </a:p>
          <a:p>
            <a:r>
              <a:rPr lang="de-DE" dirty="0"/>
              <a:t>https://de.m.wikipedia.org/wiki/Datei:Low_rainfall_grassy_savanna_suco_Lifau_(Laleia).jpg</a:t>
            </a:r>
          </a:p>
          <a:p>
            <a:endParaRPr lang="de-DE" dirty="0"/>
          </a:p>
          <a:p>
            <a:r>
              <a:rPr lang="de-DE" dirty="0"/>
              <a:t>Heruntergeladen am:</a:t>
            </a:r>
          </a:p>
          <a:p>
            <a:r>
              <a:rPr lang="de-DE" dirty="0"/>
              <a:t>19.09.2019</a:t>
            </a:r>
          </a:p>
          <a:p>
            <a:endParaRPr lang="de-DE" dirty="0"/>
          </a:p>
          <a:p>
            <a:r>
              <a:rPr lang="de-DE" dirty="0"/>
              <a:t>Fotograf:</a:t>
            </a:r>
          </a:p>
          <a:p>
            <a:r>
              <a:rPr lang="de-DE" dirty="0"/>
              <a:t>Colin </a:t>
            </a:r>
            <a:r>
              <a:rPr lang="de-DE" dirty="0" err="1"/>
              <a:t>Trainor</a:t>
            </a:r>
            <a:endParaRPr lang="de-DE" dirty="0"/>
          </a:p>
          <a:p>
            <a:endParaRPr lang="de-DE" dirty="0"/>
          </a:p>
          <a:p>
            <a:r>
              <a:rPr lang="de-DE" dirty="0"/>
              <a:t>Agentur/Unternehmen/Plattform:</a:t>
            </a:r>
          </a:p>
          <a:p>
            <a:r>
              <a:rPr lang="de-DE" dirty="0"/>
              <a:t>Wikimedia</a:t>
            </a:r>
          </a:p>
          <a:p>
            <a:endParaRPr lang="de-DE" dirty="0"/>
          </a:p>
          <a:p>
            <a:r>
              <a:rPr lang="de-DE" dirty="0"/>
              <a:t>Titel/Bildunterschrift:</a:t>
            </a:r>
          </a:p>
          <a:p>
            <a:r>
              <a:rPr lang="en-US" dirty="0"/>
              <a:t>Low rainfall grassy savanna near </a:t>
            </a:r>
            <a:r>
              <a:rPr lang="en-US" dirty="0" err="1"/>
              <a:t>Laleia</a:t>
            </a:r>
            <a:endParaRPr lang="de-DE" dirty="0"/>
          </a:p>
          <a:p>
            <a:endParaRPr lang="de-DE" dirty="0"/>
          </a:p>
          <a:p>
            <a:r>
              <a:rPr lang="de-DE" dirty="0"/>
              <a:t>Lizenz:</a:t>
            </a:r>
          </a:p>
          <a:p>
            <a:r>
              <a:rPr lang="de-DE" dirty="0"/>
              <a:t>Creative Commons Attribution-</a:t>
            </a:r>
            <a:r>
              <a:rPr lang="de-DE" dirty="0" err="1"/>
              <a:t>ShareAlike</a:t>
            </a:r>
            <a:r>
              <a:rPr lang="de-DE" dirty="0"/>
              <a:t> 3.0 </a:t>
            </a:r>
            <a:r>
              <a:rPr lang="de-DE" dirty="0" err="1"/>
              <a:t>Unported</a:t>
            </a:r>
            <a:endParaRPr lang="de-DE" dirty="0"/>
          </a:p>
          <a:p>
            <a:pPr marL="185715" indent="-185715">
              <a:buFontTx/>
              <a:buChar char="-"/>
            </a:pPr>
            <a:r>
              <a:rPr lang="de-DE" dirty="0"/>
              <a:t>Free </a:t>
            </a:r>
            <a:r>
              <a:rPr lang="de-DE" dirty="0" err="1"/>
              <a:t>to</a:t>
            </a:r>
            <a:r>
              <a:rPr lang="de-DE" dirty="0"/>
              <a:t> </a:t>
            </a:r>
            <a:r>
              <a:rPr lang="de-DE" dirty="0" err="1"/>
              <a:t>share</a:t>
            </a:r>
            <a:endParaRPr lang="de-DE" dirty="0"/>
          </a:p>
          <a:p>
            <a:pPr marL="185715" indent="-185715">
              <a:buFontTx/>
              <a:buChar char="-"/>
            </a:pPr>
            <a:r>
              <a:rPr lang="de-DE" dirty="0"/>
              <a:t>Free </a:t>
            </a:r>
            <a:r>
              <a:rPr lang="de-DE" dirty="0" err="1"/>
              <a:t>to</a:t>
            </a:r>
            <a:r>
              <a:rPr lang="de-DE" dirty="0"/>
              <a:t> </a:t>
            </a:r>
            <a:r>
              <a:rPr lang="de-DE" dirty="0" err="1"/>
              <a:t>adapt</a:t>
            </a:r>
            <a:endParaRPr lang="de-DE" dirty="0"/>
          </a:p>
          <a:p>
            <a:r>
              <a:rPr lang="de-DE" dirty="0"/>
              <a:t>Erfordert Angabe des Autors, Link zur Lizenz, Angabe ob Änderungen vorgenommen wurden, </a:t>
            </a:r>
          </a:p>
          <a:p>
            <a:endParaRPr lang="de-DE" dirty="0"/>
          </a:p>
          <a:p>
            <a:r>
              <a:rPr lang="de-DE" dirty="0"/>
              <a:t>Status:</a:t>
            </a:r>
          </a:p>
          <a:p>
            <a:pPr defTabSz="990478">
              <a:defRPr/>
            </a:pPr>
            <a:r>
              <a:rPr lang="de-DE" dirty="0"/>
              <a:t>Darf verwendet werden, sobald das Dokument ein Bildquellenverzeichnis enthält. ÄNDERUNG: Farbsättigung und Kontrast</a:t>
            </a: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51</a:t>
            </a:fld>
            <a:endParaRPr lang="de-DE"/>
          </a:p>
        </p:txBody>
      </p:sp>
    </p:spTree>
    <p:extLst>
      <p:ext uri="{BB962C8B-B14F-4D97-AF65-F5344CB8AC3E}">
        <p14:creationId xmlns:p14="http://schemas.microsoft.com/office/powerpoint/2010/main" val="2007434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geprüft: Uli Stopper</a:t>
            </a:r>
          </a:p>
          <a:p>
            <a:endParaRPr lang="de-DE" dirty="0"/>
          </a:p>
          <a:p>
            <a:r>
              <a:rPr lang="de-DE" dirty="0"/>
              <a:t>Ursprünglicher </a:t>
            </a:r>
            <a:r>
              <a:rPr lang="de-DE" dirty="0" err="1"/>
              <a:t>Powerpoint</a:t>
            </a:r>
            <a:r>
              <a:rPr lang="de-DE" dirty="0"/>
              <a:t>-Text:</a:t>
            </a:r>
          </a:p>
          <a:p>
            <a:r>
              <a:rPr lang="de-DE" dirty="0"/>
              <a:t>„</a:t>
            </a:r>
            <a:r>
              <a:rPr lang="de-DE" sz="1300" dirty="0">
                <a:latin typeface="Abadi Extra Light" panose="020B0204020104020204" pitchFamily="34" charset="0"/>
              </a:rPr>
              <a:t>Falls nicht bereits vorher durch menschliche Aktivitäten zerstört, wird sich der Amazonas-Regenwald in eine Steppe verwandeln.</a:t>
            </a:r>
            <a:r>
              <a:rPr lang="de-DE" i="1" dirty="0">
                <a:latin typeface="Abadi Extra Light" panose="020B0204020104020204" pitchFamily="34" charset="0"/>
              </a:rPr>
              <a:t>“</a:t>
            </a:r>
            <a:endParaRPr lang="de-DE" dirty="0"/>
          </a:p>
          <a:p>
            <a:endParaRPr lang="de-DE" dirty="0"/>
          </a:p>
          <a:p>
            <a:r>
              <a:rPr lang="de-DE" dirty="0"/>
              <a:t>Ursprüngliche Quelle:</a:t>
            </a:r>
          </a:p>
          <a:p>
            <a:r>
              <a:rPr lang="en-US" dirty="0"/>
              <a:t>„Amazon Tipping Points“  Thomas E. Lovejoy and Carlos </a:t>
            </a:r>
            <a:r>
              <a:rPr lang="en-US" dirty="0" err="1"/>
              <a:t>Nobre</a:t>
            </a:r>
            <a:r>
              <a:rPr lang="en-US" dirty="0"/>
              <a:t>, Science Advances 21 Feb 2018: Vol. 4, no. 2</a:t>
            </a:r>
          </a:p>
          <a:p>
            <a:endParaRPr lang="de-DE" dirty="0"/>
          </a:p>
          <a:p>
            <a:r>
              <a:rPr lang="de-DE" dirty="0"/>
              <a:t>Text im Artikel: „</a:t>
            </a:r>
            <a:r>
              <a:rPr lang="en-US" sz="1300" dirty="0"/>
              <a:t>Many studies show that in the absence of other contributing factors, 4 degrees Celsius of global warming would be the tipping point to degraded savannas in most of the central, southern, and eastern Amazon.”</a:t>
            </a:r>
          </a:p>
          <a:p>
            <a:endParaRPr lang="en-US" sz="1300" dirty="0"/>
          </a:p>
          <a:p>
            <a:r>
              <a:rPr lang="en-US" sz="1300" dirty="0"/>
              <a:t>West- und Nord-Amazonas warden </a:t>
            </a:r>
            <a:r>
              <a:rPr lang="en-US" sz="1300" dirty="0" err="1"/>
              <a:t>zwar</a:t>
            </a:r>
            <a:r>
              <a:rPr lang="en-US" sz="1300" dirty="0"/>
              <a:t> </a:t>
            </a:r>
            <a:r>
              <a:rPr lang="en-US" sz="1300" dirty="0" err="1"/>
              <a:t>ausgeschlossen</a:t>
            </a:r>
            <a:r>
              <a:rPr lang="en-US" sz="1300" dirty="0"/>
              <a:t>, </a:t>
            </a:r>
            <a:r>
              <a:rPr lang="en-US" sz="1300" dirty="0" err="1"/>
              <a:t>allerdings</a:t>
            </a:r>
            <a:r>
              <a:rPr lang="en-US" sz="1300" dirty="0"/>
              <a:t> </a:t>
            </a:r>
            <a:r>
              <a:rPr lang="en-US" sz="1300" dirty="0" err="1"/>
              <a:t>gelten</a:t>
            </a:r>
            <a:r>
              <a:rPr lang="en-US" sz="1300" dirty="0"/>
              <a:t> die 4° </a:t>
            </a:r>
            <a:r>
              <a:rPr lang="en-US" sz="1300" dirty="0" err="1"/>
              <a:t>auch</a:t>
            </a:r>
            <a:r>
              <a:rPr lang="en-US" sz="1300" dirty="0"/>
              <a:t> </a:t>
            </a:r>
            <a:r>
              <a:rPr lang="en-US" sz="1300" dirty="0" err="1"/>
              <a:t>ohne</a:t>
            </a:r>
            <a:r>
              <a:rPr lang="en-US" sz="1300" dirty="0"/>
              <a:t> “contributing factors” die </a:t>
            </a:r>
            <a:r>
              <a:rPr lang="en-US" sz="1300" dirty="0" err="1"/>
              <a:t>zweifellos</a:t>
            </a:r>
            <a:r>
              <a:rPr lang="en-US" sz="1300" dirty="0"/>
              <a:t> </a:t>
            </a:r>
            <a:r>
              <a:rPr lang="en-US" sz="1300" dirty="0" err="1"/>
              <a:t>gegeben</a:t>
            </a:r>
            <a:r>
              <a:rPr lang="en-US" sz="1300" dirty="0"/>
              <a:t> </a:t>
            </a:r>
            <a:r>
              <a:rPr lang="en-US" sz="1300" dirty="0" err="1"/>
              <a:t>sind</a:t>
            </a:r>
            <a:r>
              <a:rPr lang="en-US" sz="1300" dirty="0"/>
              <a:t> (</a:t>
            </a:r>
            <a:r>
              <a:rPr lang="en-US" sz="1300" dirty="0" err="1"/>
              <a:t>z.B</a:t>
            </a:r>
            <a:r>
              <a:rPr lang="en-US" sz="1300" dirty="0"/>
              <a:t>. </a:t>
            </a:r>
            <a:r>
              <a:rPr lang="en-US" sz="1300" dirty="0" err="1"/>
              <a:t>Rodung</a:t>
            </a:r>
            <a:r>
              <a:rPr lang="en-US" sz="1300" dirty="0"/>
              <a:t>). Die </a:t>
            </a:r>
            <a:r>
              <a:rPr lang="en-US" sz="1300" dirty="0" err="1"/>
              <a:t>Formulierung</a:t>
            </a:r>
            <a:r>
              <a:rPr lang="en-US" sz="1300" dirty="0"/>
              <a:t> “</a:t>
            </a:r>
            <a:r>
              <a:rPr lang="en-US" sz="1300" dirty="0" err="1"/>
              <a:t>wird</a:t>
            </a:r>
            <a:r>
              <a:rPr lang="en-US" sz="1300" dirty="0"/>
              <a:t> </a:t>
            </a:r>
            <a:r>
              <a:rPr lang="en-US" sz="1300" dirty="0" err="1"/>
              <a:t>sich</a:t>
            </a:r>
            <a:r>
              <a:rPr lang="en-US" sz="1300" dirty="0"/>
              <a:t> in </a:t>
            </a:r>
            <a:r>
              <a:rPr lang="en-US" sz="1300" dirty="0" err="1"/>
              <a:t>eine</a:t>
            </a:r>
            <a:r>
              <a:rPr lang="en-US" sz="1300" dirty="0"/>
              <a:t> Steppe </a:t>
            </a:r>
            <a:r>
              <a:rPr lang="en-US" sz="1300" dirty="0" err="1"/>
              <a:t>verwandeln</a:t>
            </a:r>
            <a:r>
              <a:rPr lang="en-US" sz="1300" dirty="0"/>
              <a:t>” </a:t>
            </a:r>
            <a:r>
              <a:rPr lang="en-US" sz="1300" dirty="0" err="1"/>
              <a:t>würde</a:t>
            </a:r>
            <a:r>
              <a:rPr lang="en-US" sz="1300" dirty="0"/>
              <a:t> </a:t>
            </a:r>
            <a:r>
              <a:rPr lang="en-US" sz="1300" dirty="0" err="1"/>
              <a:t>außerdem</a:t>
            </a:r>
            <a:r>
              <a:rPr lang="en-US" sz="1300" dirty="0"/>
              <a:t> </a:t>
            </a:r>
            <a:r>
              <a:rPr lang="en-US" sz="1300" dirty="0" err="1"/>
              <a:t>noch</a:t>
            </a:r>
            <a:r>
              <a:rPr lang="en-US" sz="1300" dirty="0"/>
              <a:t> </a:t>
            </a:r>
            <a:r>
              <a:rPr lang="en-US" sz="1300" dirty="0" err="1"/>
              <a:t>zutreffend</a:t>
            </a:r>
            <a:r>
              <a:rPr lang="en-US" sz="1300" dirty="0"/>
              <a:t> </a:t>
            </a:r>
            <a:r>
              <a:rPr lang="en-US" sz="1300" dirty="0" err="1"/>
              <a:t>klingen</a:t>
            </a:r>
            <a:r>
              <a:rPr lang="en-US" sz="1300" dirty="0"/>
              <a:t>, </a:t>
            </a:r>
            <a:r>
              <a:rPr lang="en-US" sz="1300" dirty="0" err="1"/>
              <a:t>wenn</a:t>
            </a:r>
            <a:r>
              <a:rPr lang="en-US" sz="1300" dirty="0"/>
              <a:t> Nord- und West-Amazonas </a:t>
            </a:r>
            <a:r>
              <a:rPr lang="en-US" sz="1300" dirty="0" err="1"/>
              <a:t>bewaldet</a:t>
            </a:r>
            <a:r>
              <a:rPr lang="en-US" sz="1300" dirty="0"/>
              <a:t> </a:t>
            </a:r>
            <a:r>
              <a:rPr lang="en-US" sz="1300" dirty="0" err="1"/>
              <a:t>blieben</a:t>
            </a:r>
            <a:r>
              <a:rPr lang="en-US" sz="1300" dirty="0"/>
              <a:t>.</a:t>
            </a:r>
          </a:p>
          <a:p>
            <a:endParaRPr lang="de-DE" dirty="0"/>
          </a:p>
          <a:p>
            <a:r>
              <a:rPr lang="de-DE" dirty="0"/>
              <a:t>Artikel verzichtet auf Quellenangaben für „Many </a:t>
            </a:r>
            <a:r>
              <a:rPr lang="de-DE" dirty="0" err="1"/>
              <a:t>studies</a:t>
            </a:r>
            <a:r>
              <a:rPr lang="de-DE" dirty="0"/>
              <a:t> …“</a:t>
            </a:r>
          </a:p>
          <a:p>
            <a:endParaRPr lang="de-DE" dirty="0"/>
          </a:p>
          <a:p>
            <a:r>
              <a:rPr lang="de-DE" dirty="0"/>
              <a:t>Suche nach Studien zu dem Thema („</a:t>
            </a:r>
            <a:r>
              <a:rPr lang="de-DE" dirty="0" err="1"/>
              <a:t>amazon</a:t>
            </a:r>
            <a:r>
              <a:rPr lang="de-DE" dirty="0"/>
              <a:t> </a:t>
            </a:r>
            <a:r>
              <a:rPr lang="de-DE" dirty="0" err="1"/>
              <a:t>dieback</a:t>
            </a:r>
            <a:r>
              <a:rPr lang="de-DE" dirty="0"/>
              <a:t> </a:t>
            </a:r>
            <a:r>
              <a:rPr lang="de-DE" dirty="0" err="1"/>
              <a:t>temperature</a:t>
            </a:r>
            <a:r>
              <a:rPr lang="de-DE" dirty="0"/>
              <a:t>“ in </a:t>
            </a:r>
            <a:r>
              <a:rPr lang="de-DE" dirty="0" err="1"/>
              <a:t>google</a:t>
            </a:r>
            <a:r>
              <a:rPr lang="de-DE" dirty="0"/>
              <a:t> </a:t>
            </a:r>
            <a:r>
              <a:rPr lang="de-DE" dirty="0" err="1"/>
              <a:t>scholar</a:t>
            </a:r>
            <a:r>
              <a:rPr lang="de-DE" dirty="0"/>
              <a:t>) zeigt, dass der </a:t>
            </a:r>
            <a:r>
              <a:rPr lang="de-DE" dirty="0" err="1"/>
              <a:t>Kippunkt</a:t>
            </a:r>
            <a:r>
              <a:rPr lang="de-DE" dirty="0"/>
              <a:t> des Amazonas noch lange nicht sicher bei 4 °C liegt. Die Aussagen der Studien sind oft sehr vorsichtig und lassen sich nicht zu Angaben von Temperatur-Schwellwerten hinreißen. Insbesondere die Rolle des Niederschlags bereitet bei den Simulationen Schwierigkeiten. Beispielsweise schreiben Zemp et al., dass die Änderung der Jahresniederschläge alleine keinen allzu großen Waldschwund verursachen würde. Gelegentliche Dürreereignisse könnten aber zu einem sich selbst verstärkenden Waldsterben führen (https://www.nature.com/articles/ncomms14681).</a:t>
            </a:r>
          </a:p>
          <a:p>
            <a:endParaRPr lang="de-DE" dirty="0"/>
          </a:p>
          <a:p>
            <a:r>
              <a:rPr lang="de-DE" dirty="0"/>
              <a:t>In einem relativ neuen Buch zu dem Thema …</a:t>
            </a:r>
          </a:p>
          <a:p>
            <a:r>
              <a:rPr lang="en-US" dirty="0"/>
              <a:t>Sampaio, </a:t>
            </a:r>
            <a:r>
              <a:rPr lang="en-US" dirty="0" err="1"/>
              <a:t>Gilvan</a:t>
            </a:r>
            <a:r>
              <a:rPr lang="en-US" dirty="0"/>
              <a:t>, et al. "Assessing the Possible Impacts of a 4 C or Higher Warming in Amazonia." </a:t>
            </a:r>
            <a:r>
              <a:rPr lang="en-US" i="1" dirty="0"/>
              <a:t>Climate Change Risks in Brazil</a:t>
            </a:r>
            <a:r>
              <a:rPr lang="en-US" dirty="0"/>
              <a:t>. Springer, Cham, 2019. 201-218.</a:t>
            </a:r>
          </a:p>
          <a:p>
            <a:r>
              <a:rPr lang="en-US" dirty="0"/>
              <a:t>… warden </a:t>
            </a:r>
            <a:r>
              <a:rPr lang="en-US" dirty="0" err="1"/>
              <a:t>zahlreiche</a:t>
            </a:r>
            <a:r>
              <a:rPr lang="en-US" dirty="0"/>
              <a:t> </a:t>
            </a:r>
            <a:r>
              <a:rPr lang="en-US" dirty="0" err="1"/>
              <a:t>Studien</a:t>
            </a:r>
            <a:r>
              <a:rPr lang="en-US" dirty="0"/>
              <a:t> </a:t>
            </a:r>
            <a:r>
              <a:rPr lang="en-US" dirty="0" err="1"/>
              <a:t>zusammengefasst</a:t>
            </a:r>
            <a:r>
              <a:rPr lang="en-US" dirty="0"/>
              <a:t>. Am Ende </a:t>
            </a:r>
            <a:r>
              <a:rPr lang="en-US" dirty="0" err="1"/>
              <a:t>wird</a:t>
            </a:r>
            <a:r>
              <a:rPr lang="en-US" dirty="0"/>
              <a:t> die Situation </a:t>
            </a:r>
            <a:r>
              <a:rPr lang="en-US" dirty="0" err="1"/>
              <a:t>wie</a:t>
            </a:r>
            <a:r>
              <a:rPr lang="en-US" dirty="0"/>
              <a:t> </a:t>
            </a:r>
            <a:r>
              <a:rPr lang="en-US" dirty="0" err="1"/>
              <a:t>folgt</a:t>
            </a:r>
            <a:r>
              <a:rPr lang="en-US" dirty="0"/>
              <a:t> </a:t>
            </a:r>
            <a:r>
              <a:rPr lang="en-US" dirty="0" err="1"/>
              <a:t>beschrieben</a:t>
            </a:r>
            <a:r>
              <a:rPr lang="en-US" dirty="0"/>
              <a:t>:</a:t>
            </a:r>
          </a:p>
          <a:p>
            <a:endParaRPr lang="en-US" dirty="0"/>
          </a:p>
          <a:p>
            <a:r>
              <a:rPr lang="en-US" sz="1300" dirty="0"/>
              <a:t>“Numerous studies show that a world in which warming reaches 4°C above pre- industrial levels is so different from the current one that it comes with high uncertainty.”</a:t>
            </a:r>
          </a:p>
          <a:p>
            <a:endParaRPr lang="en-US" sz="1300" dirty="0"/>
          </a:p>
          <a:p>
            <a:r>
              <a:rPr lang="en-US" sz="1300" dirty="0" err="1"/>
              <a:t>Dennoch</a:t>
            </a:r>
            <a:r>
              <a:rPr lang="en-US" sz="1300" dirty="0"/>
              <a:t> </a:t>
            </a:r>
            <a:r>
              <a:rPr lang="en-US" sz="1300" dirty="0" err="1"/>
              <a:t>endet</a:t>
            </a:r>
            <a:r>
              <a:rPr lang="en-US" sz="1300" dirty="0"/>
              <a:t> die </a:t>
            </a:r>
            <a:r>
              <a:rPr lang="en-US" sz="1300" dirty="0" err="1"/>
              <a:t>Zusammenfassung</a:t>
            </a:r>
            <a:r>
              <a:rPr lang="en-US" sz="1300" dirty="0"/>
              <a:t> </a:t>
            </a:r>
            <a:r>
              <a:rPr lang="en-US" sz="1300" dirty="0" err="1"/>
              <a:t>damit</a:t>
            </a:r>
            <a:r>
              <a:rPr lang="en-US" sz="1300" dirty="0"/>
              <a:t>, </a:t>
            </a:r>
            <a:r>
              <a:rPr lang="en-US" sz="1300" dirty="0" err="1"/>
              <a:t>dass</a:t>
            </a:r>
            <a:r>
              <a:rPr lang="en-US" sz="1300" dirty="0"/>
              <a:t> das </a:t>
            </a:r>
            <a:r>
              <a:rPr lang="en-US" sz="1300" dirty="0" err="1"/>
              <a:t>Zusammenspiel</a:t>
            </a:r>
            <a:r>
              <a:rPr lang="en-US" sz="1300" dirty="0"/>
              <a:t> der </a:t>
            </a:r>
            <a:r>
              <a:rPr lang="en-US" sz="1300" dirty="0" err="1"/>
              <a:t>Faktoren</a:t>
            </a:r>
            <a:r>
              <a:rPr lang="en-US" sz="1300" dirty="0"/>
              <a:t> auf </a:t>
            </a:r>
            <a:r>
              <a:rPr lang="en-US" sz="1300" dirty="0" err="1"/>
              <a:t>eine</a:t>
            </a:r>
            <a:r>
              <a:rPr lang="en-US" sz="1300" dirty="0"/>
              <a:t> “</a:t>
            </a:r>
            <a:r>
              <a:rPr lang="en-US" sz="1300" dirty="0" err="1"/>
              <a:t>Savannisierung</a:t>
            </a:r>
            <a:r>
              <a:rPr lang="en-US" sz="1300" dirty="0"/>
              <a:t>” von </a:t>
            </a:r>
            <a:r>
              <a:rPr lang="en-US" sz="1300" dirty="0" err="1"/>
              <a:t>Teilen</a:t>
            </a:r>
            <a:r>
              <a:rPr lang="en-US" sz="1300" dirty="0"/>
              <a:t> des Amazonas </a:t>
            </a:r>
            <a:r>
              <a:rPr lang="en-US" sz="1300" dirty="0" err="1"/>
              <a:t>hindeutet</a:t>
            </a:r>
            <a:r>
              <a:rPr lang="en-US" sz="1300" dirty="0"/>
              <a:t>:</a:t>
            </a:r>
          </a:p>
          <a:p>
            <a:endParaRPr lang="en-US" sz="1300" dirty="0"/>
          </a:p>
          <a:p>
            <a:r>
              <a:rPr lang="en-US" sz="1300" dirty="0"/>
              <a:t>“In terms of future biome distribution in Amazonia the synergistic combination of impacts due to both land cover and climate changes points out to ‘</a:t>
            </a:r>
            <a:r>
              <a:rPr lang="en-US" sz="1300" dirty="0" err="1"/>
              <a:t>savannization</a:t>
            </a:r>
            <a:r>
              <a:rPr lang="en-US" sz="1300" dirty="0"/>
              <a:t>’ of portions of its tropical forests. “</a:t>
            </a:r>
          </a:p>
          <a:p>
            <a:endParaRPr lang="en-US" sz="1300" dirty="0"/>
          </a:p>
          <a:p>
            <a:r>
              <a:rPr lang="en-US" sz="1300" dirty="0"/>
              <a:t>Was </a:t>
            </a:r>
            <a:r>
              <a:rPr lang="en-US" sz="1300" dirty="0" err="1"/>
              <a:t>hier</a:t>
            </a:r>
            <a:r>
              <a:rPr lang="en-US" sz="1300" dirty="0"/>
              <a:t> </a:t>
            </a:r>
            <a:r>
              <a:rPr lang="en-US" sz="1300" dirty="0" err="1"/>
              <a:t>mit</a:t>
            </a:r>
            <a:r>
              <a:rPr lang="en-US" sz="1300" dirty="0"/>
              <a:t> “portions” </a:t>
            </a:r>
            <a:r>
              <a:rPr lang="en-US" sz="1300" dirty="0" err="1"/>
              <a:t>gemeint</a:t>
            </a:r>
            <a:r>
              <a:rPr lang="en-US" sz="1300" dirty="0"/>
              <a:t> sein </a:t>
            </a:r>
            <a:r>
              <a:rPr lang="en-US" sz="1300" dirty="0" err="1"/>
              <a:t>kann</a:t>
            </a:r>
            <a:r>
              <a:rPr lang="en-US" sz="1300" dirty="0"/>
              <a:t>, </a:t>
            </a:r>
            <a:r>
              <a:rPr lang="en-US" sz="1300" dirty="0" err="1"/>
              <a:t>sieht</a:t>
            </a:r>
            <a:r>
              <a:rPr lang="en-US" sz="1300" dirty="0"/>
              <a:t> man in </a:t>
            </a:r>
            <a:r>
              <a:rPr lang="en-US" sz="1300" dirty="0" err="1"/>
              <a:t>Abbildung</a:t>
            </a:r>
            <a:r>
              <a:rPr lang="en-US" sz="1300" dirty="0"/>
              <a:t> 8.4 </a:t>
            </a:r>
            <a:r>
              <a:rPr lang="en-US" sz="1300" dirty="0" err="1"/>
              <a:t>bei</a:t>
            </a:r>
            <a:r>
              <a:rPr lang="en-US" sz="1300" dirty="0"/>
              <a:t> der </a:t>
            </a:r>
            <a:r>
              <a:rPr lang="en-US" sz="1300" dirty="0" err="1"/>
              <a:t>unter</a:t>
            </a:r>
            <a:r>
              <a:rPr lang="en-US" sz="1300" dirty="0"/>
              <a:t> RCP 8.5 </a:t>
            </a:r>
            <a:r>
              <a:rPr lang="en-US" sz="1300" dirty="0" err="1"/>
              <a:t>Brasilien</a:t>
            </a:r>
            <a:r>
              <a:rPr lang="en-US" sz="1300" dirty="0"/>
              <a:t> </a:t>
            </a:r>
            <a:r>
              <a:rPr lang="en-US" sz="1300" dirty="0" err="1"/>
              <a:t>komplett</a:t>
            </a:r>
            <a:r>
              <a:rPr lang="en-US" sz="1300" dirty="0"/>
              <a:t> </a:t>
            </a:r>
            <a:r>
              <a:rPr lang="en-US" sz="1300" dirty="0" err="1"/>
              <a:t>frei</a:t>
            </a:r>
            <a:r>
              <a:rPr lang="en-US" sz="1300" dirty="0"/>
              <a:t> von </a:t>
            </a:r>
            <a:r>
              <a:rPr lang="en-US" sz="1300" dirty="0" err="1"/>
              <a:t>Regenwald</a:t>
            </a:r>
            <a:r>
              <a:rPr lang="en-US" sz="1300" dirty="0"/>
              <a:t> </a:t>
            </a:r>
            <a:r>
              <a:rPr lang="en-US" sz="1300" dirty="0" err="1"/>
              <a:t>ist</a:t>
            </a:r>
            <a:r>
              <a:rPr lang="en-US" sz="1300" dirty="0"/>
              <a:t>.</a:t>
            </a:r>
          </a:p>
          <a:p>
            <a:endParaRPr lang="en-US" sz="1300" dirty="0"/>
          </a:p>
          <a:p>
            <a:pPr marL="185715" indent="-185715">
              <a:buFont typeface="Wingdings" panose="05000000000000000000" pitchFamily="2" charset="2"/>
              <a:buChar char="à"/>
            </a:pPr>
            <a:r>
              <a:rPr lang="en-US" sz="1300" dirty="0" err="1">
                <a:sym typeface="Wingdings" panose="05000000000000000000" pitchFamily="2" charset="2"/>
              </a:rPr>
              <a:t>Wir</a:t>
            </a:r>
            <a:r>
              <a:rPr lang="en-US" sz="1300" dirty="0">
                <a:sym typeface="Wingdings" panose="05000000000000000000" pitchFamily="2" charset="2"/>
              </a:rPr>
              <a:t> </a:t>
            </a:r>
            <a:r>
              <a:rPr lang="en-US" sz="1300" dirty="0" err="1">
                <a:sym typeface="Wingdings" panose="05000000000000000000" pitchFamily="2" charset="2"/>
              </a:rPr>
              <a:t>können</a:t>
            </a:r>
            <a:r>
              <a:rPr lang="en-US" sz="1300" dirty="0">
                <a:sym typeface="Wingdings" panose="05000000000000000000" pitchFamily="2" charset="2"/>
              </a:rPr>
              <a:t> an der </a:t>
            </a:r>
            <a:r>
              <a:rPr lang="en-US" sz="1300" dirty="0" err="1">
                <a:sym typeface="Wingdings" panose="05000000000000000000" pitchFamily="2" charset="2"/>
              </a:rPr>
              <a:t>Aussage</a:t>
            </a:r>
            <a:r>
              <a:rPr lang="en-US" sz="1300" dirty="0">
                <a:sym typeface="Wingdings" panose="05000000000000000000" pitchFamily="2" charset="2"/>
              </a:rPr>
              <a:t> </a:t>
            </a:r>
            <a:r>
              <a:rPr lang="en-US" sz="1300" dirty="0" err="1">
                <a:sym typeface="Wingdings" panose="05000000000000000000" pitchFamily="2" charset="2"/>
              </a:rPr>
              <a:t>festhalten</a:t>
            </a:r>
            <a:r>
              <a:rPr lang="en-US" sz="1300" dirty="0">
                <a:sym typeface="Wingdings" panose="05000000000000000000" pitchFamily="2" charset="2"/>
              </a:rPr>
              <a:t>, </a:t>
            </a:r>
            <a:r>
              <a:rPr lang="en-US" sz="1300" dirty="0" err="1">
                <a:sym typeface="Wingdings" panose="05000000000000000000" pitchFamily="2" charset="2"/>
              </a:rPr>
              <a:t>dass</a:t>
            </a:r>
            <a:r>
              <a:rPr lang="en-US" sz="1300" dirty="0">
                <a:sym typeface="Wingdings" panose="05000000000000000000" pitchFamily="2" charset="2"/>
              </a:rPr>
              <a:t> die </a:t>
            </a:r>
            <a:r>
              <a:rPr lang="en-US" sz="1300" dirty="0" err="1">
                <a:sym typeface="Wingdings" panose="05000000000000000000" pitchFamily="2" charset="2"/>
              </a:rPr>
              <a:t>Gefahr</a:t>
            </a:r>
            <a:r>
              <a:rPr lang="en-US" sz="1300" dirty="0">
                <a:sym typeface="Wingdings" panose="05000000000000000000" pitchFamily="2" charset="2"/>
              </a:rPr>
              <a:t> </a:t>
            </a:r>
            <a:r>
              <a:rPr lang="en-US" sz="1300" dirty="0" err="1">
                <a:sym typeface="Wingdings" panose="05000000000000000000" pitchFamily="2" charset="2"/>
              </a:rPr>
              <a:t>eines</a:t>
            </a:r>
            <a:r>
              <a:rPr lang="en-US" sz="1300" dirty="0">
                <a:sym typeface="Wingdings" panose="05000000000000000000" pitchFamily="2" charset="2"/>
              </a:rPr>
              <a:t> </a:t>
            </a:r>
            <a:r>
              <a:rPr lang="en-US" sz="1300" dirty="0" err="1">
                <a:sym typeface="Wingdings" panose="05000000000000000000" pitchFamily="2" charset="2"/>
              </a:rPr>
              <a:t>großflächigen</a:t>
            </a:r>
            <a:r>
              <a:rPr lang="en-US" sz="1300" dirty="0">
                <a:sym typeface="Wingdings" panose="05000000000000000000" pitchFamily="2" charset="2"/>
              </a:rPr>
              <a:t> Amazon-Diebacks </a:t>
            </a:r>
            <a:r>
              <a:rPr lang="en-US" sz="1300" dirty="0" err="1">
                <a:sym typeface="Wingdings" panose="05000000000000000000" pitchFamily="2" charset="2"/>
              </a:rPr>
              <a:t>bei</a:t>
            </a:r>
            <a:r>
              <a:rPr lang="en-US" sz="1300" dirty="0">
                <a:sym typeface="Wingdings" panose="05000000000000000000" pitchFamily="2" charset="2"/>
              </a:rPr>
              <a:t> 4 °C </a:t>
            </a:r>
            <a:r>
              <a:rPr lang="en-US" sz="1300" dirty="0" err="1">
                <a:sym typeface="Wingdings" panose="05000000000000000000" pitchFamily="2" charset="2"/>
              </a:rPr>
              <a:t>ergibt</a:t>
            </a:r>
            <a:r>
              <a:rPr lang="en-US" sz="1300" dirty="0">
                <a:sym typeface="Wingdings" panose="05000000000000000000" pitchFamily="2" charset="2"/>
              </a:rPr>
              <a:t>.</a:t>
            </a:r>
          </a:p>
          <a:p>
            <a:pPr marL="185715" indent="-185715">
              <a:buFont typeface="Wingdings" panose="05000000000000000000" pitchFamily="2" charset="2"/>
              <a:buChar char="à"/>
            </a:pPr>
            <a:r>
              <a:rPr lang="en-US" sz="1300" dirty="0">
                <a:sym typeface="Wingdings" panose="05000000000000000000" pitchFamily="2" charset="2"/>
              </a:rPr>
              <a:t>Aber </a:t>
            </a:r>
            <a:r>
              <a:rPr lang="en-US" sz="1300" dirty="0" err="1">
                <a:sym typeface="Wingdings" panose="05000000000000000000" pitchFamily="2" charset="2"/>
              </a:rPr>
              <a:t>wir</a:t>
            </a:r>
            <a:r>
              <a:rPr lang="en-US" sz="1300" dirty="0">
                <a:sym typeface="Wingdings" panose="05000000000000000000" pitchFamily="2" charset="2"/>
              </a:rPr>
              <a:t> </a:t>
            </a:r>
            <a:r>
              <a:rPr lang="en-US" sz="1300" dirty="0" err="1">
                <a:sym typeface="Wingdings" panose="05000000000000000000" pitchFamily="2" charset="2"/>
              </a:rPr>
              <a:t>müssen</a:t>
            </a:r>
            <a:r>
              <a:rPr lang="en-US" sz="1300" dirty="0">
                <a:sym typeface="Wingdings" panose="05000000000000000000" pitchFamily="2" charset="2"/>
              </a:rPr>
              <a:t> </a:t>
            </a:r>
            <a:r>
              <a:rPr lang="en-US" sz="1300" dirty="0" err="1">
                <a:sym typeface="Wingdings" panose="05000000000000000000" pitchFamily="2" charset="2"/>
              </a:rPr>
              <a:t>auch</a:t>
            </a:r>
            <a:r>
              <a:rPr lang="en-US" sz="1300" dirty="0">
                <a:sym typeface="Wingdings" panose="05000000000000000000" pitchFamily="2" charset="2"/>
              </a:rPr>
              <a:t> der </a:t>
            </a:r>
            <a:r>
              <a:rPr lang="en-US" sz="1300" dirty="0" err="1">
                <a:sym typeface="Wingdings" panose="05000000000000000000" pitchFamily="2" charset="2"/>
              </a:rPr>
              <a:t>Unsicherheit</a:t>
            </a:r>
            <a:r>
              <a:rPr lang="en-US" sz="1300" dirty="0">
                <a:sym typeface="Wingdings" panose="05000000000000000000" pitchFamily="2" charset="2"/>
              </a:rPr>
              <a:t> </a:t>
            </a:r>
            <a:r>
              <a:rPr lang="en-US" sz="1300" dirty="0" err="1">
                <a:sym typeface="Wingdings" panose="05000000000000000000" pitchFamily="2" charset="2"/>
              </a:rPr>
              <a:t>Ausdruck</a:t>
            </a:r>
            <a:r>
              <a:rPr lang="en-US" sz="1300" dirty="0">
                <a:sym typeface="Wingdings" panose="05000000000000000000" pitchFamily="2" charset="2"/>
              </a:rPr>
              <a:t> </a:t>
            </a:r>
            <a:r>
              <a:rPr lang="en-US" sz="1300" dirty="0" err="1">
                <a:sym typeface="Wingdings" panose="05000000000000000000" pitchFamily="2" charset="2"/>
              </a:rPr>
              <a:t>verleihen</a:t>
            </a:r>
            <a:endParaRPr lang="en-US" sz="1300" dirty="0">
              <a:sym typeface="Wingdings" panose="05000000000000000000" pitchFamily="2" charset="2"/>
            </a:endParaRPr>
          </a:p>
          <a:p>
            <a:pPr marL="185715" indent="-185715">
              <a:buFont typeface="Wingdings" panose="05000000000000000000" pitchFamily="2" charset="2"/>
              <a:buChar char="à"/>
            </a:pPr>
            <a:r>
              <a:rPr lang="en-US" sz="1300" dirty="0">
                <a:sym typeface="Wingdings" panose="05000000000000000000" pitchFamily="2" charset="2"/>
              </a:rPr>
              <a:t>Und es muss der </a:t>
            </a:r>
            <a:r>
              <a:rPr lang="en-US" sz="1300" dirty="0" err="1">
                <a:sym typeface="Wingdings" panose="05000000000000000000" pitchFamily="2" charset="2"/>
              </a:rPr>
              <a:t>Tatsache</a:t>
            </a:r>
            <a:r>
              <a:rPr lang="en-US" sz="1300" dirty="0">
                <a:sym typeface="Wingdings" panose="05000000000000000000" pitchFamily="2" charset="2"/>
              </a:rPr>
              <a:t> </a:t>
            </a:r>
            <a:r>
              <a:rPr lang="en-US" sz="1300" dirty="0" err="1">
                <a:sym typeface="Wingdings" panose="05000000000000000000" pitchFamily="2" charset="2"/>
              </a:rPr>
              <a:t>gerecht</a:t>
            </a:r>
            <a:r>
              <a:rPr lang="en-US" sz="1300" dirty="0">
                <a:sym typeface="Wingdings" panose="05000000000000000000" pitchFamily="2" charset="2"/>
              </a:rPr>
              <a:t> </a:t>
            </a:r>
            <a:r>
              <a:rPr lang="en-US" sz="1300" dirty="0" err="1">
                <a:sym typeface="Wingdings" panose="05000000000000000000" pitchFamily="2" charset="2"/>
              </a:rPr>
              <a:t>werden</a:t>
            </a:r>
            <a:r>
              <a:rPr lang="en-US" sz="1300" dirty="0">
                <a:sym typeface="Wingdings" panose="05000000000000000000" pitchFamily="2" charset="2"/>
              </a:rPr>
              <a:t>, </a:t>
            </a:r>
            <a:r>
              <a:rPr lang="en-US" sz="1300" dirty="0" err="1">
                <a:sym typeface="Wingdings" panose="05000000000000000000" pitchFamily="2" charset="2"/>
              </a:rPr>
              <a:t>dass</a:t>
            </a:r>
            <a:r>
              <a:rPr lang="en-US" sz="1300" dirty="0">
                <a:sym typeface="Wingdings" panose="05000000000000000000" pitchFamily="2" charset="2"/>
              </a:rPr>
              <a:t>  </a:t>
            </a:r>
            <a:r>
              <a:rPr lang="en-US" sz="1300" dirty="0" err="1">
                <a:sym typeface="Wingdings" panose="05000000000000000000" pitchFamily="2" charset="2"/>
              </a:rPr>
              <a:t>Teile</a:t>
            </a:r>
            <a:r>
              <a:rPr lang="en-US" sz="1300" dirty="0">
                <a:sym typeface="Wingdings" panose="05000000000000000000" pitchFamily="2" charset="2"/>
              </a:rPr>
              <a:t> des </a:t>
            </a:r>
            <a:r>
              <a:rPr lang="en-US" sz="1300" dirty="0" err="1">
                <a:sym typeface="Wingdings" panose="05000000000000000000" pitchFamily="2" charset="2"/>
              </a:rPr>
              <a:t>Nordwestlichen</a:t>
            </a:r>
            <a:r>
              <a:rPr lang="en-US" sz="1300" dirty="0">
                <a:sym typeface="Wingdings" panose="05000000000000000000" pitchFamily="2" charset="2"/>
              </a:rPr>
              <a:t> Amazonas </a:t>
            </a:r>
            <a:r>
              <a:rPr lang="en-US" sz="1300" dirty="0" err="1">
                <a:sym typeface="Wingdings" panose="05000000000000000000" pitchFamily="2" charset="2"/>
              </a:rPr>
              <a:t>sehr</a:t>
            </a:r>
            <a:r>
              <a:rPr lang="en-US" sz="1300" dirty="0">
                <a:sym typeface="Wingdings" panose="05000000000000000000" pitchFamily="2" charset="2"/>
              </a:rPr>
              <a:t> robust </a:t>
            </a:r>
            <a:r>
              <a:rPr lang="en-US" sz="1300" dirty="0" err="1">
                <a:sym typeface="Wingdings" panose="05000000000000000000" pitchFamily="2" charset="2"/>
              </a:rPr>
              <a:t>sind</a:t>
            </a:r>
            <a:r>
              <a:rPr lang="en-US" sz="1300" dirty="0">
                <a:sym typeface="Wingdings" panose="05000000000000000000" pitchFamily="2" charset="2"/>
              </a:rPr>
              <a:t>.</a:t>
            </a:r>
          </a:p>
          <a:p>
            <a:pPr marL="185715" indent="-185715">
              <a:buFont typeface="Wingdings" panose="05000000000000000000" pitchFamily="2" charset="2"/>
              <a:buChar char="à"/>
            </a:pPr>
            <a:endParaRPr lang="en-US" sz="1300" dirty="0">
              <a:sym typeface="Wingdings" panose="05000000000000000000" pitchFamily="2" charset="2"/>
            </a:endParaRPr>
          </a:p>
          <a:p>
            <a:r>
              <a:rPr lang="en-US" dirty="0" err="1"/>
              <a:t>Neuer</a:t>
            </a:r>
            <a:r>
              <a:rPr lang="en-US" dirty="0"/>
              <a:t> </a:t>
            </a:r>
            <a:r>
              <a:rPr lang="en-US" dirty="0" err="1"/>
              <a:t>Powerpoint</a:t>
            </a:r>
            <a:r>
              <a:rPr lang="en-US" dirty="0"/>
              <a:t>-Text:</a:t>
            </a:r>
          </a:p>
          <a:p>
            <a:r>
              <a:rPr lang="en-US" dirty="0"/>
              <a:t>“</a:t>
            </a:r>
            <a:r>
              <a:rPr lang="de-DE" sz="1300" dirty="0">
                <a:latin typeface="Abadi Extra Light" panose="020B0204020104020204" pitchFamily="34" charset="0"/>
              </a:rPr>
              <a:t>Falls nicht bereits vorher durch menschliche Aktivitäten zerstört, wird sich der Amazonas-Regenwald wahrscheinlich größtenteils in eine Steppe verwandeln.</a:t>
            </a:r>
            <a:r>
              <a:rPr lang="de-DE" i="1" dirty="0">
                <a:latin typeface="Abadi Extra Light" panose="020B0204020104020204" pitchFamily="34" charset="0"/>
              </a:rPr>
              <a:t>“</a:t>
            </a:r>
            <a:endParaRPr lang="en-US" dirty="0"/>
          </a:p>
          <a:p>
            <a:endParaRPr lang="de-DE" dirty="0"/>
          </a:p>
          <a:p>
            <a:r>
              <a:rPr lang="de-DE" dirty="0"/>
              <a:t>Neue Quellen:</a:t>
            </a:r>
          </a:p>
          <a:p>
            <a:r>
              <a:rPr lang="en-US" dirty="0"/>
              <a:t>Thomas E. Lovejoy and Carlos </a:t>
            </a:r>
            <a:r>
              <a:rPr lang="en-US" dirty="0" err="1"/>
              <a:t>Nobre</a:t>
            </a:r>
            <a:r>
              <a:rPr lang="en-US" dirty="0"/>
              <a:t> (2019): Amazon Tipping Points, Science Advances, 4 (2)</a:t>
            </a:r>
            <a:endParaRPr lang="de-DE" dirty="0"/>
          </a:p>
          <a:p>
            <a:pPr defTabSz="990478">
              <a:defRPr/>
            </a:pPr>
            <a:r>
              <a:rPr lang="en-US" dirty="0"/>
              <a:t>Sampaio, </a:t>
            </a:r>
            <a:r>
              <a:rPr lang="en-US" dirty="0" err="1"/>
              <a:t>Gilvan</a:t>
            </a:r>
            <a:r>
              <a:rPr lang="en-US" dirty="0"/>
              <a:t>, et al. "Assessing the Possible Impacts of a 4 C or Higher Warming in Amazonia." </a:t>
            </a:r>
            <a:r>
              <a:rPr lang="en-US" i="1" dirty="0"/>
              <a:t>Climate Change Risks in Brazil</a:t>
            </a:r>
            <a:r>
              <a:rPr lang="en-US" dirty="0"/>
              <a:t>. Springer, Cham, 2019. 201-218.</a:t>
            </a: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52</a:t>
            </a:fld>
            <a:endParaRPr lang="de-DE"/>
          </a:p>
        </p:txBody>
      </p:sp>
    </p:spTree>
    <p:extLst>
      <p:ext uri="{BB962C8B-B14F-4D97-AF65-F5344CB8AC3E}">
        <p14:creationId xmlns:p14="http://schemas.microsoft.com/office/powerpoint/2010/main" val="568996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Bildquelle:</a:t>
            </a:r>
          </a:p>
          <a:p>
            <a:r>
              <a:rPr lang="de-DE" dirty="0"/>
              <a:t>https://www.flickr.com/photos/dfid/11290380063</a:t>
            </a:r>
          </a:p>
          <a:p>
            <a:endParaRPr lang="de-DE" dirty="0"/>
          </a:p>
          <a:p>
            <a:r>
              <a:rPr lang="de-DE" dirty="0"/>
              <a:t>Heruntergeladen am:</a:t>
            </a:r>
          </a:p>
          <a:p>
            <a:r>
              <a:rPr lang="de-DE" dirty="0"/>
              <a:t>24.11.2019</a:t>
            </a:r>
          </a:p>
          <a:p>
            <a:endParaRPr lang="de-DE" dirty="0"/>
          </a:p>
          <a:p>
            <a:r>
              <a:rPr lang="de-DE" dirty="0"/>
              <a:t>Fotograf:</a:t>
            </a:r>
          </a:p>
          <a:p>
            <a:r>
              <a:rPr lang="de-DE" dirty="0"/>
              <a:t>Henry Donati</a:t>
            </a:r>
          </a:p>
          <a:p>
            <a:endParaRPr lang="de-DE" dirty="0"/>
          </a:p>
          <a:p>
            <a:r>
              <a:rPr lang="de-DE" dirty="0"/>
              <a:t>Agentur/Unternehmen/Plattform:</a:t>
            </a:r>
          </a:p>
          <a:p>
            <a:r>
              <a:rPr lang="de-DE" dirty="0"/>
              <a:t>UK Department </a:t>
            </a:r>
            <a:r>
              <a:rPr lang="de-DE" dirty="0" err="1"/>
              <a:t>for</a:t>
            </a:r>
            <a:r>
              <a:rPr lang="de-DE" dirty="0"/>
              <a:t> International Development</a:t>
            </a:r>
          </a:p>
          <a:p>
            <a:endParaRPr lang="de-DE" dirty="0"/>
          </a:p>
          <a:p>
            <a:r>
              <a:rPr lang="de-DE" dirty="0"/>
              <a:t>Titel/Bildunterschrift:</a:t>
            </a:r>
          </a:p>
          <a:p>
            <a:r>
              <a:rPr lang="en-US" dirty="0"/>
              <a:t>A man stands surrounded by the devastation wrought by Typhoon Haiyan in the city of Tacloban</a:t>
            </a:r>
          </a:p>
          <a:p>
            <a:endParaRPr lang="de-DE" dirty="0"/>
          </a:p>
          <a:p>
            <a:r>
              <a:rPr lang="de-DE" dirty="0"/>
              <a:t>Lizenz:</a:t>
            </a:r>
          </a:p>
          <a:p>
            <a:r>
              <a:rPr lang="en-US" dirty="0"/>
              <a:t>Attribution 2.0 Generic (CC BY 2.0) </a:t>
            </a:r>
          </a:p>
          <a:p>
            <a:r>
              <a:rPr lang="en-US" dirty="0"/>
              <a:t>https://creativecommons.org/licenses/by/2.0/</a:t>
            </a:r>
          </a:p>
          <a:p>
            <a:r>
              <a:rPr lang="en-US" dirty="0"/>
              <a:t>Free to  Share </a:t>
            </a:r>
          </a:p>
          <a:p>
            <a:r>
              <a:rPr lang="en-US" dirty="0"/>
              <a:t>Free to Adapt</a:t>
            </a:r>
          </a:p>
          <a:p>
            <a:r>
              <a:rPr lang="en-US" dirty="0"/>
              <a:t>Requires Attribution</a:t>
            </a:r>
          </a:p>
          <a:p>
            <a:r>
              <a:rPr lang="en-US" dirty="0"/>
              <a:t>Requires Link to License</a:t>
            </a:r>
          </a:p>
          <a:p>
            <a:r>
              <a:rPr lang="en-US" dirty="0"/>
              <a:t>Requires indication of Changes</a:t>
            </a:r>
          </a:p>
          <a:p>
            <a:endParaRPr lang="de-DE" dirty="0"/>
          </a:p>
          <a:p>
            <a:r>
              <a:rPr lang="de-DE" dirty="0"/>
              <a:t>Status:</a:t>
            </a:r>
          </a:p>
          <a:p>
            <a:pPr defTabSz="990478">
              <a:defRPr/>
            </a:pPr>
            <a:r>
              <a:rPr lang="de-DE" dirty="0"/>
              <a:t>Darf verwendet werden, sobald das Dokument ein Bildquellenverzeichnis enthält. ÄNDERUNG: Farbsättigung und Kontrast</a:t>
            </a: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53</a:t>
            </a:fld>
            <a:endParaRPr lang="de-DE"/>
          </a:p>
        </p:txBody>
      </p:sp>
    </p:spTree>
    <p:extLst>
      <p:ext uri="{BB962C8B-B14F-4D97-AF65-F5344CB8AC3E}">
        <p14:creationId xmlns:p14="http://schemas.microsoft.com/office/powerpoint/2010/main" val="3236342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geprüft: Uli Stopper</a:t>
            </a:r>
          </a:p>
          <a:p>
            <a:endParaRPr lang="de-DE" dirty="0"/>
          </a:p>
          <a:p>
            <a:r>
              <a:rPr lang="de-DE" dirty="0"/>
              <a:t>Ursprünglicher </a:t>
            </a:r>
            <a:r>
              <a:rPr lang="de-DE" dirty="0" err="1"/>
              <a:t>Powerpoint</a:t>
            </a:r>
            <a:r>
              <a:rPr lang="de-DE" dirty="0"/>
              <a:t>-Text:</a:t>
            </a:r>
          </a:p>
          <a:p>
            <a:pPr defTabSz="990478">
              <a:defRPr/>
            </a:pPr>
            <a:r>
              <a:rPr lang="de-DE" dirty="0"/>
              <a:t>„</a:t>
            </a:r>
            <a:r>
              <a:rPr lang="de-DE" sz="1300" dirty="0">
                <a:latin typeface="Abadi Extra Light" panose="020B0204020104020204" pitchFamily="34" charset="0"/>
              </a:rPr>
              <a:t>Hätten wir dann noch eine Zivilisation mit Wirtschaftssystem, so würden die jährlichen Schäden in etwa das doppelte des heutigen weltweiten Vermögens betragen.</a:t>
            </a:r>
            <a:r>
              <a:rPr lang="de-DE" i="1" dirty="0">
                <a:latin typeface="Abadi Extra Light" panose="020B0204020104020204" pitchFamily="34" charset="0"/>
              </a:rPr>
              <a:t>“</a:t>
            </a:r>
          </a:p>
          <a:p>
            <a:pPr defTabSz="990478">
              <a:defRPr/>
            </a:pPr>
            <a:endParaRPr lang="de-DE" dirty="0">
              <a:latin typeface="Abadi Extra Light" panose="020B0204020104020204" pitchFamily="34" charset="0"/>
            </a:endParaRPr>
          </a:p>
          <a:p>
            <a:pPr defTabSz="990478">
              <a:defRPr/>
            </a:pPr>
            <a:r>
              <a:rPr lang="de-DE" dirty="0">
                <a:latin typeface="Abadi Extra Light" panose="020B0204020104020204" pitchFamily="34" charset="0"/>
              </a:rPr>
              <a:t>Ursprüngliche Quelle:</a:t>
            </a:r>
          </a:p>
          <a:p>
            <a:pPr defTabSz="990478">
              <a:defRPr/>
            </a:pPr>
            <a:r>
              <a:rPr lang="de-DE" dirty="0">
                <a:latin typeface="Abadi Extra Light" panose="020B0204020104020204" pitchFamily="34" charset="0"/>
              </a:rPr>
              <a:t>„</a:t>
            </a:r>
            <a:r>
              <a:rPr lang="en-US" dirty="0" err="1">
                <a:latin typeface="Abadi Extra Light" panose="020B0204020104020204" pitchFamily="34" charset="0"/>
              </a:rPr>
              <a:t>R.Warren</a:t>
            </a:r>
            <a:r>
              <a:rPr lang="en-US" dirty="0">
                <a:latin typeface="Abadi Extra Light" panose="020B0204020104020204" pitchFamily="34" charset="0"/>
              </a:rPr>
              <a:t> et al. „Risks Associated with Global Warming of 1.5 or 2C“, Tyndall Centre for Climate </a:t>
            </a:r>
            <a:r>
              <a:rPr lang="en-US" dirty="0" err="1">
                <a:latin typeface="Abadi Extra Light" panose="020B0204020104020204" pitchFamily="34" charset="0"/>
              </a:rPr>
              <a:t>Cange</a:t>
            </a:r>
            <a:r>
              <a:rPr lang="en-US" dirty="0">
                <a:latin typeface="Abadi Extra Light" panose="020B0204020104020204" pitchFamily="34" charset="0"/>
              </a:rPr>
              <a:t> Research, Mai 2018”</a:t>
            </a:r>
            <a:endParaRPr lang="de-DE" dirty="0">
              <a:latin typeface="Abadi Extra Light" panose="020B0204020104020204" pitchFamily="34" charset="0"/>
            </a:endParaRPr>
          </a:p>
          <a:p>
            <a:pPr defTabSz="990478">
              <a:defRPr/>
            </a:pPr>
            <a:endParaRPr lang="de-DE" i="0" dirty="0"/>
          </a:p>
          <a:p>
            <a:pPr algn="l"/>
            <a:r>
              <a:rPr lang="de-DE" i="0" dirty="0"/>
              <a:t>D</a:t>
            </a:r>
            <a:r>
              <a:rPr lang="de-DE" dirty="0"/>
              <a:t>ie im Text gegebene Information stammte nicht aus der genannten Quelle!</a:t>
            </a:r>
          </a:p>
          <a:p>
            <a:pPr algn="l"/>
            <a:endParaRPr lang="de-DE" dirty="0"/>
          </a:p>
          <a:p>
            <a:pPr algn="l"/>
            <a:r>
              <a:rPr lang="de-DE" dirty="0"/>
              <a:t>Ähnlich wie bei der Überprüfung der Aussage, dass sich der Amazonas-Regenwald in eine Savanne verwandelt, zeichnet sich auch hier ab, dass die Unsicherheiten innerhalb der Studien und die Unterschiede zwischen den Studien sehr groß sind. (siehe https://en.wikipedia.org/wiki/Economic_impacts_of_climate_change#Aggregate_impacts)</a:t>
            </a:r>
          </a:p>
          <a:p>
            <a:pPr algn="l"/>
            <a:endParaRPr lang="de-DE" dirty="0"/>
          </a:p>
          <a:p>
            <a:pPr algn="l"/>
            <a:r>
              <a:rPr lang="de-DE" dirty="0"/>
              <a:t>Die konkreteste und zudem verständlichste und neueste Studie, die gefunden werden konnte ist</a:t>
            </a:r>
          </a:p>
          <a:p>
            <a:pPr algn="l"/>
            <a:endParaRPr lang="de-DE" dirty="0"/>
          </a:p>
          <a:p>
            <a:pPr algn="l"/>
            <a:r>
              <a:rPr lang="en-US" sz="1300" dirty="0"/>
              <a:t>Kahn et al. (2019): Long-Term Macroeconomic Effects of Climate Change: A Cross-Country Analysis, </a:t>
            </a:r>
            <a:r>
              <a:rPr lang="en-US" sz="1300" dirty="0" err="1"/>
              <a:t>CESifo</a:t>
            </a:r>
            <a:r>
              <a:rPr lang="en-US" sz="1300" dirty="0"/>
              <a:t> Working Paper No. 7738</a:t>
            </a:r>
          </a:p>
          <a:p>
            <a:pPr algn="l"/>
            <a:endParaRPr lang="en-US" sz="1300" dirty="0"/>
          </a:p>
          <a:p>
            <a:pPr algn="l"/>
            <a:r>
              <a:rPr lang="en-US" sz="1300" dirty="0"/>
              <a:t>Sie </a:t>
            </a:r>
            <a:r>
              <a:rPr lang="en-US" sz="1300" dirty="0" err="1"/>
              <a:t>kommt</a:t>
            </a:r>
            <a:r>
              <a:rPr lang="en-US" sz="1300" dirty="0"/>
              <a:t> </a:t>
            </a:r>
            <a:r>
              <a:rPr lang="en-US" sz="1300" dirty="0" err="1"/>
              <a:t>zu</a:t>
            </a:r>
            <a:r>
              <a:rPr lang="en-US" sz="1300" dirty="0"/>
              <a:t> dem </a:t>
            </a:r>
            <a:r>
              <a:rPr lang="en-US" sz="1300" dirty="0" err="1"/>
              <a:t>Schluss</a:t>
            </a:r>
            <a:r>
              <a:rPr lang="en-US" sz="1300" dirty="0"/>
              <a:t>, </a:t>
            </a:r>
            <a:r>
              <a:rPr lang="en-US" sz="1300" dirty="0" err="1"/>
              <a:t>dass</a:t>
            </a:r>
            <a:r>
              <a:rPr lang="en-US" sz="1300" dirty="0"/>
              <a:t> </a:t>
            </a:r>
            <a:r>
              <a:rPr lang="en-US" sz="1300" dirty="0" err="1"/>
              <a:t>bei</a:t>
            </a:r>
            <a:r>
              <a:rPr lang="en-US" sz="1300" dirty="0"/>
              <a:t> </a:t>
            </a:r>
            <a:r>
              <a:rPr lang="en-US" sz="1300" dirty="0" err="1"/>
              <a:t>einem</a:t>
            </a:r>
            <a:r>
              <a:rPr lang="en-US" sz="1300" dirty="0"/>
              <a:t> </a:t>
            </a:r>
            <a:r>
              <a:rPr lang="en-US" sz="1300" dirty="0" err="1"/>
              <a:t>jährlichen</a:t>
            </a:r>
            <a:r>
              <a:rPr lang="en-US" sz="1300" dirty="0"/>
              <a:t> </a:t>
            </a:r>
            <a:r>
              <a:rPr lang="en-US" sz="1300" dirty="0" err="1"/>
              <a:t>Anstieg</a:t>
            </a:r>
            <a:r>
              <a:rPr lang="en-US" sz="1300" dirty="0"/>
              <a:t> von 0.04 °C (RCP 8.5) </a:t>
            </a:r>
            <a:r>
              <a:rPr lang="en-US" sz="1300" dirty="0" err="1"/>
              <a:t>im</a:t>
            </a:r>
            <a:r>
              <a:rPr lang="en-US" sz="1300" dirty="0"/>
              <a:t> </a:t>
            </a:r>
            <a:r>
              <a:rPr lang="en-US" sz="1300" dirty="0" err="1"/>
              <a:t>Jahr</a:t>
            </a:r>
            <a:r>
              <a:rPr lang="en-US" sz="1300" dirty="0"/>
              <a:t> 2100 (~ 4°C) </a:t>
            </a:r>
            <a:r>
              <a:rPr lang="en-US" sz="1300" dirty="0" err="1"/>
              <a:t>weltweit</a:t>
            </a:r>
            <a:r>
              <a:rPr lang="en-US" sz="1300" dirty="0"/>
              <a:t> das </a:t>
            </a:r>
            <a:r>
              <a:rPr lang="en-US" sz="1300" dirty="0" err="1"/>
              <a:t>Bruttoinlandsprodukt</a:t>
            </a:r>
            <a:r>
              <a:rPr lang="en-US" sz="1300" dirty="0"/>
              <a:t> </a:t>
            </a:r>
            <a:r>
              <a:rPr lang="en-US" sz="1300" dirty="0" err="1"/>
              <a:t>aller</a:t>
            </a:r>
            <a:r>
              <a:rPr lang="en-US" sz="1300" dirty="0"/>
              <a:t> Länder um 7,22 % </a:t>
            </a:r>
            <a:r>
              <a:rPr lang="en-US" sz="1300" dirty="0" err="1"/>
              <a:t>schrumpft</a:t>
            </a:r>
            <a:r>
              <a:rPr lang="en-US" sz="1300" dirty="0"/>
              <a:t>.</a:t>
            </a:r>
          </a:p>
          <a:p>
            <a:pPr algn="l"/>
            <a:endParaRPr lang="en-US" sz="1300" dirty="0"/>
          </a:p>
          <a:p>
            <a:pPr algn="l"/>
            <a:r>
              <a:rPr lang="en-US" sz="1300" dirty="0"/>
              <a:t>Das </a:t>
            </a:r>
            <a:r>
              <a:rPr lang="en-US" sz="1300" dirty="0" err="1"/>
              <a:t>Bruttoweltprodukt</a:t>
            </a:r>
            <a:r>
              <a:rPr lang="en-US" sz="1300" dirty="0"/>
              <a:t> </a:t>
            </a:r>
            <a:r>
              <a:rPr lang="en-US" sz="1300" dirty="0" err="1"/>
              <a:t>beträgt</a:t>
            </a:r>
            <a:r>
              <a:rPr lang="en-US" sz="1300" dirty="0"/>
              <a:t> </a:t>
            </a:r>
            <a:r>
              <a:rPr lang="en-US" sz="1300" dirty="0" err="1"/>
              <a:t>laut</a:t>
            </a:r>
            <a:r>
              <a:rPr lang="en-US" sz="1300" dirty="0"/>
              <a:t> https://en.wikipedia.org/wiki/Gross_world_product</a:t>
            </a:r>
          </a:p>
          <a:p>
            <a:pPr algn="l"/>
            <a:r>
              <a:rPr lang="en-US" sz="1300" dirty="0"/>
              <a:t>80,27 </a:t>
            </a:r>
            <a:r>
              <a:rPr lang="en-US" sz="1300" dirty="0" err="1"/>
              <a:t>Billionen</a:t>
            </a:r>
            <a:r>
              <a:rPr lang="en-US" sz="1300" dirty="0"/>
              <a:t> US Dollar (</a:t>
            </a:r>
            <a:r>
              <a:rPr lang="en-US" sz="1300" dirty="0" err="1"/>
              <a:t>Im</a:t>
            </a:r>
            <a:r>
              <a:rPr lang="en-US" sz="1300" dirty="0"/>
              <a:t> </a:t>
            </a:r>
            <a:r>
              <a:rPr lang="en-US" sz="1300" dirty="0" err="1"/>
              <a:t>Jahr</a:t>
            </a:r>
            <a:r>
              <a:rPr lang="en-US" sz="1300" dirty="0"/>
              <a:t> 2017)</a:t>
            </a:r>
          </a:p>
          <a:p>
            <a:pPr algn="l"/>
            <a:endParaRPr lang="en-US" sz="1300" dirty="0"/>
          </a:p>
          <a:p>
            <a:pPr algn="l"/>
            <a:r>
              <a:rPr lang="en-US" sz="1300" dirty="0"/>
              <a:t>Der </a:t>
            </a:r>
            <a:r>
              <a:rPr lang="en-US" sz="1300" dirty="0" err="1"/>
              <a:t>jährliche</a:t>
            </a:r>
            <a:r>
              <a:rPr lang="en-US" sz="1300" dirty="0"/>
              <a:t> </a:t>
            </a:r>
            <a:r>
              <a:rPr lang="en-US" sz="1300" dirty="0" err="1"/>
              <a:t>wirtschaftliche</a:t>
            </a:r>
            <a:r>
              <a:rPr lang="en-US" sz="1300" dirty="0"/>
              <a:t> </a:t>
            </a:r>
            <a:r>
              <a:rPr lang="en-US" sz="1300" dirty="0" err="1"/>
              <a:t>Schaden</a:t>
            </a:r>
            <a:r>
              <a:rPr lang="en-US" sz="1300" dirty="0"/>
              <a:t> </a:t>
            </a:r>
            <a:r>
              <a:rPr lang="en-US" sz="1300" dirty="0" err="1"/>
              <a:t>beträgt</a:t>
            </a:r>
            <a:r>
              <a:rPr lang="en-US" sz="1300" dirty="0"/>
              <a:t> also 7,22 % * 80,27 Bn $ = 5,8 </a:t>
            </a:r>
            <a:r>
              <a:rPr lang="en-US" sz="1300" dirty="0" err="1"/>
              <a:t>Billionen</a:t>
            </a:r>
            <a:r>
              <a:rPr lang="en-US" sz="1300" dirty="0"/>
              <a:t> US Dollar.</a:t>
            </a:r>
          </a:p>
          <a:p>
            <a:pPr algn="l"/>
            <a:endParaRPr lang="en-US" sz="1300" dirty="0"/>
          </a:p>
          <a:p>
            <a:pPr algn="l"/>
            <a:r>
              <a:rPr lang="en-US" sz="1300" dirty="0"/>
              <a:t>Das </a:t>
            </a:r>
            <a:r>
              <a:rPr lang="en-US" sz="1300" dirty="0" err="1"/>
              <a:t>heutige</a:t>
            </a:r>
            <a:r>
              <a:rPr lang="en-US" sz="1300" dirty="0"/>
              <a:t> </a:t>
            </a:r>
            <a:r>
              <a:rPr lang="en-US" sz="1300" dirty="0" err="1"/>
              <a:t>Weltweite</a:t>
            </a:r>
            <a:r>
              <a:rPr lang="en-US" sz="1300" dirty="0"/>
              <a:t> </a:t>
            </a:r>
            <a:r>
              <a:rPr lang="en-US" sz="1300" dirty="0" err="1"/>
              <a:t>Vermögen</a:t>
            </a:r>
            <a:r>
              <a:rPr lang="en-US" sz="1300" dirty="0"/>
              <a:t> </a:t>
            </a:r>
            <a:r>
              <a:rPr lang="en-US" sz="1300" dirty="0" err="1"/>
              <a:t>beträgt</a:t>
            </a:r>
            <a:r>
              <a:rPr lang="en-US" sz="1300" dirty="0"/>
              <a:t> </a:t>
            </a:r>
            <a:r>
              <a:rPr lang="en-US" sz="1300" dirty="0" err="1"/>
              <a:t>laut</a:t>
            </a:r>
            <a:r>
              <a:rPr lang="en-US" sz="1300" dirty="0"/>
              <a:t> https://www.credit-suisse.com/about-us-news/de/articles/news-and-expertise/global-wealth-report-2018-us-and-china-in-the-lead-201810.html</a:t>
            </a:r>
          </a:p>
          <a:p>
            <a:pPr algn="l"/>
            <a:r>
              <a:rPr lang="de-DE" dirty="0"/>
              <a:t>317 Billionen US Dollar</a:t>
            </a:r>
          </a:p>
          <a:p>
            <a:pPr algn="l"/>
            <a:endParaRPr lang="de-DE" sz="1300" dirty="0"/>
          </a:p>
          <a:p>
            <a:pPr algn="l"/>
            <a:r>
              <a:rPr lang="de-DE" sz="1300" dirty="0"/>
              <a:t>Selbst wenn wir den höchsten Wert des Stern-Reviews annehmen würden (20 % statt 7,22 % </a:t>
            </a:r>
            <a:r>
              <a:rPr lang="de-DE" sz="1300" dirty="0">
                <a:sym typeface="Wingdings" panose="05000000000000000000" pitchFamily="2" charset="2"/>
              </a:rPr>
              <a:t> 16 Billionen $</a:t>
            </a:r>
            <a:r>
              <a:rPr lang="de-DE" sz="1300" dirty="0"/>
              <a:t>), wären wir weit davon entfernt, dass die jährlichen Schäden doppelt so hoch wie das heutige Vermögen wären.</a:t>
            </a:r>
          </a:p>
          <a:p>
            <a:pPr algn="l"/>
            <a:endParaRPr lang="de-DE" sz="1300" dirty="0"/>
          </a:p>
          <a:p>
            <a:pPr algn="l"/>
            <a:r>
              <a:rPr lang="de-DE" sz="1300" dirty="0"/>
              <a:t>Stattdessen beträgt der Schaden etwa 1,8 % des heutigen Vermögens. Was trotzdem sehr viel ist, weil es sich ja um einen jährlich wiederkehrenden Schaden handelt, der auch noch extrem starken Fluktuationen unterworfen sein wird.</a:t>
            </a:r>
          </a:p>
          <a:p>
            <a:pPr algn="l"/>
            <a:endParaRPr lang="en-US" sz="1300" dirty="0"/>
          </a:p>
          <a:p>
            <a:pPr algn="l"/>
            <a:r>
              <a:rPr lang="en-US" sz="1300" dirty="0"/>
              <a:t>Der </a:t>
            </a:r>
            <a:r>
              <a:rPr lang="en-US" sz="1300" dirty="0" err="1"/>
              <a:t>Vergleich</a:t>
            </a:r>
            <a:r>
              <a:rPr lang="en-US" sz="1300" dirty="0"/>
              <a:t> </a:t>
            </a:r>
            <a:r>
              <a:rPr lang="en-US" sz="1300" dirty="0" err="1"/>
              <a:t>mit</a:t>
            </a:r>
            <a:r>
              <a:rPr lang="en-US" sz="1300" dirty="0"/>
              <a:t> dem </a:t>
            </a:r>
            <a:r>
              <a:rPr lang="en-US" sz="1300" dirty="0" err="1"/>
              <a:t>heutigen</a:t>
            </a:r>
            <a:r>
              <a:rPr lang="en-US" sz="1300" dirty="0"/>
              <a:t> </a:t>
            </a:r>
            <a:r>
              <a:rPr lang="en-US" sz="1300" dirty="0" err="1"/>
              <a:t>Vermögen</a:t>
            </a:r>
            <a:r>
              <a:rPr lang="en-US" sz="1300" dirty="0"/>
              <a:t> </a:t>
            </a:r>
            <a:r>
              <a:rPr lang="en-US" sz="1300" dirty="0" err="1"/>
              <a:t>macht</a:t>
            </a:r>
            <a:r>
              <a:rPr lang="en-US" sz="1300" dirty="0"/>
              <a:t> </a:t>
            </a:r>
            <a:r>
              <a:rPr lang="en-US" sz="1300" dirty="0" err="1"/>
              <a:t>vielleicht</a:t>
            </a:r>
            <a:r>
              <a:rPr lang="en-US" sz="1300" dirty="0"/>
              <a:t> </a:t>
            </a:r>
            <a:r>
              <a:rPr lang="en-US" sz="1300" dirty="0" err="1"/>
              <a:t>nicht</a:t>
            </a:r>
            <a:r>
              <a:rPr lang="en-US" sz="1300" dirty="0"/>
              <a:t> </a:t>
            </a:r>
            <a:r>
              <a:rPr lang="en-US" sz="1300" dirty="0" err="1"/>
              <a:t>viel</a:t>
            </a:r>
            <a:r>
              <a:rPr lang="en-US" sz="1300" dirty="0"/>
              <a:t> Sinn.</a:t>
            </a:r>
          </a:p>
          <a:p>
            <a:pPr algn="l"/>
            <a:r>
              <a:rPr lang="en-US" sz="1300" dirty="0">
                <a:sym typeface="Wingdings" panose="05000000000000000000" pitchFamily="2" charset="2"/>
              </a:rPr>
              <a:t> </a:t>
            </a:r>
            <a:r>
              <a:rPr lang="en-US" sz="1300" dirty="0" err="1">
                <a:sym typeface="Wingdings" panose="05000000000000000000" pitchFamily="2" charset="2"/>
              </a:rPr>
              <a:t>Wir</a:t>
            </a:r>
            <a:r>
              <a:rPr lang="en-US" sz="1300" dirty="0">
                <a:sym typeface="Wingdings" panose="05000000000000000000" pitchFamily="2" charset="2"/>
              </a:rPr>
              <a:t> </a:t>
            </a:r>
            <a:r>
              <a:rPr lang="en-US" sz="1300" dirty="0" err="1">
                <a:sym typeface="Wingdings" panose="05000000000000000000" pitchFamily="2" charset="2"/>
              </a:rPr>
              <a:t>nennen</a:t>
            </a:r>
            <a:r>
              <a:rPr lang="en-US" sz="1300" dirty="0">
                <a:sym typeface="Wingdings" panose="05000000000000000000" pitchFamily="2" charset="2"/>
              </a:rPr>
              <a:t> </a:t>
            </a:r>
            <a:r>
              <a:rPr lang="en-US" sz="1300" dirty="0" err="1">
                <a:sym typeface="Wingdings" panose="05000000000000000000" pitchFamily="2" charset="2"/>
              </a:rPr>
              <a:t>nur</a:t>
            </a:r>
            <a:r>
              <a:rPr lang="en-US" sz="1300" dirty="0">
                <a:sym typeface="Wingdings" panose="05000000000000000000" pitchFamily="2" charset="2"/>
              </a:rPr>
              <a:t> den </a:t>
            </a:r>
            <a:r>
              <a:rPr lang="en-US" sz="1300" dirty="0" err="1">
                <a:sym typeface="Wingdings" panose="05000000000000000000" pitchFamily="2" charset="2"/>
              </a:rPr>
              <a:t>Absolutbetrag</a:t>
            </a:r>
            <a:r>
              <a:rPr lang="en-US" sz="1300" dirty="0">
                <a:sym typeface="Wingdings" panose="05000000000000000000" pitchFamily="2" charset="2"/>
              </a:rPr>
              <a:t> des </a:t>
            </a:r>
            <a:r>
              <a:rPr lang="en-US" sz="1300" dirty="0" err="1">
                <a:sym typeface="Wingdings" panose="05000000000000000000" pitchFamily="2" charset="2"/>
              </a:rPr>
              <a:t>Schadens</a:t>
            </a:r>
            <a:endParaRPr lang="en-US" sz="1300" dirty="0">
              <a:sym typeface="Wingdings" panose="05000000000000000000" pitchFamily="2" charset="2"/>
            </a:endParaRPr>
          </a:p>
          <a:p>
            <a:pPr algn="l"/>
            <a:endParaRPr lang="en-US" sz="1300" dirty="0">
              <a:sym typeface="Wingdings" panose="05000000000000000000" pitchFamily="2" charset="2"/>
            </a:endParaRPr>
          </a:p>
          <a:p>
            <a:pPr algn="l"/>
            <a:r>
              <a:rPr lang="en-US" sz="1300" dirty="0" err="1">
                <a:sym typeface="Wingdings" panose="05000000000000000000" pitchFamily="2" charset="2"/>
              </a:rPr>
              <a:t>Neuer</a:t>
            </a:r>
            <a:r>
              <a:rPr lang="en-US" sz="1300" dirty="0">
                <a:sym typeface="Wingdings" panose="05000000000000000000" pitchFamily="2" charset="2"/>
              </a:rPr>
              <a:t> </a:t>
            </a:r>
            <a:r>
              <a:rPr lang="en-US" sz="1300" dirty="0" err="1">
                <a:sym typeface="Wingdings" panose="05000000000000000000" pitchFamily="2" charset="2"/>
              </a:rPr>
              <a:t>Powerpoint</a:t>
            </a:r>
            <a:r>
              <a:rPr lang="en-US" sz="1300" dirty="0">
                <a:sym typeface="Wingdings" panose="05000000000000000000" pitchFamily="2" charset="2"/>
              </a:rPr>
              <a:t>-Text:</a:t>
            </a:r>
          </a:p>
          <a:p>
            <a:pPr defTabSz="990478">
              <a:defRPr/>
            </a:pPr>
            <a:r>
              <a:rPr lang="en-US" sz="1300" dirty="0"/>
              <a:t>“</a:t>
            </a:r>
            <a:r>
              <a:rPr lang="de-DE" sz="1300" dirty="0">
                <a:latin typeface="Abadi Extra Light" panose="020B0204020104020204" pitchFamily="34" charset="0"/>
              </a:rPr>
              <a:t>Hätten wir dann noch eine Zivilisation mit Wirtschaftssystem, so würde das Bruttoweltprodukt jedes Jahr einen Schaden von etwa 6 Billionen Euro erleiden.“</a:t>
            </a:r>
          </a:p>
          <a:p>
            <a:pPr defTabSz="990478">
              <a:defRPr/>
            </a:pPr>
            <a:endParaRPr lang="de-DE" sz="1300" dirty="0">
              <a:latin typeface="Abadi Extra Light" panose="020B0204020104020204" pitchFamily="34" charset="0"/>
            </a:endParaRPr>
          </a:p>
          <a:p>
            <a:pPr defTabSz="990478">
              <a:defRPr/>
            </a:pPr>
            <a:r>
              <a:rPr lang="de-DE" sz="1300" dirty="0">
                <a:latin typeface="Abadi Extra Light" panose="020B0204020104020204" pitchFamily="34" charset="0"/>
              </a:rPr>
              <a:t>Neue Quelle:</a:t>
            </a:r>
            <a:endParaRPr lang="de-DE" dirty="0">
              <a:latin typeface="Abadi Extra Light" panose="020B0204020104020204" pitchFamily="34" charset="0"/>
            </a:endParaRPr>
          </a:p>
          <a:p>
            <a:pPr algn="l"/>
            <a:r>
              <a:rPr lang="en-US" sz="1300" dirty="0"/>
              <a:t>Kahn et al. (2019): Long-Term Macroeconomic Effects of Climate Change: A Cross-Country Analysis, </a:t>
            </a:r>
            <a:r>
              <a:rPr lang="en-US" sz="1300" dirty="0" err="1"/>
              <a:t>CESifo</a:t>
            </a:r>
            <a:r>
              <a:rPr lang="en-US" sz="1300" dirty="0"/>
              <a:t> Working Paper No. 7738</a:t>
            </a:r>
          </a:p>
        </p:txBody>
      </p:sp>
      <p:sp>
        <p:nvSpPr>
          <p:cNvPr id="4" name="Foliennummernplatzhalter 3"/>
          <p:cNvSpPr>
            <a:spLocks noGrp="1"/>
          </p:cNvSpPr>
          <p:nvPr>
            <p:ph type="sldNum" sz="quarter" idx="5"/>
          </p:nvPr>
        </p:nvSpPr>
        <p:spPr/>
        <p:txBody>
          <a:bodyPr/>
          <a:lstStyle/>
          <a:p>
            <a:fld id="{B409C545-18B8-44CD-A9F8-6F7BC79EDD5E}" type="slidenum">
              <a:rPr lang="de-DE" smtClean="0"/>
              <a:t>54</a:t>
            </a:fld>
            <a:endParaRPr lang="de-DE"/>
          </a:p>
        </p:txBody>
      </p:sp>
    </p:spTree>
    <p:extLst>
      <p:ext uri="{BB962C8B-B14F-4D97-AF65-F5344CB8AC3E}">
        <p14:creationId xmlns:p14="http://schemas.microsoft.com/office/powerpoint/2010/main" val="88336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V5 Sept 2023: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 Text: “</a:t>
            </a:r>
            <a:r>
              <a:rPr lang="de-DE" sz="1200" dirty="0">
                <a:latin typeface="Abadi Extra Light" panose="020B0204020104020204" pitchFamily="34" charset="0"/>
              </a:rPr>
              <a:t>Mit den aktuell weltweit beschlossenen, aber nicht umgesetzten Maßnahmen steuern wir auf ca. 2,7 °C Erhitzung zu.</a:t>
            </a:r>
            <a:r>
              <a:rPr lang="de-DE" sz="1100" i="1" dirty="0">
                <a:latin typeface="Abadi Extra Light" panose="020B02040201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Neuer</a:t>
            </a:r>
            <a:r>
              <a:rPr lang="en-US" dirty="0"/>
              <a:t> Text: “</a:t>
            </a:r>
            <a:r>
              <a:rPr lang="de-DE" sz="1200" dirty="0">
                <a:latin typeface="Abadi Extra Light" panose="020B0204020104020204" pitchFamily="34" charset="0"/>
              </a:rPr>
              <a:t>Mit den aktuell weltweit beschlossenen, aber nicht umgesetzten Maßnahmen steuern wir auf ca. 2,1 – 2,9 °C Erhitzung bis zum Jahr 2100 zu.</a:t>
            </a:r>
            <a:r>
              <a:rPr lang="de-DE" sz="1100" i="1" dirty="0">
                <a:latin typeface="Abadi Extra Light" panose="020B0204020104020204" pitchFamily="34" charset="0"/>
              </a:rPr>
              <a: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Neue Quelle:</a:t>
            </a:r>
            <a:br>
              <a:rPr lang="en-US" b="0" dirty="0"/>
            </a:br>
            <a:r>
              <a:rPr lang="en-US" sz="1200" b="0" dirty="0">
                <a:latin typeface="Abadi Extra Light" panose="020B0204020104020204" pitchFamily="34" charset="0"/>
              </a:rPr>
              <a:t>UN (2022) Nationally determined contributions under the Paris Agreement, Synthesis report by the secretariat, 17, S. 7.</a:t>
            </a:r>
            <a:endParaRPr lang="en-US" b="0" dirty="0"/>
          </a:p>
          <a:p>
            <a:endParaRPr lang="en-US" dirty="0"/>
          </a:p>
          <a:p>
            <a:r>
              <a:rPr lang="en-US" dirty="0"/>
              <a:t>----</a:t>
            </a:r>
          </a:p>
          <a:p>
            <a:endParaRPr lang="en-US" dirty="0"/>
          </a:p>
          <a:p>
            <a:r>
              <a:rPr lang="en-US" dirty="0"/>
              <a:t>V3 2021:</a:t>
            </a:r>
          </a:p>
          <a:p>
            <a:endParaRPr lang="en-US" dirty="0"/>
          </a:p>
          <a:p>
            <a:r>
              <a:rPr lang="en-US" dirty="0"/>
              <a:t>Wert </a:t>
            </a:r>
            <a:r>
              <a:rPr lang="en-US" dirty="0" err="1"/>
              <a:t>aktualisiert</a:t>
            </a:r>
            <a:r>
              <a:rPr lang="en-US" dirty="0"/>
              <a:t> </a:t>
            </a:r>
            <a:r>
              <a:rPr lang="en-US" dirty="0" err="1"/>
              <a:t>mit</a:t>
            </a:r>
            <a:r>
              <a:rPr lang="en-US" dirty="0"/>
              <a:t> der </a:t>
            </a:r>
            <a:r>
              <a:rPr lang="en-US" dirty="0" err="1"/>
              <a:t>Angabe</a:t>
            </a:r>
            <a:r>
              <a:rPr lang="en-US" dirty="0"/>
              <a:t> </a:t>
            </a:r>
            <a:r>
              <a:rPr lang="en-US" dirty="0" err="1"/>
              <a:t>im</a:t>
            </a:r>
            <a:r>
              <a:rPr lang="en-US" dirty="0"/>
              <a:t> UN-</a:t>
            </a:r>
            <a:r>
              <a:rPr lang="en-US" dirty="0" err="1"/>
              <a:t>Bericht</a:t>
            </a:r>
            <a:r>
              <a:rPr lang="en-US" dirty="0"/>
              <a:t> </a:t>
            </a:r>
            <a:r>
              <a:rPr lang="en-US" dirty="0" err="1"/>
              <a:t>im</a:t>
            </a:r>
            <a:r>
              <a:rPr lang="en-US" dirty="0"/>
              <a:t> </a:t>
            </a:r>
            <a:r>
              <a:rPr lang="en-US" dirty="0" err="1"/>
              <a:t>Vorfeld</a:t>
            </a:r>
            <a:r>
              <a:rPr lang="en-US" dirty="0"/>
              <a:t> des COP26 in Glasgow: 2,7 °C (Der UN-</a:t>
            </a:r>
            <a:r>
              <a:rPr lang="en-US" dirty="0" err="1"/>
              <a:t>Bericht</a:t>
            </a:r>
            <a:r>
              <a:rPr lang="en-US" dirty="0"/>
              <a:t> </a:t>
            </a:r>
            <a:r>
              <a:rPr lang="en-US" dirty="0" err="1"/>
              <a:t>veranschaulicht</a:t>
            </a:r>
            <a:r>
              <a:rPr lang="en-US" dirty="0"/>
              <a:t>, </a:t>
            </a:r>
            <a:r>
              <a:rPr lang="en-US" dirty="0" err="1"/>
              <a:t>dass</a:t>
            </a:r>
            <a:r>
              <a:rPr lang="en-US" dirty="0"/>
              <a:t> die </a:t>
            </a:r>
            <a:r>
              <a:rPr lang="en-US" dirty="0" err="1"/>
              <a:t>aktuellen</a:t>
            </a:r>
            <a:r>
              <a:rPr lang="en-US" dirty="0"/>
              <a:t> NDCs am </a:t>
            </a:r>
            <a:r>
              <a:rPr lang="en-US" dirty="0" err="1"/>
              <a:t>ehesten</a:t>
            </a:r>
            <a:r>
              <a:rPr lang="en-US" dirty="0"/>
              <a:t> </a:t>
            </a:r>
            <a:r>
              <a:rPr lang="en-US" dirty="0" err="1"/>
              <a:t>mit</a:t>
            </a:r>
            <a:r>
              <a:rPr lang="en-US" dirty="0"/>
              <a:t> dem SSP2-4.5 </a:t>
            </a:r>
            <a:r>
              <a:rPr lang="en-US" dirty="0" err="1"/>
              <a:t>Szenarion</a:t>
            </a:r>
            <a:r>
              <a:rPr lang="en-US" dirty="0"/>
              <a:t> </a:t>
            </a:r>
            <a:r>
              <a:rPr lang="en-US" dirty="0" err="1"/>
              <a:t>vom</a:t>
            </a:r>
            <a:r>
              <a:rPr lang="en-US" dirty="0"/>
              <a:t> IPCC-</a:t>
            </a:r>
            <a:r>
              <a:rPr lang="en-US" dirty="0" err="1"/>
              <a:t>Bericht</a:t>
            </a:r>
            <a:r>
              <a:rPr lang="en-US" dirty="0"/>
              <a:t> </a:t>
            </a:r>
            <a:r>
              <a:rPr lang="en-US" dirty="0" err="1"/>
              <a:t>übereinstimmt</a:t>
            </a:r>
            <a:r>
              <a:rPr lang="en-US" dirty="0"/>
              <a:t>. Dieser </a:t>
            </a:r>
            <a:r>
              <a:rPr lang="en-US" dirty="0" err="1"/>
              <a:t>sagt</a:t>
            </a:r>
            <a:r>
              <a:rPr lang="en-US" dirty="0"/>
              <a:t> 2,7 °C bis 2100 </a:t>
            </a:r>
            <a:r>
              <a:rPr lang="en-US" dirty="0" err="1"/>
              <a:t>voraus</a:t>
            </a:r>
            <a:r>
              <a:rPr lang="en-US" dirty="0"/>
              <a:t>.</a:t>
            </a:r>
          </a:p>
          <a:p>
            <a:endParaRPr lang="en-US" b="0" dirty="0"/>
          </a:p>
          <a:p>
            <a:pPr defTabSz="990478">
              <a:defRPr/>
            </a:pPr>
            <a:r>
              <a:rPr lang="en-US" b="0" dirty="0">
                <a:sym typeface="Wingdings" panose="05000000000000000000" pitchFamily="2" charset="2"/>
              </a:rPr>
              <a:t> Neue Quelle: </a:t>
            </a:r>
            <a:r>
              <a:rPr lang="en-US" sz="1300" dirty="0">
                <a:latin typeface="Abadi Extra Light" panose="020B0204020104020204" pitchFamily="34" charset="0"/>
              </a:rPr>
              <a:t>UN: “Nationally determined contributions under the Paris Agreement, Synthesis report by the secretariat”, 2021.</a:t>
            </a:r>
            <a:endParaRPr lang="en-US" b="0" dirty="0"/>
          </a:p>
          <a:p>
            <a:endParaRPr lang="en-US" dirty="0"/>
          </a:p>
          <a:p>
            <a:r>
              <a:rPr lang="en-US" dirty="0"/>
              <a:t>----------------</a:t>
            </a:r>
          </a:p>
          <a:p>
            <a:r>
              <a:rPr lang="en-US" dirty="0"/>
              <a:t>V2 2019:</a:t>
            </a:r>
          </a:p>
          <a:p>
            <a:endParaRPr lang="en-US" dirty="0"/>
          </a:p>
          <a:p>
            <a:r>
              <a:rPr lang="en-US" dirty="0"/>
              <a:t>Quelle </a:t>
            </a:r>
            <a:r>
              <a:rPr lang="en-US" dirty="0" err="1"/>
              <a:t>geprüft</a:t>
            </a:r>
            <a:r>
              <a:rPr lang="en-US" dirty="0"/>
              <a:t>: Uli Stopper</a:t>
            </a:r>
          </a:p>
          <a:p>
            <a:endParaRPr lang="en-US" dirty="0"/>
          </a:p>
          <a:p>
            <a:r>
              <a:rPr lang="en-US" dirty="0" err="1"/>
              <a:t>Ursprüngliche</a:t>
            </a:r>
            <a:r>
              <a:rPr lang="en-US" dirty="0"/>
              <a:t> Quelle:</a:t>
            </a:r>
          </a:p>
          <a:p>
            <a:r>
              <a:rPr lang="en-US" dirty="0"/>
              <a:t>„</a:t>
            </a:r>
            <a:r>
              <a:rPr lang="en-US" dirty="0" err="1"/>
              <a:t>Commited</a:t>
            </a:r>
            <a:r>
              <a:rPr lang="en-US" dirty="0"/>
              <a:t> warming inferred from observations“, Thorsten </a:t>
            </a:r>
            <a:r>
              <a:rPr lang="en-US" dirty="0" err="1"/>
              <a:t>Mauritsen</a:t>
            </a:r>
            <a:r>
              <a:rPr lang="en-US" dirty="0"/>
              <a:t> and Robert Pincus, Nature Climate Change volume 7, pages 652–655 (2017)</a:t>
            </a:r>
          </a:p>
          <a:p>
            <a:endParaRPr lang="de-DE" dirty="0"/>
          </a:p>
          <a:p>
            <a:r>
              <a:rPr lang="de-DE" dirty="0"/>
              <a:t>Diese Quelle eignet sich nicht, um die Aussage zu belegen.</a:t>
            </a:r>
          </a:p>
          <a:p>
            <a:endParaRPr lang="de-DE" dirty="0"/>
          </a:p>
          <a:p>
            <a:r>
              <a:rPr lang="de-DE" dirty="0"/>
              <a:t>Bessere Quelle:</a:t>
            </a:r>
          </a:p>
          <a:p>
            <a:r>
              <a:rPr lang="de-DE" dirty="0" err="1"/>
              <a:t>Raftery</a:t>
            </a:r>
            <a:r>
              <a:rPr lang="de-DE" dirty="0"/>
              <a:t> et al. (2018) </a:t>
            </a:r>
            <a:r>
              <a:rPr lang="en-US" dirty="0"/>
              <a:t>Less Than 2 °C Warming by 2100 Unlikely, Nat </a:t>
            </a:r>
            <a:r>
              <a:rPr lang="en-US" dirty="0" err="1"/>
              <a:t>Clim</a:t>
            </a:r>
            <a:r>
              <a:rPr lang="en-US" dirty="0"/>
              <a:t> Chang 7.</a:t>
            </a:r>
            <a:endParaRPr lang="de-DE" dirty="0"/>
          </a:p>
          <a:p>
            <a:endParaRPr lang="de-DE" dirty="0"/>
          </a:p>
          <a:p>
            <a:r>
              <a:rPr lang="de-DE" dirty="0"/>
              <a:t>Text im Artikel:</a:t>
            </a:r>
          </a:p>
          <a:p>
            <a:r>
              <a:rPr lang="de-DE" dirty="0"/>
              <a:t>„</a:t>
            </a:r>
            <a:r>
              <a:rPr lang="en-US" dirty="0">
                <a:hlinkClick r:id="rId3"/>
              </a:rPr>
              <a:t>Figure 3(d)</a:t>
            </a:r>
            <a:r>
              <a:rPr lang="en-US" dirty="0"/>
              <a:t> shows the predictive distribution of global mean temperature increase to 2100, in the form of a histogram of random draws from the model. This is obtained by combining our predictive distribution of cumulative CO</a:t>
            </a:r>
            <a:r>
              <a:rPr lang="en-US" baseline="-25000" dirty="0"/>
              <a:t>2</a:t>
            </a:r>
            <a:r>
              <a:rPr lang="en-US" dirty="0"/>
              <a:t> emissions to 2100 with the relationship between cumulative CO</a:t>
            </a:r>
            <a:r>
              <a:rPr lang="en-US" baseline="-25000" dirty="0"/>
              <a:t>2</a:t>
            </a:r>
            <a:r>
              <a:rPr lang="en-US" dirty="0"/>
              <a:t> emissions and warming described by the IPCC </a:t>
            </a:r>
            <a:r>
              <a:rPr lang="en-US" baseline="30000" dirty="0">
                <a:hlinkClick r:id="rId4"/>
              </a:rPr>
              <a:t>15</a:t>
            </a:r>
            <a:r>
              <a:rPr lang="en-US" dirty="0"/>
              <a:t>. The likely range is 2.0–4.9</a:t>
            </a:r>
            <a:r>
              <a:rPr lang="en-US" i="1" dirty="0"/>
              <a:t>°</a:t>
            </a:r>
            <a:r>
              <a:rPr lang="en-US" dirty="0"/>
              <a:t>C, with a median of 3.2</a:t>
            </a:r>
            <a:r>
              <a:rPr lang="en-US" i="1" dirty="0"/>
              <a:t>°</a:t>
            </a:r>
            <a:r>
              <a:rPr lang="en-US" dirty="0"/>
              <a:t>C. There is a 5% chance of less than 2</a:t>
            </a:r>
            <a:r>
              <a:rPr lang="en-US" i="1" dirty="0"/>
              <a:t>°</a:t>
            </a:r>
            <a:r>
              <a:rPr lang="en-US" dirty="0"/>
              <a:t>C warming, and a 1% chance of less than 1.5</a:t>
            </a:r>
            <a:r>
              <a:rPr lang="en-US" i="1" dirty="0"/>
              <a:t>°</a:t>
            </a:r>
            <a:r>
              <a:rPr lang="en-US" dirty="0"/>
              <a:t>C. This takes account of uncertainty in future population growth, economic growth, carbon intensity and climate sensitivity.”</a:t>
            </a: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55</a:t>
            </a:fld>
            <a:endParaRPr lang="de-DE"/>
          </a:p>
        </p:txBody>
      </p:sp>
    </p:spTree>
    <p:extLst>
      <p:ext uri="{BB962C8B-B14F-4D97-AF65-F5344CB8AC3E}">
        <p14:creationId xmlns:p14="http://schemas.microsoft.com/office/powerpoint/2010/main" val="14879416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r>
              <a:rPr lang="en-US" dirty="0"/>
              <a:t>V5 Sept. 2023:</a:t>
            </a:r>
          </a:p>
          <a:p>
            <a:pPr defTabSz="990478">
              <a:defRPr/>
            </a:pPr>
            <a:endParaRPr lang="en-US" dirty="0"/>
          </a:p>
          <a:p>
            <a:pPr marL="0" marR="0" lvl="0" indent="0" algn="l" defTabSz="990478" rtl="0" eaLnBrk="1" fontAlgn="auto" latinLnBrk="0" hangingPunct="1">
              <a:lnSpc>
                <a:spcPct val="100000"/>
              </a:lnSpc>
              <a:spcBef>
                <a:spcPts val="0"/>
              </a:spcBef>
              <a:spcAft>
                <a:spcPts val="0"/>
              </a:spcAft>
              <a:buClrTx/>
              <a:buSzTx/>
              <a:buFontTx/>
              <a:buNone/>
              <a:tabLst/>
              <a:defRPr/>
            </a:pPr>
            <a:r>
              <a:rPr lang="en-US" dirty="0"/>
              <a:t>Alter Text: “</a:t>
            </a:r>
            <a:r>
              <a:rPr lang="de-DE" sz="1200" dirty="0">
                <a:latin typeface="Abadi Extra Light" panose="020B0204020104020204" pitchFamily="34" charset="0"/>
              </a:rPr>
              <a:t>Mit dem tatsächlichen aktuellen weltweiten Trend werden wir im Jahr 2100 eine Erwärmung von ca. 3,6 °C erreichen.</a:t>
            </a:r>
            <a:r>
              <a:rPr lang="de-DE" sz="1100" i="1" dirty="0">
                <a:latin typeface="Abadi Extra Light" panose="020B0204020104020204" pitchFamily="34" charset="0"/>
              </a:rPr>
              <a:t>“</a:t>
            </a:r>
          </a:p>
          <a:p>
            <a:pPr marL="0" marR="0" lvl="0" indent="0" algn="l" defTabSz="990478" rtl="0" eaLnBrk="1" fontAlgn="auto" latinLnBrk="0" hangingPunct="1">
              <a:lnSpc>
                <a:spcPct val="100000"/>
              </a:lnSpc>
              <a:spcBef>
                <a:spcPts val="0"/>
              </a:spcBef>
              <a:spcAft>
                <a:spcPts val="0"/>
              </a:spcAft>
              <a:buClrTx/>
              <a:buSzTx/>
              <a:buFontTx/>
              <a:buNone/>
              <a:tabLst/>
              <a:defRPr/>
            </a:pPr>
            <a:r>
              <a:rPr lang="de-DE" sz="1100" i="0" dirty="0">
                <a:latin typeface="Abadi Extra Light" panose="020B0204020104020204" pitchFamily="34" charset="0"/>
              </a:rPr>
              <a:t>Neuer Text: „</a:t>
            </a:r>
            <a:r>
              <a:rPr lang="de-DE" sz="1200" dirty="0">
                <a:latin typeface="Abadi Extra Light" panose="020B0204020104020204" pitchFamily="34" charset="0"/>
              </a:rPr>
              <a:t>Mit dem tatsächlichen aktuellen weltweiten Trend werden wir im Jahr 2100 eher eine Erwärmung von 2,8 °C – 3,9 °C erreichen.</a:t>
            </a:r>
            <a:r>
              <a:rPr lang="de-DE" sz="1100" i="1" dirty="0">
                <a:latin typeface="Abadi Extra Light" panose="020B0204020104020204" pitchFamily="34" charset="0"/>
              </a:rPr>
              <a:t>“</a:t>
            </a:r>
          </a:p>
          <a:p>
            <a:pPr marL="0" marR="0" lvl="0" indent="0" algn="l" defTabSz="990478" rtl="0" eaLnBrk="1" fontAlgn="auto" latinLnBrk="0" hangingPunct="1">
              <a:lnSpc>
                <a:spcPct val="100000"/>
              </a:lnSpc>
              <a:spcBef>
                <a:spcPts val="0"/>
              </a:spcBef>
              <a:spcAft>
                <a:spcPts val="0"/>
              </a:spcAft>
              <a:buClrTx/>
              <a:buSzTx/>
              <a:buFontTx/>
              <a:buNone/>
              <a:tabLst/>
              <a:defRPr/>
            </a:pPr>
            <a:endParaRPr lang="de-DE" sz="1100" i="0" dirty="0">
              <a:latin typeface="Abadi Extra Light" panose="020B0204020104020204" pitchFamily="34" charset="0"/>
            </a:endParaRPr>
          </a:p>
          <a:p>
            <a:pPr marL="0" marR="0" lvl="0" indent="0" algn="l" defTabSz="990478" rtl="0" eaLnBrk="1" fontAlgn="auto" latinLnBrk="0" hangingPunct="1">
              <a:lnSpc>
                <a:spcPct val="100000"/>
              </a:lnSpc>
              <a:spcBef>
                <a:spcPts val="0"/>
              </a:spcBef>
              <a:spcAft>
                <a:spcPts val="0"/>
              </a:spcAft>
              <a:buClrTx/>
              <a:buSzTx/>
              <a:buFontTx/>
              <a:buNone/>
              <a:tabLst/>
              <a:defRPr/>
            </a:pPr>
            <a:r>
              <a:rPr lang="de-DE" sz="1100" i="0" dirty="0">
                <a:latin typeface="Abadi Extra Light" panose="020B0204020104020204" pitchFamily="34" charset="0"/>
              </a:rPr>
              <a:t>Alte Quellenangabe:</a:t>
            </a:r>
            <a:br>
              <a:rPr lang="de-DE" sz="1100" i="0" dirty="0">
                <a:latin typeface="Abadi Extra Light" panose="020B0204020104020204" pitchFamily="34" charset="0"/>
              </a:rPr>
            </a:br>
            <a:r>
              <a:rPr lang="en-US" sz="1100" dirty="0">
                <a:solidFill>
                  <a:schemeClr val="accent2"/>
                </a:solidFill>
                <a:latin typeface="Abadi Extra Light" panose="020B0204020104020204" pitchFamily="34" charset="0"/>
              </a:rPr>
              <a:t>IPCC: “6</a:t>
            </a:r>
            <a:r>
              <a:rPr lang="en-US" sz="1100" baseline="30000" dirty="0">
                <a:solidFill>
                  <a:schemeClr val="accent2"/>
                </a:solidFill>
                <a:latin typeface="Abadi Extra Light" panose="020B0204020104020204" pitchFamily="34" charset="0"/>
              </a:rPr>
              <a:t>th</a:t>
            </a:r>
            <a:r>
              <a:rPr lang="en-US" sz="1100" dirty="0">
                <a:solidFill>
                  <a:schemeClr val="accent2"/>
                </a:solidFill>
                <a:latin typeface="Abadi Extra Light" panose="020B0204020104020204" pitchFamily="34" charset="0"/>
              </a:rPr>
              <a:t> Assessment Report, Working Group I, Summary for, Policy Makers”, 2021.</a:t>
            </a:r>
            <a:br>
              <a:rPr lang="de-DE" sz="1100" i="0" dirty="0">
                <a:latin typeface="Abadi Extra Light" panose="020B0204020104020204" pitchFamily="34" charset="0"/>
              </a:rPr>
            </a:br>
            <a:endParaRPr lang="de-DE" sz="1100" i="1" dirty="0">
              <a:latin typeface="Abadi Extra Light" panose="020B0204020104020204" pitchFamily="34" charset="0"/>
            </a:endParaRPr>
          </a:p>
          <a:p>
            <a:pPr marL="0" marR="0" lvl="0" indent="0" algn="l" defTabSz="990478" rtl="0" eaLnBrk="1" fontAlgn="auto" latinLnBrk="0" hangingPunct="1">
              <a:lnSpc>
                <a:spcPct val="100000"/>
              </a:lnSpc>
              <a:spcBef>
                <a:spcPts val="0"/>
              </a:spcBef>
              <a:spcAft>
                <a:spcPts val="0"/>
              </a:spcAft>
              <a:buClrTx/>
              <a:buSzTx/>
              <a:buFontTx/>
              <a:buNone/>
              <a:tabLst/>
              <a:defRPr/>
            </a:pPr>
            <a:r>
              <a:rPr lang="de-DE" sz="1100" i="0" dirty="0">
                <a:latin typeface="Abadi Extra Light" panose="020B0204020104020204" pitchFamily="34" charset="0"/>
              </a:rPr>
              <a:t>Neue Quellenangabe:</a:t>
            </a:r>
            <a:br>
              <a:rPr lang="en-US" sz="1200" b="0" dirty="0">
                <a:latin typeface="Abadi Extra Light" panose="020B0204020104020204" pitchFamily="34" charset="0"/>
              </a:rPr>
            </a:br>
            <a:r>
              <a:rPr lang="en-US" sz="1200" b="0" dirty="0" err="1">
                <a:latin typeface="Abadi Extra Light" panose="020B0204020104020204" pitchFamily="34" charset="0"/>
              </a:rPr>
              <a:t>Europ</a:t>
            </a:r>
            <a:r>
              <a:rPr lang="en-US" sz="1200" b="0" dirty="0">
                <a:latin typeface="Abadi Extra Light" panose="020B0204020104020204" pitchFamily="34" charset="0"/>
              </a:rPr>
              <a:t>. Comm., JRC, IEA (2022) </a:t>
            </a:r>
            <a:r>
              <a:rPr lang="en-US" b="0" i="0" dirty="0">
                <a:solidFill>
                  <a:srgbClr val="000000"/>
                </a:solidFill>
                <a:effectLst/>
                <a:latin typeface="Arial" panose="020B0604020202020204" pitchFamily="34" charset="0"/>
              </a:rPr>
              <a:t>EDGARv7.0 (Emissions Database for Global Atmospheric Research) Community GHG Database</a:t>
            </a:r>
            <a:r>
              <a:rPr lang="en-US" sz="1200" b="0" dirty="0">
                <a:latin typeface="Abadi Extra Light" panose="020B0204020104020204" pitchFamily="34" charset="0"/>
              </a:rPr>
              <a:t>, URL: edgar.jrc.ec.europa.eu/dataset_ghg70, Total GHG by country AR5,</a:t>
            </a:r>
          </a:p>
          <a:p>
            <a:pPr marL="0" marR="0" lvl="0" indent="0" algn="l" defTabSz="990478" rtl="0" eaLnBrk="1" fontAlgn="auto" latinLnBrk="0" hangingPunct="1">
              <a:lnSpc>
                <a:spcPct val="100000"/>
              </a:lnSpc>
              <a:spcBef>
                <a:spcPts val="0"/>
              </a:spcBef>
              <a:spcAft>
                <a:spcPts val="0"/>
              </a:spcAft>
              <a:buClrTx/>
              <a:buSzTx/>
              <a:buFontTx/>
              <a:buNone/>
              <a:tabLst/>
              <a:defRPr/>
            </a:pPr>
            <a:r>
              <a:rPr lang="en-US" b="0" i="0" dirty="0"/>
              <a:t>IEA (2022) CO2 Emissions in 2022, S. 3.</a:t>
            </a:r>
          </a:p>
          <a:p>
            <a:pPr defTabSz="990478">
              <a:defRPr/>
            </a:pPr>
            <a:r>
              <a:rPr lang="en-US" sz="1200" b="0" dirty="0">
                <a:latin typeface="Abadi Extra Light" panose="020B0204020104020204" pitchFamily="34" charset="0"/>
              </a:rPr>
              <a:t>IPCC (2021) 6th Assessment Report, Working Group I, Summary for Policy Makers, Fig. SPM.4a + Fig. SPM.8a, S. 13+22.</a:t>
            </a:r>
          </a:p>
          <a:p>
            <a:pPr marL="0" marR="0" lvl="0" indent="0" algn="l" defTabSz="990478" rtl="0" eaLnBrk="1" fontAlgn="auto" latinLnBrk="0" hangingPunct="1">
              <a:lnSpc>
                <a:spcPct val="100000"/>
              </a:lnSpc>
              <a:spcBef>
                <a:spcPts val="0"/>
              </a:spcBef>
              <a:spcAft>
                <a:spcPts val="0"/>
              </a:spcAft>
              <a:buClrTx/>
              <a:buSzTx/>
              <a:buFontTx/>
              <a:buNone/>
              <a:tabLst/>
              <a:defRPr/>
            </a:pPr>
            <a:r>
              <a:rPr lang="en-US" b="0" dirty="0"/>
              <a:t>K. </a:t>
            </a:r>
            <a:r>
              <a:rPr lang="en-US" b="0" dirty="0" err="1"/>
              <a:t>Riahi</a:t>
            </a:r>
            <a:r>
              <a:rPr lang="en-US" b="0" dirty="0"/>
              <a:t> et al (2017) The Shared Socioeconomic Pathways and their energy, land use, and greenhouse gas emissions implications: An overview, </a:t>
            </a:r>
            <a:r>
              <a:rPr lang="en-US" dirty="0"/>
              <a:t>Global Environmental Change 42.</a:t>
            </a:r>
          </a:p>
          <a:p>
            <a:pPr defTabSz="990478">
              <a:defRPr/>
            </a:pPr>
            <a:endParaRPr lang="en-US" dirty="0"/>
          </a:p>
          <a:p>
            <a:pPr defTabSz="990478">
              <a:defRPr/>
            </a:pPr>
            <a:r>
              <a:rPr lang="en-US" b="1" dirty="0" err="1"/>
              <a:t>Herleitung</a:t>
            </a:r>
            <a:r>
              <a:rPr lang="en-US" b="1" dirty="0"/>
              <a:t> des </a:t>
            </a:r>
            <a:r>
              <a:rPr lang="en-US" b="1" dirty="0" err="1"/>
              <a:t>angegebenen</a:t>
            </a:r>
            <a:r>
              <a:rPr lang="en-US" b="1" dirty="0"/>
              <a:t> </a:t>
            </a:r>
            <a:r>
              <a:rPr lang="en-US" b="1" dirty="0" err="1"/>
              <a:t>Wertebereichs</a:t>
            </a:r>
            <a:r>
              <a:rPr lang="en-US" b="1" dirty="0"/>
              <a:t>:</a:t>
            </a:r>
          </a:p>
          <a:p>
            <a:pPr defTabSz="990478">
              <a:defRPr/>
            </a:pPr>
            <a:endParaRPr lang="en-US" dirty="0"/>
          </a:p>
          <a:p>
            <a:pPr marL="171450" indent="-171450" defTabSz="990478">
              <a:buFont typeface="Arial" panose="020B0604020202020204" pitchFamily="34" charset="0"/>
              <a:buChar char="•"/>
              <a:defRPr/>
            </a:pPr>
            <a:r>
              <a:rPr lang="en-US" dirty="0"/>
              <a:t>Die EDGARv7.0-Werte (Worksheet ‘Total GHG by country AR5’, </a:t>
            </a:r>
            <a:r>
              <a:rPr lang="en-US" dirty="0" err="1"/>
              <a:t>Zeile</a:t>
            </a:r>
            <a:r>
              <a:rPr lang="en-US" dirty="0"/>
              <a:t> ‘GLOBAL TOTAL’) </a:t>
            </a:r>
            <a:r>
              <a:rPr lang="en-US" dirty="0" err="1"/>
              <a:t>reichen</a:t>
            </a:r>
            <a:r>
              <a:rPr lang="en-US" dirty="0"/>
              <a:t> </a:t>
            </a:r>
            <a:r>
              <a:rPr lang="en-US" dirty="0" err="1"/>
              <a:t>nur</a:t>
            </a:r>
            <a:r>
              <a:rPr lang="en-US" dirty="0"/>
              <a:t> bis 2021. Sie </a:t>
            </a:r>
            <a:r>
              <a:rPr lang="en-US" dirty="0" err="1"/>
              <a:t>werden</a:t>
            </a:r>
            <a:r>
              <a:rPr lang="en-US" dirty="0"/>
              <a:t> um </a:t>
            </a:r>
            <a:r>
              <a:rPr lang="en-US" dirty="0" err="1"/>
              <a:t>einen</a:t>
            </a:r>
            <a:r>
              <a:rPr lang="en-US" dirty="0"/>
              <a:t> </a:t>
            </a:r>
            <a:r>
              <a:rPr lang="en-US" dirty="0" err="1"/>
              <a:t>Eintrag</a:t>
            </a:r>
            <a:r>
              <a:rPr lang="en-US" dirty="0"/>
              <a:t> für 2022 </a:t>
            </a:r>
            <a:r>
              <a:rPr lang="en-US" dirty="0" err="1"/>
              <a:t>ergänzt</a:t>
            </a:r>
            <a:r>
              <a:rPr lang="en-US" dirty="0"/>
              <a:t>, der um 0,9% </a:t>
            </a:r>
            <a:r>
              <a:rPr lang="en-US" dirty="0" err="1"/>
              <a:t>über</a:t>
            </a:r>
            <a:r>
              <a:rPr lang="en-US" dirty="0"/>
              <a:t> dem Wert von 2021 </a:t>
            </a:r>
            <a:r>
              <a:rPr lang="en-US" dirty="0" err="1"/>
              <a:t>liegt</a:t>
            </a:r>
            <a:r>
              <a:rPr lang="en-US" dirty="0"/>
              <a:t>. Dies </a:t>
            </a:r>
            <a:r>
              <a:rPr lang="en-US" dirty="0" err="1"/>
              <a:t>basiert</a:t>
            </a:r>
            <a:r>
              <a:rPr lang="en-US" dirty="0"/>
              <a:t> auf der </a:t>
            </a:r>
            <a:r>
              <a:rPr lang="en-US" dirty="0" err="1"/>
              <a:t>Aussage</a:t>
            </a:r>
            <a:r>
              <a:rPr lang="en-US" dirty="0"/>
              <a:t> </a:t>
            </a:r>
            <a:r>
              <a:rPr lang="en-US" dirty="0" err="1"/>
              <a:t>im</a:t>
            </a:r>
            <a:r>
              <a:rPr lang="en-US" dirty="0"/>
              <a:t> IEA-</a:t>
            </a:r>
            <a:r>
              <a:rPr lang="en-US" dirty="0" err="1"/>
              <a:t>Bericht</a:t>
            </a:r>
            <a:r>
              <a:rPr lang="en-US" dirty="0"/>
              <a:t> und der </a:t>
            </a:r>
            <a:r>
              <a:rPr lang="en-US" dirty="0" err="1"/>
              <a:t>Annahme</a:t>
            </a:r>
            <a:r>
              <a:rPr lang="en-US" dirty="0"/>
              <a:t>, </a:t>
            </a:r>
            <a:r>
              <a:rPr lang="en-US" dirty="0" err="1"/>
              <a:t>dass</a:t>
            </a:r>
            <a:r>
              <a:rPr lang="en-US" dirty="0"/>
              <a:t> </a:t>
            </a:r>
            <a:r>
              <a:rPr lang="en-US" dirty="0" err="1"/>
              <a:t>sich</a:t>
            </a:r>
            <a:r>
              <a:rPr lang="en-US" dirty="0"/>
              <a:t> die </a:t>
            </a:r>
            <a:r>
              <a:rPr lang="en-US" dirty="0" err="1"/>
              <a:t>anderen</a:t>
            </a:r>
            <a:r>
              <a:rPr lang="en-US" dirty="0"/>
              <a:t> </a:t>
            </a:r>
            <a:r>
              <a:rPr lang="en-US" dirty="0" err="1"/>
              <a:t>Treibhausgase</a:t>
            </a:r>
            <a:r>
              <a:rPr lang="en-US" dirty="0"/>
              <a:t> </a:t>
            </a:r>
            <a:r>
              <a:rPr lang="en-US" dirty="0" err="1"/>
              <a:t>ähnlich</a:t>
            </a:r>
            <a:r>
              <a:rPr lang="en-US" dirty="0"/>
              <a:t> </a:t>
            </a:r>
            <a:r>
              <a:rPr lang="en-US" dirty="0" err="1"/>
              <a:t>verhalten</a:t>
            </a:r>
            <a:r>
              <a:rPr lang="en-US" dirty="0"/>
              <a:t> </a:t>
            </a:r>
            <a:r>
              <a:rPr lang="en-US" dirty="0" err="1"/>
              <a:t>haben</a:t>
            </a:r>
            <a:r>
              <a:rPr lang="en-US" dirty="0"/>
              <a:t>.</a:t>
            </a:r>
          </a:p>
          <a:p>
            <a:pPr marL="171450" indent="-171450" defTabSz="990478">
              <a:buFont typeface="Arial" panose="020B0604020202020204" pitchFamily="34" charset="0"/>
              <a:buChar char="•"/>
              <a:defRPr/>
            </a:pPr>
            <a:r>
              <a:rPr lang="en-US" dirty="0"/>
              <a:t>An die so </a:t>
            </a:r>
            <a:r>
              <a:rPr lang="en-US" dirty="0" err="1"/>
              <a:t>gewonnene</a:t>
            </a:r>
            <a:r>
              <a:rPr lang="en-US" dirty="0"/>
              <a:t> </a:t>
            </a:r>
            <a:r>
              <a:rPr lang="en-US" dirty="0" err="1"/>
              <a:t>Zeitreihe</a:t>
            </a:r>
            <a:r>
              <a:rPr lang="en-US" dirty="0"/>
              <a:t> </a:t>
            </a:r>
            <a:r>
              <a:rPr lang="en-US" dirty="0" err="1"/>
              <a:t>werden</a:t>
            </a:r>
            <a:r>
              <a:rPr lang="en-US" dirty="0"/>
              <a:t> </a:t>
            </a:r>
            <a:r>
              <a:rPr lang="en-US" dirty="0" err="1"/>
              <a:t>zwei</a:t>
            </a:r>
            <a:r>
              <a:rPr lang="en-US" dirty="0"/>
              <a:t> </a:t>
            </a:r>
            <a:r>
              <a:rPr lang="en-US" dirty="0" err="1"/>
              <a:t>lineare</a:t>
            </a:r>
            <a:r>
              <a:rPr lang="en-US" dirty="0"/>
              <a:t> Trends </a:t>
            </a:r>
            <a:r>
              <a:rPr lang="en-US" dirty="0" err="1"/>
              <a:t>gefittet</a:t>
            </a:r>
            <a:r>
              <a:rPr lang="en-US" dirty="0"/>
              <a:t>:</a:t>
            </a:r>
          </a:p>
          <a:p>
            <a:pPr marL="628650" lvl="1" indent="-171450" defTabSz="990478">
              <a:buFont typeface="Arial" panose="020B0604020202020204" pitchFamily="34" charset="0"/>
              <a:buChar char="•"/>
              <a:defRPr/>
            </a:pPr>
            <a:r>
              <a:rPr lang="en-US" dirty="0"/>
              <a:t>Für den </a:t>
            </a:r>
            <a:r>
              <a:rPr lang="en-US" dirty="0" err="1"/>
              <a:t>Zeitraum</a:t>
            </a:r>
            <a:r>
              <a:rPr lang="en-US" dirty="0"/>
              <a:t> 2008-2022 (also die </a:t>
            </a:r>
            <a:r>
              <a:rPr lang="en-US" dirty="0" err="1"/>
              <a:t>letzten</a:t>
            </a:r>
            <a:r>
              <a:rPr lang="en-US" dirty="0"/>
              <a:t> 15 Jahre) </a:t>
            </a:r>
            <a:r>
              <a:rPr lang="en-US" dirty="0">
                <a:sym typeface="Wingdings" panose="05000000000000000000" pitchFamily="2" charset="2"/>
              </a:rPr>
              <a:t> </a:t>
            </a:r>
            <a:r>
              <a:rPr lang="en-US" dirty="0" err="1">
                <a:sym typeface="Wingdings" panose="05000000000000000000" pitchFamily="2" charset="2"/>
              </a:rPr>
              <a:t>Steigung</a:t>
            </a:r>
            <a:r>
              <a:rPr lang="en-US" dirty="0">
                <a:sym typeface="Wingdings" panose="05000000000000000000" pitchFamily="2" charset="2"/>
              </a:rPr>
              <a:t> +0,53 GtCO2eq/yr²</a:t>
            </a:r>
          </a:p>
          <a:p>
            <a:pPr marL="628650" lvl="1" indent="-171450" defTabSz="990478">
              <a:buFont typeface="Arial" panose="020B0604020202020204" pitchFamily="34" charset="0"/>
              <a:buChar char="•"/>
              <a:defRPr/>
            </a:pPr>
            <a:r>
              <a:rPr lang="en-US" dirty="0">
                <a:sym typeface="Wingdings" panose="05000000000000000000" pitchFamily="2" charset="2"/>
              </a:rPr>
              <a:t>Für den </a:t>
            </a:r>
            <a:r>
              <a:rPr lang="en-US" dirty="0" err="1">
                <a:sym typeface="Wingdings" panose="05000000000000000000" pitchFamily="2" charset="2"/>
              </a:rPr>
              <a:t>Zeitraum</a:t>
            </a:r>
            <a:r>
              <a:rPr lang="en-US" dirty="0">
                <a:sym typeface="Wingdings" panose="05000000000000000000" pitchFamily="2" charset="2"/>
              </a:rPr>
              <a:t> 2013-2022 (also die </a:t>
            </a:r>
            <a:r>
              <a:rPr lang="en-US" dirty="0" err="1">
                <a:sym typeface="Wingdings" panose="05000000000000000000" pitchFamily="2" charset="2"/>
              </a:rPr>
              <a:t>letzten</a:t>
            </a:r>
            <a:r>
              <a:rPr lang="en-US" dirty="0">
                <a:sym typeface="Wingdings" panose="05000000000000000000" pitchFamily="2" charset="2"/>
              </a:rPr>
              <a:t> 10 Jahre)  </a:t>
            </a:r>
            <a:r>
              <a:rPr lang="en-US" dirty="0" err="1">
                <a:sym typeface="Wingdings" panose="05000000000000000000" pitchFamily="2" charset="2"/>
              </a:rPr>
              <a:t>Steigung</a:t>
            </a:r>
            <a:r>
              <a:rPr lang="en-US" dirty="0">
                <a:sym typeface="Wingdings" panose="05000000000000000000" pitchFamily="2" charset="2"/>
              </a:rPr>
              <a:t> +0,36 GtCO2eq/yr²</a:t>
            </a:r>
          </a:p>
          <a:p>
            <a:pPr marL="171450" lvl="0" indent="-171450" defTabSz="990478">
              <a:buFont typeface="Arial" panose="020B0604020202020204" pitchFamily="34" charset="0"/>
              <a:buChar char="•"/>
              <a:defRPr/>
            </a:pPr>
            <a:r>
              <a:rPr lang="en-US" dirty="0" err="1">
                <a:sym typeface="Wingdings" panose="05000000000000000000" pitchFamily="2" charset="2"/>
              </a:rPr>
              <a:t>Diese</a:t>
            </a:r>
            <a:r>
              <a:rPr lang="en-US" dirty="0">
                <a:sym typeface="Wingdings" panose="05000000000000000000" pitchFamily="2" charset="2"/>
              </a:rPr>
              <a:t> </a:t>
            </a:r>
            <a:r>
              <a:rPr lang="en-US" dirty="0" err="1">
                <a:sym typeface="Wingdings" panose="05000000000000000000" pitchFamily="2" charset="2"/>
              </a:rPr>
              <a:t>linearen</a:t>
            </a:r>
            <a:r>
              <a:rPr lang="en-US" dirty="0">
                <a:sym typeface="Wingdings" panose="05000000000000000000" pitchFamily="2" charset="2"/>
              </a:rPr>
              <a:t> </a:t>
            </a:r>
            <a:r>
              <a:rPr lang="en-US" dirty="0" err="1">
                <a:sym typeface="Wingdings" panose="05000000000000000000" pitchFamily="2" charset="2"/>
              </a:rPr>
              <a:t>Verläufe</a:t>
            </a:r>
            <a:r>
              <a:rPr lang="en-US" dirty="0">
                <a:sym typeface="Wingdings" panose="05000000000000000000" pitchFamily="2" charset="2"/>
              </a:rPr>
              <a:t> </a:t>
            </a:r>
            <a:r>
              <a:rPr lang="en-US" dirty="0" err="1">
                <a:sym typeface="Wingdings" panose="05000000000000000000" pitchFamily="2" charset="2"/>
              </a:rPr>
              <a:t>werden</a:t>
            </a:r>
            <a:r>
              <a:rPr lang="en-US" dirty="0">
                <a:sym typeface="Wingdings" panose="05000000000000000000" pitchFamily="2" charset="2"/>
              </a:rPr>
              <a:t> </a:t>
            </a:r>
            <a:r>
              <a:rPr lang="en-US" dirty="0" err="1">
                <a:sym typeface="Wingdings" panose="05000000000000000000" pitchFamily="2" charset="2"/>
              </a:rPr>
              <a:t>mit</a:t>
            </a:r>
            <a:r>
              <a:rPr lang="en-US" dirty="0">
                <a:sym typeface="Wingdings" panose="05000000000000000000" pitchFamily="2" charset="2"/>
              </a:rPr>
              <a:t> den SSP-Plots </a:t>
            </a:r>
            <a:r>
              <a:rPr lang="en-US" dirty="0" err="1">
                <a:sym typeface="Wingdings" panose="05000000000000000000" pitchFamily="2" charset="2"/>
              </a:rPr>
              <a:t>aus</a:t>
            </a:r>
            <a:r>
              <a:rPr lang="en-US" dirty="0">
                <a:sym typeface="Wingdings" panose="05000000000000000000" pitchFamily="2" charset="2"/>
              </a:rPr>
              <a:t> dem IPCC AR6 WG1 </a:t>
            </a:r>
            <a:r>
              <a:rPr lang="en-US" dirty="0" err="1">
                <a:sym typeface="Wingdings" panose="05000000000000000000" pitchFamily="2" charset="2"/>
              </a:rPr>
              <a:t>verglichen</a:t>
            </a:r>
            <a:r>
              <a:rPr lang="en-US" dirty="0">
                <a:sym typeface="Wingdings" panose="05000000000000000000" pitchFamily="2" charset="2"/>
              </a:rPr>
              <a:t> (Fig. SPM.4a):</a:t>
            </a:r>
          </a:p>
          <a:p>
            <a:pPr marL="628650" lvl="1" indent="-171450" defTabSz="990478">
              <a:buFont typeface="Arial" panose="020B0604020202020204" pitchFamily="34" charset="0"/>
              <a:buChar char="•"/>
              <a:defRPr/>
            </a:pPr>
            <a:r>
              <a:rPr lang="en-US" dirty="0" err="1">
                <a:sym typeface="Wingdings" panose="05000000000000000000" pitchFamily="2" charset="2"/>
              </a:rPr>
              <a:t>Zunächst</a:t>
            </a:r>
            <a:r>
              <a:rPr lang="en-US" dirty="0">
                <a:sym typeface="Wingdings" panose="05000000000000000000" pitchFamily="2" charset="2"/>
              </a:rPr>
              <a:t> </a:t>
            </a:r>
            <a:r>
              <a:rPr lang="en-US" dirty="0" err="1">
                <a:sym typeface="Wingdings" panose="05000000000000000000" pitchFamily="2" charset="2"/>
              </a:rPr>
              <a:t>müssen</a:t>
            </a:r>
            <a:r>
              <a:rPr lang="en-US" dirty="0">
                <a:sym typeface="Wingdings" panose="05000000000000000000" pitchFamily="2" charset="2"/>
              </a:rPr>
              <a:t> die </a:t>
            </a:r>
            <a:r>
              <a:rPr lang="en-US" dirty="0" err="1">
                <a:sym typeface="Wingdings" panose="05000000000000000000" pitchFamily="2" charset="2"/>
              </a:rPr>
              <a:t>oben</a:t>
            </a:r>
            <a:r>
              <a:rPr lang="en-US" dirty="0">
                <a:sym typeface="Wingdings" panose="05000000000000000000" pitchFamily="2" charset="2"/>
              </a:rPr>
              <a:t> </a:t>
            </a:r>
            <a:r>
              <a:rPr lang="en-US" dirty="0" err="1">
                <a:sym typeface="Wingdings" panose="05000000000000000000" pitchFamily="2" charset="2"/>
              </a:rPr>
              <a:t>genannten</a:t>
            </a:r>
            <a:r>
              <a:rPr lang="en-US" dirty="0">
                <a:sym typeface="Wingdings" panose="05000000000000000000" pitchFamily="2" charset="2"/>
              </a:rPr>
              <a:t> </a:t>
            </a:r>
            <a:r>
              <a:rPr lang="en-US" dirty="0" err="1">
                <a:sym typeface="Wingdings" panose="05000000000000000000" pitchFamily="2" charset="2"/>
              </a:rPr>
              <a:t>Steigungen</a:t>
            </a:r>
            <a:r>
              <a:rPr lang="en-US" dirty="0">
                <a:sym typeface="Wingdings" panose="05000000000000000000" pitchFamily="2" charset="2"/>
              </a:rPr>
              <a:t> auf den </a:t>
            </a:r>
            <a:r>
              <a:rPr lang="en-US" dirty="0" err="1">
                <a:sym typeface="Wingdings" panose="05000000000000000000" pitchFamily="2" charset="2"/>
              </a:rPr>
              <a:t>zeitlichen</a:t>
            </a:r>
            <a:r>
              <a:rPr lang="en-US" dirty="0">
                <a:sym typeface="Wingdings" panose="05000000000000000000" pitchFamily="2" charset="2"/>
              </a:rPr>
              <a:t> </a:t>
            </a:r>
            <a:r>
              <a:rPr lang="en-US" dirty="0" err="1">
                <a:sym typeface="Wingdings" panose="05000000000000000000" pitchFamily="2" charset="2"/>
              </a:rPr>
              <a:t>Anfangspunkt</a:t>
            </a:r>
            <a:r>
              <a:rPr lang="en-US" dirty="0">
                <a:sym typeface="Wingdings" panose="05000000000000000000" pitchFamily="2" charset="2"/>
              </a:rPr>
              <a:t> der IPCC-Plots </a:t>
            </a:r>
            <a:r>
              <a:rPr lang="en-US" dirty="0" err="1">
                <a:sym typeface="Wingdings" panose="05000000000000000000" pitchFamily="2" charset="2"/>
              </a:rPr>
              <a:t>normiert</a:t>
            </a:r>
            <a:r>
              <a:rPr lang="en-US" dirty="0">
                <a:sym typeface="Wingdings" panose="05000000000000000000" pitchFamily="2" charset="2"/>
              </a:rPr>
              <a:t> </a:t>
            </a:r>
            <a:r>
              <a:rPr lang="en-US" dirty="0" err="1">
                <a:sym typeface="Wingdings" panose="05000000000000000000" pitchFamily="2" charset="2"/>
              </a:rPr>
              <a:t>werden</a:t>
            </a:r>
            <a:r>
              <a:rPr lang="en-US" dirty="0">
                <a:sym typeface="Wingdings" panose="05000000000000000000" pitchFamily="2" charset="2"/>
              </a:rPr>
              <a:t>, </a:t>
            </a:r>
            <a:r>
              <a:rPr lang="en-US" dirty="0" err="1">
                <a:sym typeface="Wingdings" panose="05000000000000000000" pitchFamily="2" charset="2"/>
              </a:rPr>
              <a:t>weil</a:t>
            </a:r>
            <a:r>
              <a:rPr lang="en-US" dirty="0">
                <a:sym typeface="Wingdings" panose="05000000000000000000" pitchFamily="2" charset="2"/>
              </a:rPr>
              <a:t> </a:t>
            </a:r>
            <a:r>
              <a:rPr lang="en-US" dirty="0" err="1">
                <a:sym typeface="Wingdings" panose="05000000000000000000" pitchFamily="2" charset="2"/>
              </a:rPr>
              <a:t>diese</a:t>
            </a:r>
            <a:r>
              <a:rPr lang="en-US" dirty="0">
                <a:sym typeface="Wingdings" panose="05000000000000000000" pitchFamily="2" charset="2"/>
              </a:rPr>
              <a:t> </a:t>
            </a:r>
            <a:r>
              <a:rPr lang="en-US" dirty="0" err="1">
                <a:sym typeface="Wingdings" panose="05000000000000000000" pitchFamily="2" charset="2"/>
              </a:rPr>
              <a:t>im</a:t>
            </a:r>
            <a:r>
              <a:rPr lang="en-US" dirty="0">
                <a:sym typeface="Wingdings" panose="05000000000000000000" pitchFamily="2" charset="2"/>
              </a:rPr>
              <a:t> </a:t>
            </a:r>
            <a:r>
              <a:rPr lang="en-US" dirty="0" err="1">
                <a:sym typeface="Wingdings" panose="05000000000000000000" pitchFamily="2" charset="2"/>
              </a:rPr>
              <a:t>Gegensatz</a:t>
            </a:r>
            <a:r>
              <a:rPr lang="en-US" dirty="0">
                <a:sym typeface="Wingdings" panose="05000000000000000000" pitchFamily="2" charset="2"/>
              </a:rPr>
              <a:t> </a:t>
            </a:r>
            <a:r>
              <a:rPr lang="en-US" dirty="0" err="1">
                <a:sym typeface="Wingdings" panose="05000000000000000000" pitchFamily="2" charset="2"/>
              </a:rPr>
              <a:t>zu</a:t>
            </a:r>
            <a:r>
              <a:rPr lang="en-US" dirty="0">
                <a:sym typeface="Wingdings" panose="05000000000000000000" pitchFamily="2" charset="2"/>
              </a:rPr>
              <a:t> EDGAR </a:t>
            </a:r>
            <a:r>
              <a:rPr lang="en-US" dirty="0" err="1">
                <a:sym typeface="Wingdings" panose="05000000000000000000" pitchFamily="2" charset="2"/>
              </a:rPr>
              <a:t>nur</a:t>
            </a:r>
            <a:r>
              <a:rPr lang="en-US" dirty="0">
                <a:sym typeface="Wingdings" panose="05000000000000000000" pitchFamily="2" charset="2"/>
              </a:rPr>
              <a:t> CO2 und </a:t>
            </a:r>
            <a:r>
              <a:rPr lang="en-US" dirty="0" err="1">
                <a:sym typeface="Wingdings" panose="05000000000000000000" pitchFamily="2" charset="2"/>
              </a:rPr>
              <a:t>keine</a:t>
            </a:r>
            <a:r>
              <a:rPr lang="en-US" dirty="0">
                <a:sym typeface="Wingdings" panose="05000000000000000000" pitchFamily="2" charset="2"/>
              </a:rPr>
              <a:t> CH4, N2O und F-</a:t>
            </a:r>
            <a:r>
              <a:rPr lang="en-US" dirty="0" err="1">
                <a:sym typeface="Wingdings" panose="05000000000000000000" pitchFamily="2" charset="2"/>
              </a:rPr>
              <a:t>Gase</a:t>
            </a:r>
            <a:r>
              <a:rPr lang="en-US" dirty="0">
                <a:sym typeface="Wingdings" panose="05000000000000000000" pitchFamily="2" charset="2"/>
              </a:rPr>
              <a:t> </a:t>
            </a:r>
            <a:r>
              <a:rPr lang="en-US" dirty="0" err="1">
                <a:sym typeface="Wingdings" panose="05000000000000000000" pitchFamily="2" charset="2"/>
              </a:rPr>
              <a:t>beinhalten</a:t>
            </a:r>
            <a:r>
              <a:rPr lang="en-US" dirty="0">
                <a:sym typeface="Wingdings" panose="05000000000000000000" pitchFamily="2" charset="2"/>
              </a:rPr>
              <a:t>. Der </a:t>
            </a:r>
            <a:r>
              <a:rPr lang="en-US" dirty="0" err="1">
                <a:sym typeface="Wingdings" panose="05000000000000000000" pitchFamily="2" charset="2"/>
              </a:rPr>
              <a:t>Anfangspunkt</a:t>
            </a:r>
            <a:r>
              <a:rPr lang="en-US" dirty="0">
                <a:sym typeface="Wingdings" panose="05000000000000000000" pitchFamily="2" charset="2"/>
              </a:rPr>
              <a:t> für die SPPs </a:t>
            </a:r>
            <a:r>
              <a:rPr lang="en-US" dirty="0" err="1">
                <a:sym typeface="Wingdings" panose="05000000000000000000" pitchFamily="2" charset="2"/>
              </a:rPr>
              <a:t>im</a:t>
            </a:r>
            <a:r>
              <a:rPr lang="en-US" dirty="0">
                <a:sym typeface="Wingdings" panose="05000000000000000000" pitchFamily="2" charset="2"/>
              </a:rPr>
              <a:t> IPCC-</a:t>
            </a:r>
            <a:r>
              <a:rPr lang="en-US" dirty="0" err="1">
                <a:sym typeface="Wingdings" panose="05000000000000000000" pitchFamily="2" charset="2"/>
              </a:rPr>
              <a:t>Bericht</a:t>
            </a:r>
            <a:r>
              <a:rPr lang="en-US" dirty="0">
                <a:sym typeface="Wingdings" panose="05000000000000000000" pitchFamily="2" charset="2"/>
              </a:rPr>
              <a:t> </a:t>
            </a:r>
            <a:r>
              <a:rPr lang="en-US" dirty="0" err="1">
                <a:sym typeface="Wingdings" panose="05000000000000000000" pitchFamily="2" charset="2"/>
              </a:rPr>
              <a:t>ist</a:t>
            </a:r>
            <a:r>
              <a:rPr lang="en-US" dirty="0">
                <a:sym typeface="Wingdings" panose="05000000000000000000" pitchFamily="2" charset="2"/>
              </a:rPr>
              <a:t> das </a:t>
            </a:r>
            <a:r>
              <a:rPr lang="en-US" dirty="0" err="1">
                <a:sym typeface="Wingdings" panose="05000000000000000000" pitchFamily="2" charset="2"/>
              </a:rPr>
              <a:t>Jahr</a:t>
            </a:r>
            <a:r>
              <a:rPr lang="en-US" dirty="0">
                <a:sym typeface="Wingdings" panose="05000000000000000000" pitchFamily="2" charset="2"/>
              </a:rPr>
              <a:t> 2015. In EDGAR </a:t>
            </a:r>
            <a:r>
              <a:rPr lang="en-US" dirty="0" err="1">
                <a:sym typeface="Wingdings" panose="05000000000000000000" pitchFamily="2" charset="2"/>
              </a:rPr>
              <a:t>beträgt</a:t>
            </a:r>
            <a:r>
              <a:rPr lang="en-US" dirty="0">
                <a:sym typeface="Wingdings" panose="05000000000000000000" pitchFamily="2" charset="2"/>
              </a:rPr>
              <a:t> der Wert für 2015 50,4 GtCO2eq/yr. </a:t>
            </a:r>
            <a:r>
              <a:rPr lang="en-US" dirty="0" err="1">
                <a:sym typeface="Wingdings" panose="05000000000000000000" pitchFamily="2" charset="2"/>
              </a:rPr>
              <a:t>Im</a:t>
            </a:r>
            <a:r>
              <a:rPr lang="en-US" dirty="0">
                <a:sym typeface="Wingdings" panose="05000000000000000000" pitchFamily="2" charset="2"/>
              </a:rPr>
              <a:t> IPCC-</a:t>
            </a:r>
            <a:r>
              <a:rPr lang="en-US" dirty="0" err="1">
                <a:sym typeface="Wingdings" panose="05000000000000000000" pitchFamily="2" charset="2"/>
              </a:rPr>
              <a:t>Bericht</a:t>
            </a:r>
            <a:r>
              <a:rPr lang="en-US" dirty="0">
                <a:sym typeface="Wingdings" panose="05000000000000000000" pitchFamily="2" charset="2"/>
              </a:rPr>
              <a:t> </a:t>
            </a:r>
            <a:r>
              <a:rPr lang="en-US" dirty="0" err="1">
                <a:sym typeface="Wingdings" panose="05000000000000000000" pitchFamily="2" charset="2"/>
              </a:rPr>
              <a:t>sind</a:t>
            </a:r>
            <a:r>
              <a:rPr lang="en-US" dirty="0">
                <a:sym typeface="Wingdings" panose="05000000000000000000" pitchFamily="2" charset="2"/>
              </a:rPr>
              <a:t> es 39 GtCO2/yr. Der </a:t>
            </a:r>
            <a:r>
              <a:rPr lang="en-US" dirty="0" err="1">
                <a:sym typeface="Wingdings" panose="05000000000000000000" pitchFamily="2" charset="2"/>
              </a:rPr>
              <a:t>Normierungsfaktor</a:t>
            </a:r>
            <a:r>
              <a:rPr lang="en-US" dirty="0">
                <a:sym typeface="Wingdings" panose="05000000000000000000" pitchFamily="2" charset="2"/>
              </a:rPr>
              <a:t> </a:t>
            </a:r>
            <a:r>
              <a:rPr lang="en-US" dirty="0" err="1">
                <a:sym typeface="Wingdings" panose="05000000000000000000" pitchFamily="2" charset="2"/>
              </a:rPr>
              <a:t>ist</a:t>
            </a:r>
            <a:r>
              <a:rPr lang="en-US" dirty="0">
                <a:sym typeface="Wingdings" panose="05000000000000000000" pitchFamily="2" charset="2"/>
              </a:rPr>
              <a:t> also 39/50,4 = 0,774. </a:t>
            </a:r>
            <a:r>
              <a:rPr lang="en-US" dirty="0" err="1">
                <a:sym typeface="Wingdings" panose="05000000000000000000" pitchFamily="2" charset="2"/>
              </a:rPr>
              <a:t>Daraus</a:t>
            </a:r>
            <a:r>
              <a:rPr lang="en-US" dirty="0">
                <a:sym typeface="Wingdings" panose="05000000000000000000" pitchFamily="2" charset="2"/>
              </a:rPr>
              <a:t> </a:t>
            </a:r>
            <a:r>
              <a:rPr lang="en-US" dirty="0" err="1">
                <a:sym typeface="Wingdings" panose="05000000000000000000" pitchFamily="2" charset="2"/>
              </a:rPr>
              <a:t>ergeben</a:t>
            </a:r>
            <a:r>
              <a:rPr lang="en-US" dirty="0">
                <a:sym typeface="Wingdings" panose="05000000000000000000" pitchFamily="2" charset="2"/>
              </a:rPr>
              <a:t> </a:t>
            </a:r>
            <a:r>
              <a:rPr lang="en-US" dirty="0" err="1">
                <a:sym typeface="Wingdings" panose="05000000000000000000" pitchFamily="2" charset="2"/>
              </a:rPr>
              <a:t>sich</a:t>
            </a:r>
            <a:r>
              <a:rPr lang="en-US" dirty="0">
                <a:sym typeface="Wingdings" panose="05000000000000000000" pitchFamily="2" charset="2"/>
              </a:rPr>
              <a:t> die </a:t>
            </a:r>
            <a:r>
              <a:rPr lang="en-US" dirty="0" err="1">
                <a:sym typeface="Wingdings" panose="05000000000000000000" pitchFamily="2" charset="2"/>
              </a:rPr>
              <a:t>folgenden</a:t>
            </a:r>
            <a:r>
              <a:rPr lang="en-US" dirty="0">
                <a:sym typeface="Wingdings" panose="05000000000000000000" pitchFamily="2" charset="2"/>
              </a:rPr>
              <a:t> </a:t>
            </a:r>
            <a:r>
              <a:rPr lang="en-US" dirty="0" err="1">
                <a:sym typeface="Wingdings" panose="05000000000000000000" pitchFamily="2" charset="2"/>
              </a:rPr>
              <a:t>normierten</a:t>
            </a:r>
            <a:r>
              <a:rPr lang="en-US" dirty="0">
                <a:sym typeface="Wingdings" panose="05000000000000000000" pitchFamily="2" charset="2"/>
              </a:rPr>
              <a:t> </a:t>
            </a:r>
            <a:r>
              <a:rPr lang="en-US" dirty="0" err="1">
                <a:sym typeface="Wingdings" panose="05000000000000000000" pitchFamily="2" charset="2"/>
              </a:rPr>
              <a:t>linearen</a:t>
            </a:r>
            <a:r>
              <a:rPr lang="en-US" dirty="0">
                <a:sym typeface="Wingdings" panose="05000000000000000000" pitchFamily="2" charset="2"/>
              </a:rPr>
              <a:t> Trends:</a:t>
            </a:r>
          </a:p>
          <a:p>
            <a:pPr marL="1085850" lvl="2" indent="-171450" defTabSz="990478">
              <a:buFont typeface="Arial" panose="020B0604020202020204" pitchFamily="34" charset="0"/>
              <a:buChar char="•"/>
              <a:defRPr/>
            </a:pPr>
            <a:r>
              <a:rPr lang="en-US" dirty="0"/>
              <a:t>Für den </a:t>
            </a:r>
            <a:r>
              <a:rPr lang="en-US" dirty="0" err="1"/>
              <a:t>Zeitraum</a:t>
            </a:r>
            <a:r>
              <a:rPr lang="en-US" dirty="0"/>
              <a:t> 2008-2022 (also die </a:t>
            </a:r>
            <a:r>
              <a:rPr lang="en-US" dirty="0" err="1"/>
              <a:t>letzten</a:t>
            </a:r>
            <a:r>
              <a:rPr lang="en-US" dirty="0"/>
              <a:t> 15 Jahre) </a:t>
            </a:r>
            <a:r>
              <a:rPr lang="en-US" dirty="0">
                <a:sym typeface="Wingdings" panose="05000000000000000000" pitchFamily="2" charset="2"/>
              </a:rPr>
              <a:t> </a:t>
            </a:r>
            <a:r>
              <a:rPr lang="en-US" dirty="0" err="1">
                <a:sym typeface="Wingdings" panose="05000000000000000000" pitchFamily="2" charset="2"/>
              </a:rPr>
              <a:t>Steigung</a:t>
            </a:r>
            <a:r>
              <a:rPr lang="en-US" dirty="0">
                <a:sym typeface="Wingdings" panose="05000000000000000000" pitchFamily="2" charset="2"/>
              </a:rPr>
              <a:t> +0,41 GtCO2/yr²</a:t>
            </a:r>
          </a:p>
          <a:p>
            <a:pPr marL="1085850" lvl="2" indent="-171450" defTabSz="990478">
              <a:buFont typeface="Arial" panose="020B0604020202020204" pitchFamily="34" charset="0"/>
              <a:buChar char="•"/>
              <a:defRPr/>
            </a:pPr>
            <a:r>
              <a:rPr lang="en-US" dirty="0">
                <a:sym typeface="Wingdings" panose="05000000000000000000" pitchFamily="2" charset="2"/>
              </a:rPr>
              <a:t>Für den </a:t>
            </a:r>
            <a:r>
              <a:rPr lang="en-US" dirty="0" err="1">
                <a:sym typeface="Wingdings" panose="05000000000000000000" pitchFamily="2" charset="2"/>
              </a:rPr>
              <a:t>Zeitraum</a:t>
            </a:r>
            <a:r>
              <a:rPr lang="en-US" dirty="0">
                <a:sym typeface="Wingdings" panose="05000000000000000000" pitchFamily="2" charset="2"/>
              </a:rPr>
              <a:t> 2013-2022 (also die </a:t>
            </a:r>
            <a:r>
              <a:rPr lang="en-US" dirty="0" err="1">
                <a:sym typeface="Wingdings" panose="05000000000000000000" pitchFamily="2" charset="2"/>
              </a:rPr>
              <a:t>letzten</a:t>
            </a:r>
            <a:r>
              <a:rPr lang="en-US" dirty="0">
                <a:sym typeface="Wingdings" panose="05000000000000000000" pitchFamily="2" charset="2"/>
              </a:rPr>
              <a:t> 10 Jahre)  </a:t>
            </a:r>
            <a:r>
              <a:rPr lang="en-US" dirty="0" err="1">
                <a:sym typeface="Wingdings" panose="05000000000000000000" pitchFamily="2" charset="2"/>
              </a:rPr>
              <a:t>Steigung</a:t>
            </a:r>
            <a:r>
              <a:rPr lang="en-US" dirty="0">
                <a:sym typeface="Wingdings" panose="05000000000000000000" pitchFamily="2" charset="2"/>
              </a:rPr>
              <a:t> +0,28 GtCO2/yr²</a:t>
            </a:r>
          </a:p>
          <a:p>
            <a:pPr marL="628650" lvl="1" indent="-171450" defTabSz="990478">
              <a:buFont typeface="Arial" panose="020B0604020202020204" pitchFamily="34" charset="0"/>
              <a:buChar char="•"/>
              <a:defRPr/>
            </a:pPr>
            <a:r>
              <a:rPr lang="en-US" dirty="0">
                <a:sym typeface="Wingdings" panose="05000000000000000000" pitchFamily="2" charset="2"/>
              </a:rPr>
              <a:t>Die </a:t>
            </a:r>
            <a:r>
              <a:rPr lang="en-US" dirty="0" err="1">
                <a:sym typeface="Wingdings" panose="05000000000000000000" pitchFamily="2" charset="2"/>
              </a:rPr>
              <a:t>entsprechenden</a:t>
            </a:r>
            <a:r>
              <a:rPr lang="en-US" dirty="0">
                <a:sym typeface="Wingdings" panose="05000000000000000000" pitchFamily="2" charset="2"/>
              </a:rPr>
              <a:t> </a:t>
            </a:r>
            <a:r>
              <a:rPr lang="en-US" dirty="0" err="1">
                <a:sym typeface="Wingdings" panose="05000000000000000000" pitchFamily="2" charset="2"/>
              </a:rPr>
              <a:t>linearen</a:t>
            </a:r>
            <a:r>
              <a:rPr lang="en-US" dirty="0">
                <a:sym typeface="Wingdings" panose="05000000000000000000" pitchFamily="2" charset="2"/>
              </a:rPr>
              <a:t> </a:t>
            </a:r>
            <a:r>
              <a:rPr lang="en-US" dirty="0" err="1">
                <a:sym typeface="Wingdings" panose="05000000000000000000" pitchFamily="2" charset="2"/>
              </a:rPr>
              <a:t>Verläufe</a:t>
            </a:r>
            <a:r>
              <a:rPr lang="en-US" dirty="0">
                <a:sym typeface="Wingdings" panose="05000000000000000000" pitchFamily="2" charset="2"/>
              </a:rPr>
              <a:t> </a:t>
            </a:r>
            <a:r>
              <a:rPr lang="en-US" dirty="0" err="1">
                <a:sym typeface="Wingdings" panose="05000000000000000000" pitchFamily="2" charset="2"/>
              </a:rPr>
              <a:t>werden</a:t>
            </a:r>
            <a:r>
              <a:rPr lang="en-US" dirty="0">
                <a:sym typeface="Wingdings" panose="05000000000000000000" pitchFamily="2" charset="2"/>
              </a:rPr>
              <a:t> ab dem </a:t>
            </a:r>
            <a:r>
              <a:rPr lang="en-US" dirty="0" err="1">
                <a:sym typeface="Wingdings" panose="05000000000000000000" pitchFamily="2" charset="2"/>
              </a:rPr>
              <a:t>Punkt</a:t>
            </a:r>
            <a:r>
              <a:rPr lang="en-US" dirty="0">
                <a:sym typeface="Wingdings" panose="05000000000000000000" pitchFamily="2" charset="2"/>
              </a:rPr>
              <a:t> für das </a:t>
            </a:r>
            <a:r>
              <a:rPr lang="en-US" dirty="0" err="1">
                <a:sym typeface="Wingdings" panose="05000000000000000000" pitchFamily="2" charset="2"/>
              </a:rPr>
              <a:t>Jahr</a:t>
            </a:r>
            <a:r>
              <a:rPr lang="en-US" dirty="0">
                <a:sym typeface="Wingdings" panose="05000000000000000000" pitchFamily="2" charset="2"/>
              </a:rPr>
              <a:t> 2015 (39 GtCO2/</a:t>
            </a:r>
            <a:r>
              <a:rPr lang="en-US" dirty="0" err="1">
                <a:sym typeface="Wingdings" panose="05000000000000000000" pitchFamily="2" charset="2"/>
              </a:rPr>
              <a:t>yr</a:t>
            </a:r>
            <a:r>
              <a:rPr lang="en-US" dirty="0">
                <a:sym typeface="Wingdings" panose="05000000000000000000" pitchFamily="2" charset="2"/>
              </a:rPr>
              <a:t>) bis </a:t>
            </a:r>
            <a:r>
              <a:rPr lang="en-US" dirty="0" err="1">
                <a:sym typeface="Wingdings" panose="05000000000000000000" pitchFamily="2" charset="2"/>
              </a:rPr>
              <a:t>zum</a:t>
            </a:r>
            <a:r>
              <a:rPr lang="en-US" dirty="0">
                <a:sym typeface="Wingdings" panose="05000000000000000000" pitchFamily="2" charset="2"/>
              </a:rPr>
              <a:t> </a:t>
            </a:r>
            <a:r>
              <a:rPr lang="en-US" dirty="0" err="1">
                <a:sym typeface="Wingdings" panose="05000000000000000000" pitchFamily="2" charset="2"/>
              </a:rPr>
              <a:t>Jahr</a:t>
            </a:r>
            <a:r>
              <a:rPr lang="en-US" dirty="0">
                <a:sym typeface="Wingdings" panose="05000000000000000000" pitchFamily="2" charset="2"/>
              </a:rPr>
              <a:t> 2100 (74 GtCO2/</a:t>
            </a:r>
            <a:r>
              <a:rPr lang="en-US" dirty="0" err="1">
                <a:sym typeface="Wingdings" panose="05000000000000000000" pitchFamily="2" charset="2"/>
              </a:rPr>
              <a:t>yr</a:t>
            </a:r>
            <a:r>
              <a:rPr lang="en-US" dirty="0">
                <a:sym typeface="Wingdings" panose="05000000000000000000" pitchFamily="2" charset="2"/>
              </a:rPr>
              <a:t> </a:t>
            </a:r>
            <a:r>
              <a:rPr lang="en-US" dirty="0" err="1">
                <a:sym typeface="Wingdings" panose="05000000000000000000" pitchFamily="2" charset="2"/>
              </a:rPr>
              <a:t>bzw</a:t>
            </a:r>
            <a:r>
              <a:rPr lang="en-US" dirty="0">
                <a:sym typeface="Wingdings" panose="05000000000000000000" pitchFamily="2" charset="2"/>
              </a:rPr>
              <a:t>. 63 GtCO2/</a:t>
            </a:r>
            <a:r>
              <a:rPr lang="en-US" dirty="0" err="1">
                <a:sym typeface="Wingdings" panose="05000000000000000000" pitchFamily="2" charset="2"/>
              </a:rPr>
              <a:t>yr</a:t>
            </a:r>
            <a:r>
              <a:rPr lang="en-US" dirty="0">
                <a:sym typeface="Wingdings" panose="05000000000000000000" pitchFamily="2" charset="2"/>
              </a:rPr>
              <a:t>) in die Fig. SPM.4a </a:t>
            </a:r>
            <a:r>
              <a:rPr lang="en-US" dirty="0" err="1">
                <a:sym typeface="Wingdings" panose="05000000000000000000" pitchFamily="2" charset="2"/>
              </a:rPr>
              <a:t>eingetragen</a:t>
            </a:r>
            <a:r>
              <a:rPr lang="en-US" dirty="0">
                <a:sym typeface="Wingdings" panose="05000000000000000000" pitchFamily="2" charset="2"/>
              </a:rPr>
              <a:t> und </a:t>
            </a:r>
            <a:r>
              <a:rPr lang="en-US" dirty="0" err="1">
                <a:sym typeface="Wingdings" panose="05000000000000000000" pitchFamily="2" charset="2"/>
              </a:rPr>
              <a:t>mit</a:t>
            </a:r>
            <a:r>
              <a:rPr lang="en-US" dirty="0">
                <a:sym typeface="Wingdings" panose="05000000000000000000" pitchFamily="2" charset="2"/>
              </a:rPr>
              <a:t> den SSP-</a:t>
            </a:r>
            <a:r>
              <a:rPr lang="en-US" dirty="0" err="1">
                <a:sym typeface="Wingdings" panose="05000000000000000000" pitchFamily="2" charset="2"/>
              </a:rPr>
              <a:t>Verläufen</a:t>
            </a:r>
            <a:r>
              <a:rPr lang="en-US" dirty="0">
                <a:sym typeface="Wingdings" panose="05000000000000000000" pitchFamily="2" charset="2"/>
              </a:rPr>
              <a:t> </a:t>
            </a:r>
            <a:r>
              <a:rPr lang="en-US" dirty="0" err="1">
                <a:sym typeface="Wingdings" panose="05000000000000000000" pitchFamily="2" charset="2"/>
              </a:rPr>
              <a:t>verglichen</a:t>
            </a:r>
            <a:r>
              <a:rPr lang="en-US" dirty="0">
                <a:sym typeface="Wingdings" panose="05000000000000000000" pitchFamily="2" charset="2"/>
              </a:rPr>
              <a:t>.</a:t>
            </a:r>
          </a:p>
          <a:p>
            <a:pPr marL="628650" lvl="1" indent="-171450" defTabSz="990478">
              <a:buFont typeface="Arial" panose="020B0604020202020204" pitchFamily="34" charset="0"/>
              <a:buChar char="•"/>
              <a:defRPr/>
            </a:pPr>
            <a:r>
              <a:rPr lang="en-US" dirty="0" err="1">
                <a:sym typeface="Wingdings" panose="05000000000000000000" pitchFamily="2" charset="2"/>
              </a:rPr>
              <a:t>Wichtigste</a:t>
            </a:r>
            <a:r>
              <a:rPr lang="en-US" dirty="0">
                <a:sym typeface="Wingdings" panose="05000000000000000000" pitchFamily="2" charset="2"/>
              </a:rPr>
              <a:t> </a:t>
            </a:r>
            <a:r>
              <a:rPr lang="en-US" dirty="0" err="1">
                <a:sym typeface="Wingdings" panose="05000000000000000000" pitchFamily="2" charset="2"/>
              </a:rPr>
              <a:t>Feststellung</a:t>
            </a:r>
            <a:r>
              <a:rPr lang="en-US" dirty="0">
                <a:sym typeface="Wingdings" panose="05000000000000000000" pitchFamily="2" charset="2"/>
              </a:rPr>
              <a:t>:</a:t>
            </a:r>
          </a:p>
          <a:p>
            <a:pPr marL="1085850" lvl="2" indent="-171450" defTabSz="990478">
              <a:buFont typeface="Arial" panose="020B0604020202020204" pitchFamily="34" charset="0"/>
              <a:buChar char="•"/>
              <a:defRPr/>
            </a:pPr>
            <a:r>
              <a:rPr lang="en-US" dirty="0">
                <a:sym typeface="Wingdings" panose="05000000000000000000" pitchFamily="2" charset="2"/>
              </a:rPr>
              <a:t>Die </a:t>
            </a:r>
            <a:r>
              <a:rPr lang="en-US" dirty="0" err="1">
                <a:sym typeface="Wingdings" panose="05000000000000000000" pitchFamily="2" charset="2"/>
              </a:rPr>
              <a:t>aktuelle</a:t>
            </a:r>
            <a:r>
              <a:rPr lang="en-US" dirty="0">
                <a:sym typeface="Wingdings" panose="05000000000000000000" pitchFamily="2" charset="2"/>
              </a:rPr>
              <a:t> </a:t>
            </a:r>
            <a:r>
              <a:rPr lang="en-US" dirty="0" err="1">
                <a:sym typeface="Wingdings" panose="05000000000000000000" pitchFamily="2" charset="2"/>
              </a:rPr>
              <a:t>Steigung</a:t>
            </a:r>
            <a:r>
              <a:rPr lang="en-US" dirty="0">
                <a:sym typeface="Wingdings" panose="05000000000000000000" pitchFamily="2" charset="2"/>
              </a:rPr>
              <a:t> </a:t>
            </a:r>
            <a:r>
              <a:rPr lang="en-US" dirty="0" err="1">
                <a:sym typeface="Wingdings" panose="05000000000000000000" pitchFamily="2" charset="2"/>
              </a:rPr>
              <a:t>deckt</a:t>
            </a:r>
            <a:r>
              <a:rPr lang="en-US" dirty="0">
                <a:sym typeface="Wingdings" panose="05000000000000000000" pitchFamily="2" charset="2"/>
              </a:rPr>
              <a:t> </a:t>
            </a:r>
            <a:r>
              <a:rPr lang="en-US" dirty="0" err="1">
                <a:sym typeface="Wingdings" panose="05000000000000000000" pitchFamily="2" charset="2"/>
              </a:rPr>
              <a:t>sich</a:t>
            </a:r>
            <a:r>
              <a:rPr lang="en-US" dirty="0">
                <a:sym typeface="Wingdings" panose="05000000000000000000" pitchFamily="2" charset="2"/>
              </a:rPr>
              <a:t> gut </a:t>
            </a:r>
            <a:r>
              <a:rPr lang="en-US" dirty="0" err="1">
                <a:sym typeface="Wingdings" panose="05000000000000000000" pitchFamily="2" charset="2"/>
              </a:rPr>
              <a:t>mit</a:t>
            </a:r>
            <a:r>
              <a:rPr lang="en-US" dirty="0">
                <a:sym typeface="Wingdings" panose="05000000000000000000" pitchFamily="2" charset="2"/>
              </a:rPr>
              <a:t> der </a:t>
            </a:r>
            <a:r>
              <a:rPr lang="en-US" dirty="0" err="1">
                <a:sym typeface="Wingdings" panose="05000000000000000000" pitchFamily="2" charset="2"/>
              </a:rPr>
              <a:t>Anfangs-Steigung</a:t>
            </a:r>
            <a:r>
              <a:rPr lang="en-US" dirty="0">
                <a:sym typeface="Wingdings" panose="05000000000000000000" pitchFamily="2" charset="2"/>
              </a:rPr>
              <a:t> des SSP2-4.5.</a:t>
            </a:r>
          </a:p>
          <a:p>
            <a:pPr marL="1085850" lvl="2" indent="-171450" defTabSz="990478">
              <a:buFont typeface="Arial" panose="020B0604020202020204" pitchFamily="34" charset="0"/>
              <a:buChar char="•"/>
              <a:defRPr/>
            </a:pPr>
            <a:r>
              <a:rPr lang="en-US" dirty="0">
                <a:sym typeface="Wingdings" panose="05000000000000000000" pitchFamily="2" charset="2"/>
              </a:rPr>
              <a:t>Der für das </a:t>
            </a:r>
            <a:r>
              <a:rPr lang="en-US" dirty="0" err="1">
                <a:sym typeface="Wingdings" panose="05000000000000000000" pitchFamily="2" charset="2"/>
              </a:rPr>
              <a:t>Jahr</a:t>
            </a:r>
            <a:r>
              <a:rPr lang="en-US" dirty="0">
                <a:sym typeface="Wingdings" panose="05000000000000000000" pitchFamily="2" charset="2"/>
              </a:rPr>
              <a:t> 2100 linear </a:t>
            </a:r>
            <a:r>
              <a:rPr lang="en-US" dirty="0" err="1">
                <a:sym typeface="Wingdings" panose="05000000000000000000" pitchFamily="2" charset="2"/>
              </a:rPr>
              <a:t>extrapolierte</a:t>
            </a:r>
            <a:r>
              <a:rPr lang="en-US" dirty="0">
                <a:sym typeface="Wingdings" panose="05000000000000000000" pitchFamily="2" charset="2"/>
              </a:rPr>
              <a:t> Wert </a:t>
            </a:r>
            <a:r>
              <a:rPr lang="en-US" dirty="0" err="1">
                <a:sym typeface="Wingdings" panose="05000000000000000000" pitchFamily="2" charset="2"/>
              </a:rPr>
              <a:t>deckt</a:t>
            </a:r>
            <a:r>
              <a:rPr lang="en-US" dirty="0">
                <a:sym typeface="Wingdings" panose="05000000000000000000" pitchFamily="2" charset="2"/>
              </a:rPr>
              <a:t> </a:t>
            </a:r>
            <a:r>
              <a:rPr lang="en-US" dirty="0" err="1">
                <a:sym typeface="Wingdings" panose="05000000000000000000" pitchFamily="2" charset="2"/>
              </a:rPr>
              <a:t>sich</a:t>
            </a:r>
            <a:r>
              <a:rPr lang="en-US" dirty="0">
                <a:sym typeface="Wingdings" panose="05000000000000000000" pitchFamily="2" charset="2"/>
              </a:rPr>
              <a:t> </a:t>
            </a:r>
            <a:r>
              <a:rPr lang="en-US" dirty="0" err="1">
                <a:sym typeface="Wingdings" panose="05000000000000000000" pitchFamily="2" charset="2"/>
              </a:rPr>
              <a:t>ganz</a:t>
            </a:r>
            <a:r>
              <a:rPr lang="en-US" dirty="0">
                <a:sym typeface="Wingdings" panose="05000000000000000000" pitchFamily="2" charset="2"/>
              </a:rPr>
              <a:t> </a:t>
            </a:r>
            <a:r>
              <a:rPr lang="en-US" dirty="0" err="1">
                <a:sym typeface="Wingdings" panose="05000000000000000000" pitchFamily="2" charset="2"/>
              </a:rPr>
              <a:t>grob</a:t>
            </a:r>
            <a:r>
              <a:rPr lang="en-US" dirty="0">
                <a:sym typeface="Wingdings" panose="05000000000000000000" pitchFamily="2" charset="2"/>
              </a:rPr>
              <a:t> </a:t>
            </a:r>
            <a:r>
              <a:rPr lang="en-US" dirty="0" err="1">
                <a:sym typeface="Wingdings" panose="05000000000000000000" pitchFamily="2" charset="2"/>
              </a:rPr>
              <a:t>mit</a:t>
            </a:r>
            <a:r>
              <a:rPr lang="en-US" dirty="0">
                <a:sym typeface="Wingdings" panose="05000000000000000000" pitchFamily="2" charset="2"/>
              </a:rPr>
              <a:t> dem Wert auf den SSP3-7.0 </a:t>
            </a:r>
            <a:r>
              <a:rPr lang="en-US" dirty="0" err="1">
                <a:sym typeface="Wingdings" panose="05000000000000000000" pitchFamily="2" charset="2"/>
              </a:rPr>
              <a:t>im</a:t>
            </a:r>
            <a:r>
              <a:rPr lang="en-US" dirty="0">
                <a:sym typeface="Wingdings" panose="05000000000000000000" pitchFamily="2" charset="2"/>
              </a:rPr>
              <a:t> </a:t>
            </a:r>
            <a:r>
              <a:rPr lang="en-US" dirty="0" err="1">
                <a:sym typeface="Wingdings" panose="05000000000000000000" pitchFamily="2" charset="2"/>
              </a:rPr>
              <a:t>Jahr</a:t>
            </a:r>
            <a:r>
              <a:rPr lang="en-US" dirty="0">
                <a:sym typeface="Wingdings" panose="05000000000000000000" pitchFamily="2" charset="2"/>
              </a:rPr>
              <a:t> 2100 </a:t>
            </a:r>
            <a:r>
              <a:rPr lang="en-US" dirty="0" err="1">
                <a:sym typeface="Wingdings" panose="05000000000000000000" pitchFamily="2" charset="2"/>
              </a:rPr>
              <a:t>landet</a:t>
            </a:r>
            <a:r>
              <a:rPr lang="en-US" dirty="0">
                <a:sym typeface="Wingdings" panose="05000000000000000000" pitchFamily="2" charset="2"/>
              </a:rPr>
              <a:t>.</a:t>
            </a:r>
          </a:p>
          <a:p>
            <a:pPr marL="628650" lvl="1" indent="-171450" defTabSz="990478">
              <a:buFont typeface="Arial" panose="020B0604020202020204" pitchFamily="34" charset="0"/>
              <a:buChar char="•"/>
              <a:defRPr/>
            </a:pPr>
            <a:r>
              <a:rPr lang="en-US" b="1" dirty="0">
                <a:sym typeface="Wingdings" panose="05000000000000000000" pitchFamily="2" charset="2"/>
              </a:rPr>
              <a:t> Es </a:t>
            </a:r>
            <a:r>
              <a:rPr lang="en-US" b="1" dirty="0" err="1">
                <a:sym typeface="Wingdings" panose="05000000000000000000" pitchFamily="2" charset="2"/>
              </a:rPr>
              <a:t>hängt</a:t>
            </a:r>
            <a:r>
              <a:rPr lang="en-US" b="1" dirty="0">
                <a:sym typeface="Wingdings" panose="05000000000000000000" pitchFamily="2" charset="2"/>
              </a:rPr>
              <a:t> also </a:t>
            </a:r>
            <a:r>
              <a:rPr lang="en-US" b="1" dirty="0" err="1">
                <a:sym typeface="Wingdings" panose="05000000000000000000" pitchFamily="2" charset="2"/>
              </a:rPr>
              <a:t>davon</a:t>
            </a:r>
            <a:r>
              <a:rPr lang="en-US" b="1" dirty="0">
                <a:sym typeface="Wingdings" panose="05000000000000000000" pitchFamily="2" charset="2"/>
              </a:rPr>
              <a:t> ab, was man </a:t>
            </a:r>
            <a:r>
              <a:rPr lang="en-US" b="1" dirty="0" err="1">
                <a:sym typeface="Wingdings" panose="05000000000000000000" pitchFamily="2" charset="2"/>
              </a:rPr>
              <a:t>unter</a:t>
            </a:r>
            <a:r>
              <a:rPr lang="en-US" b="1" dirty="0">
                <a:sym typeface="Wingdings" panose="05000000000000000000" pitchFamily="2" charset="2"/>
              </a:rPr>
              <a:t> “den </a:t>
            </a:r>
            <a:r>
              <a:rPr lang="en-US" b="1" dirty="0" err="1">
                <a:sym typeface="Wingdings" panose="05000000000000000000" pitchFamily="2" charset="2"/>
              </a:rPr>
              <a:t>aktuellen</a:t>
            </a:r>
            <a:r>
              <a:rPr lang="en-US" b="1" dirty="0">
                <a:sym typeface="Wingdings" panose="05000000000000000000" pitchFamily="2" charset="2"/>
              </a:rPr>
              <a:t> Trend </a:t>
            </a:r>
            <a:r>
              <a:rPr lang="en-US" b="1" dirty="0" err="1">
                <a:sym typeface="Wingdings" panose="05000000000000000000" pitchFamily="2" charset="2"/>
              </a:rPr>
              <a:t>beibehalten</a:t>
            </a:r>
            <a:r>
              <a:rPr lang="en-US" b="1" dirty="0">
                <a:sym typeface="Wingdings" panose="05000000000000000000" pitchFamily="2" charset="2"/>
              </a:rPr>
              <a:t>” </a:t>
            </a:r>
            <a:r>
              <a:rPr lang="en-US" b="1" dirty="0" err="1">
                <a:sym typeface="Wingdings" panose="05000000000000000000" pitchFamily="2" charset="2"/>
              </a:rPr>
              <a:t>versteht</a:t>
            </a:r>
            <a:r>
              <a:rPr lang="en-US" b="1" dirty="0">
                <a:sym typeface="Wingdings" panose="05000000000000000000" pitchFamily="2" charset="2"/>
              </a:rPr>
              <a:t>:</a:t>
            </a:r>
          </a:p>
          <a:p>
            <a:pPr marL="1085850" lvl="2" indent="-171450" defTabSz="990478">
              <a:buFont typeface="Arial" panose="020B0604020202020204" pitchFamily="34" charset="0"/>
              <a:buChar char="•"/>
              <a:defRPr/>
            </a:pPr>
            <a:r>
              <a:rPr lang="en-US" dirty="0" err="1">
                <a:sym typeface="Wingdings" panose="05000000000000000000" pitchFamily="2" charset="2"/>
              </a:rPr>
              <a:t>Wenn</a:t>
            </a:r>
            <a:r>
              <a:rPr lang="en-US" dirty="0">
                <a:sym typeface="Wingdings" panose="05000000000000000000" pitchFamily="2" charset="2"/>
              </a:rPr>
              <a:t> man </a:t>
            </a:r>
            <a:r>
              <a:rPr lang="en-US" dirty="0" err="1">
                <a:sym typeface="Wingdings" panose="05000000000000000000" pitchFamily="2" charset="2"/>
              </a:rPr>
              <a:t>mit</a:t>
            </a:r>
            <a:r>
              <a:rPr lang="en-US" dirty="0">
                <a:sym typeface="Wingdings" panose="05000000000000000000" pitchFamily="2" charset="2"/>
              </a:rPr>
              <a:t> “den </a:t>
            </a:r>
            <a:r>
              <a:rPr lang="en-US" dirty="0" err="1">
                <a:sym typeface="Wingdings" panose="05000000000000000000" pitchFamily="2" charset="2"/>
              </a:rPr>
              <a:t>aktuellen</a:t>
            </a:r>
            <a:r>
              <a:rPr lang="en-US" dirty="0">
                <a:sym typeface="Wingdings" panose="05000000000000000000" pitchFamily="2" charset="2"/>
              </a:rPr>
              <a:t> Trend </a:t>
            </a:r>
            <a:r>
              <a:rPr lang="en-US" dirty="0" err="1">
                <a:sym typeface="Wingdings" panose="05000000000000000000" pitchFamily="2" charset="2"/>
              </a:rPr>
              <a:t>beibehalten</a:t>
            </a:r>
            <a:r>
              <a:rPr lang="en-US" dirty="0">
                <a:sym typeface="Wingdings" panose="05000000000000000000" pitchFamily="2" charset="2"/>
              </a:rPr>
              <a:t>” </a:t>
            </a:r>
            <a:r>
              <a:rPr lang="en-US" dirty="0" err="1">
                <a:sym typeface="Wingdings" panose="05000000000000000000" pitchFamily="2" charset="2"/>
              </a:rPr>
              <a:t>meint</a:t>
            </a:r>
            <a:r>
              <a:rPr lang="en-US" dirty="0">
                <a:sym typeface="Wingdings" panose="05000000000000000000" pitchFamily="2" charset="2"/>
              </a:rPr>
              <a:t>, </a:t>
            </a:r>
            <a:r>
              <a:rPr lang="en-US" dirty="0" err="1">
                <a:sym typeface="Wingdings" panose="05000000000000000000" pitchFamily="2" charset="2"/>
              </a:rPr>
              <a:t>dass</a:t>
            </a:r>
            <a:r>
              <a:rPr lang="en-US" dirty="0">
                <a:sym typeface="Wingdings" panose="05000000000000000000" pitchFamily="2" charset="2"/>
              </a:rPr>
              <a:t> </a:t>
            </a:r>
            <a:r>
              <a:rPr lang="de-DE" dirty="0">
                <a:sym typeface="Wingdings" panose="05000000000000000000" pitchFamily="2" charset="2"/>
              </a:rPr>
              <a:t>die aktuelle Entwicklung nur noch ein paar Jahre so weiter geht und wir dann aber mehr und mehr Maßnahmen zur Emissionsreduktion ergreifen (was ja tatsächlich auch der aktuellen Entwicklung entspricht) oder aber die Bevölkerung im Laufe des Jahrhunderts schrumpfen wird (was durchaus möglich erscheint), dann kann man sagen, deckt sich der Trend mit aktuell mit </a:t>
            </a:r>
            <a:r>
              <a:rPr lang="de-DE" b="1" dirty="0">
                <a:sym typeface="Wingdings" panose="05000000000000000000" pitchFamily="2" charset="2"/>
              </a:rPr>
              <a:t>SSP2-4.5</a:t>
            </a:r>
          </a:p>
          <a:p>
            <a:pPr marL="1085850" lvl="2" indent="-171450" defTabSz="990478">
              <a:buFont typeface="Arial" panose="020B0604020202020204" pitchFamily="34" charset="0"/>
              <a:buChar char="•"/>
              <a:defRPr/>
            </a:pPr>
            <a:r>
              <a:rPr lang="de-DE" b="0" dirty="0">
                <a:sym typeface="Wingdings" panose="05000000000000000000" pitchFamily="2" charset="2"/>
              </a:rPr>
              <a:t>Wenn man mit „den aktuellen Trend beibehalten“ meint, dass die aktuelle Entwicklung bis zum Ende des Jahrhunderts linear fortgesetzt wird, dann kann man sagen, deckt sich der Trend grob mit </a:t>
            </a:r>
            <a:r>
              <a:rPr lang="de-DE" b="1" dirty="0">
                <a:sym typeface="Wingdings" panose="05000000000000000000" pitchFamily="2" charset="2"/>
              </a:rPr>
              <a:t>SSP3-7.0</a:t>
            </a:r>
            <a:endParaRPr lang="en-US" b="1" dirty="0">
              <a:sym typeface="Wingdings" panose="05000000000000000000" pitchFamily="2" charset="2"/>
            </a:endParaRPr>
          </a:p>
          <a:p>
            <a:pPr marL="171450" lvl="0" indent="-171450" defTabSz="990478">
              <a:buFont typeface="Arial" panose="020B0604020202020204" pitchFamily="34" charset="0"/>
              <a:buChar char="•"/>
              <a:defRPr/>
            </a:pPr>
            <a:r>
              <a:rPr lang="en-US" dirty="0"/>
              <a:t>Aus der Fig. SPM.8a des IPCC-</a:t>
            </a:r>
            <a:r>
              <a:rPr lang="en-US" dirty="0" err="1"/>
              <a:t>Berichts</a:t>
            </a:r>
            <a:r>
              <a:rPr lang="en-US" dirty="0"/>
              <a:t> </a:t>
            </a:r>
            <a:r>
              <a:rPr lang="en-US" dirty="0" err="1"/>
              <a:t>lesen</a:t>
            </a:r>
            <a:r>
              <a:rPr lang="en-US" dirty="0"/>
              <a:t> </a:t>
            </a:r>
            <a:r>
              <a:rPr lang="en-US" dirty="0" err="1"/>
              <a:t>wir</a:t>
            </a:r>
            <a:r>
              <a:rPr lang="en-US" dirty="0"/>
              <a:t> die </a:t>
            </a:r>
            <a:r>
              <a:rPr lang="en-US" dirty="0" err="1"/>
              <a:t>entsprechenden</a:t>
            </a:r>
            <a:r>
              <a:rPr lang="en-US" dirty="0"/>
              <a:t> </a:t>
            </a:r>
            <a:r>
              <a:rPr lang="en-US" dirty="0" err="1"/>
              <a:t>Werte</a:t>
            </a:r>
            <a:r>
              <a:rPr lang="en-US" dirty="0"/>
              <a:t> für das </a:t>
            </a:r>
            <a:r>
              <a:rPr lang="en-US" dirty="0" err="1"/>
              <a:t>Jahr</a:t>
            </a:r>
            <a:r>
              <a:rPr lang="en-US" dirty="0"/>
              <a:t> 2100 ab: (Die </a:t>
            </a:r>
            <a:r>
              <a:rPr lang="en-US" dirty="0" err="1"/>
              <a:t>Tabelle</a:t>
            </a:r>
            <a:r>
              <a:rPr lang="en-US" dirty="0"/>
              <a:t> SPM.1 </a:t>
            </a:r>
            <a:r>
              <a:rPr lang="en-US" dirty="0" err="1"/>
              <a:t>gibt</a:t>
            </a:r>
            <a:r>
              <a:rPr lang="en-US" dirty="0"/>
              <a:t> </a:t>
            </a:r>
            <a:r>
              <a:rPr lang="en-US" dirty="0" err="1"/>
              <a:t>leider</a:t>
            </a:r>
            <a:r>
              <a:rPr lang="en-US" dirty="0"/>
              <a:t> </a:t>
            </a:r>
            <a:r>
              <a:rPr lang="en-US" dirty="0" err="1"/>
              <a:t>nur</a:t>
            </a:r>
            <a:r>
              <a:rPr lang="en-US" dirty="0"/>
              <a:t> </a:t>
            </a:r>
            <a:r>
              <a:rPr lang="en-US" dirty="0" err="1"/>
              <a:t>Mittelwerte</a:t>
            </a:r>
            <a:r>
              <a:rPr lang="en-US" dirty="0"/>
              <a:t> für den </a:t>
            </a:r>
            <a:r>
              <a:rPr lang="en-US" dirty="0" err="1"/>
              <a:t>Zeitbereich</a:t>
            </a:r>
            <a:r>
              <a:rPr lang="en-US" dirty="0"/>
              <a:t> 2081-2100 an und </a:t>
            </a:r>
            <a:r>
              <a:rPr lang="en-US" dirty="0" err="1"/>
              <a:t>ist</a:t>
            </a:r>
            <a:r>
              <a:rPr lang="en-US" dirty="0"/>
              <a:t> </a:t>
            </a:r>
            <a:r>
              <a:rPr lang="en-US" dirty="0" err="1"/>
              <a:t>hier</a:t>
            </a:r>
            <a:r>
              <a:rPr lang="en-US" dirty="0"/>
              <a:t> </a:t>
            </a:r>
            <a:r>
              <a:rPr lang="en-US" dirty="0" err="1"/>
              <a:t>deshalb</a:t>
            </a:r>
            <a:r>
              <a:rPr lang="en-US" dirty="0"/>
              <a:t> </a:t>
            </a:r>
            <a:r>
              <a:rPr lang="en-US" dirty="0" err="1"/>
              <a:t>nicht</a:t>
            </a:r>
            <a:r>
              <a:rPr lang="en-US" dirty="0"/>
              <a:t> </a:t>
            </a:r>
            <a:r>
              <a:rPr lang="en-US" dirty="0" err="1"/>
              <a:t>brauchbar</a:t>
            </a:r>
            <a:r>
              <a:rPr lang="en-US" dirty="0"/>
              <a:t>.)</a:t>
            </a:r>
          </a:p>
          <a:p>
            <a:pPr marL="628650" lvl="1" indent="-171450" defTabSz="990478">
              <a:buFont typeface="Arial" panose="020B0604020202020204" pitchFamily="34" charset="0"/>
              <a:buChar char="•"/>
              <a:defRPr/>
            </a:pPr>
            <a:r>
              <a:rPr lang="en-US" b="1" dirty="0"/>
              <a:t>SSP2-4.5: +2,8 °C</a:t>
            </a:r>
          </a:p>
          <a:p>
            <a:pPr marL="628650" lvl="1" indent="-171450" defTabSz="990478">
              <a:buFont typeface="Arial" panose="020B0604020202020204" pitchFamily="34" charset="0"/>
              <a:buChar char="•"/>
              <a:defRPr/>
            </a:pPr>
            <a:r>
              <a:rPr lang="en-US" b="1" dirty="0"/>
              <a:t>SSP3-7.0: +3,9 °C</a:t>
            </a:r>
          </a:p>
          <a:p>
            <a:pPr marL="171450" lvl="0" indent="-171450" defTabSz="990478">
              <a:buFont typeface="Arial" panose="020B0604020202020204" pitchFamily="34" charset="0"/>
              <a:buChar char="•"/>
              <a:defRPr/>
            </a:pPr>
            <a:r>
              <a:rPr lang="en-US" dirty="0" err="1"/>
              <a:t>Wir</a:t>
            </a:r>
            <a:r>
              <a:rPr lang="en-US" dirty="0"/>
              <a:t> </a:t>
            </a:r>
            <a:r>
              <a:rPr lang="en-US" dirty="0" err="1"/>
              <a:t>verwenden</a:t>
            </a:r>
            <a:r>
              <a:rPr lang="en-US" dirty="0"/>
              <a:t> </a:t>
            </a:r>
            <a:r>
              <a:rPr lang="en-US" dirty="0" err="1"/>
              <a:t>diese</a:t>
            </a:r>
            <a:r>
              <a:rPr lang="en-US" dirty="0"/>
              <a:t> </a:t>
            </a:r>
            <a:r>
              <a:rPr lang="en-US" dirty="0" err="1"/>
              <a:t>Spanne</a:t>
            </a:r>
            <a:r>
              <a:rPr lang="en-US" dirty="0"/>
              <a:t> </a:t>
            </a:r>
            <a:r>
              <a:rPr lang="en-US" dirty="0" err="1"/>
              <a:t>als</a:t>
            </a:r>
            <a:r>
              <a:rPr lang="en-US" dirty="0"/>
              <a:t> </a:t>
            </a:r>
            <a:r>
              <a:rPr lang="en-US" dirty="0" err="1"/>
              <a:t>angegebenen</a:t>
            </a:r>
            <a:r>
              <a:rPr lang="en-US" dirty="0"/>
              <a:t> </a:t>
            </a:r>
            <a:r>
              <a:rPr lang="en-US" dirty="0" err="1"/>
              <a:t>Wertebereich</a:t>
            </a:r>
            <a:r>
              <a:rPr lang="en-US" dirty="0"/>
              <a:t> auf </a:t>
            </a:r>
            <a:r>
              <a:rPr lang="en-US" dirty="0" err="1"/>
              <a:t>unserer</a:t>
            </a:r>
            <a:r>
              <a:rPr lang="en-US" dirty="0"/>
              <a:t> Folie. </a:t>
            </a:r>
            <a:r>
              <a:rPr lang="en-US" dirty="0" err="1"/>
              <a:t>Damit</a:t>
            </a:r>
            <a:r>
              <a:rPr lang="en-US" dirty="0"/>
              <a:t> </a:t>
            </a:r>
            <a:r>
              <a:rPr lang="en-US" dirty="0" err="1"/>
              <a:t>sagen</a:t>
            </a:r>
            <a:r>
              <a:rPr lang="en-US" dirty="0"/>
              <a:t> </a:t>
            </a:r>
            <a:r>
              <a:rPr lang="en-US" dirty="0" err="1"/>
              <a:t>wir</a:t>
            </a:r>
            <a:r>
              <a:rPr lang="en-US" dirty="0"/>
              <a:t> </a:t>
            </a:r>
            <a:r>
              <a:rPr lang="en-US" dirty="0" err="1"/>
              <a:t>letztendlich</a:t>
            </a:r>
            <a:r>
              <a:rPr lang="en-US" dirty="0"/>
              <a:t>: “</a:t>
            </a:r>
            <a:r>
              <a:rPr lang="en-US" dirty="0" err="1"/>
              <a:t>Wir</a:t>
            </a:r>
            <a:r>
              <a:rPr lang="en-US" dirty="0"/>
              <a:t> </a:t>
            </a:r>
            <a:r>
              <a:rPr lang="en-US" dirty="0" err="1"/>
              <a:t>bewegen</a:t>
            </a:r>
            <a:r>
              <a:rPr lang="en-US" dirty="0"/>
              <a:t> </a:t>
            </a:r>
            <a:r>
              <a:rPr lang="en-US" dirty="0" err="1"/>
              <a:t>uns</a:t>
            </a:r>
            <a:r>
              <a:rPr lang="en-US" dirty="0"/>
              <a:t> </a:t>
            </a:r>
            <a:r>
              <a:rPr lang="en-US" dirty="0" err="1"/>
              <a:t>aktuell</a:t>
            </a:r>
            <a:r>
              <a:rPr lang="en-US" dirty="0"/>
              <a:t> </a:t>
            </a:r>
            <a:r>
              <a:rPr lang="en-US" dirty="0" err="1"/>
              <a:t>irgendwo</a:t>
            </a:r>
            <a:r>
              <a:rPr lang="en-US" dirty="0"/>
              <a:t> </a:t>
            </a:r>
            <a:r>
              <a:rPr lang="en-US" dirty="0" err="1"/>
              <a:t>zwischen</a:t>
            </a:r>
            <a:r>
              <a:rPr lang="en-US" dirty="0"/>
              <a:t> SSP2-4.5 und SSP3-7.0.”</a:t>
            </a:r>
          </a:p>
          <a:p>
            <a:pPr marL="171450" lvl="0" indent="-171450" defTabSz="990478">
              <a:buFont typeface="Arial" panose="020B0604020202020204" pitchFamily="34" charset="0"/>
              <a:buChar char="•"/>
              <a:defRPr/>
            </a:pPr>
            <a:r>
              <a:rPr lang="en-US" dirty="0" err="1"/>
              <a:t>Wir</a:t>
            </a:r>
            <a:r>
              <a:rPr lang="en-US" dirty="0"/>
              <a:t> </a:t>
            </a:r>
            <a:r>
              <a:rPr lang="en-US" dirty="0" err="1"/>
              <a:t>verzichten</a:t>
            </a:r>
            <a:r>
              <a:rPr lang="en-US" dirty="0"/>
              <a:t> </a:t>
            </a:r>
            <a:r>
              <a:rPr lang="en-US" dirty="0" err="1"/>
              <a:t>darauf</a:t>
            </a:r>
            <a:r>
              <a:rPr lang="en-US" dirty="0"/>
              <a:t>, </a:t>
            </a:r>
            <a:r>
              <a:rPr lang="en-US" dirty="0" err="1"/>
              <a:t>zusätzlich</a:t>
            </a:r>
            <a:r>
              <a:rPr lang="en-US" dirty="0"/>
              <a:t> die </a:t>
            </a:r>
            <a:r>
              <a:rPr lang="en-US" dirty="0" err="1"/>
              <a:t>Unsicherheitsbereiche</a:t>
            </a:r>
            <a:r>
              <a:rPr lang="en-US" dirty="0"/>
              <a:t> für die </a:t>
            </a:r>
            <a:r>
              <a:rPr lang="en-US" dirty="0" err="1"/>
              <a:t>beiden</a:t>
            </a:r>
            <a:r>
              <a:rPr lang="en-US" dirty="0"/>
              <a:t> SSPs </a:t>
            </a:r>
            <a:r>
              <a:rPr lang="en-US" dirty="0" err="1"/>
              <a:t>anzugeben</a:t>
            </a:r>
            <a:r>
              <a:rPr lang="en-US" dirty="0"/>
              <a:t> (</a:t>
            </a:r>
            <a:r>
              <a:rPr lang="en-US" dirty="0" err="1"/>
              <a:t>siehe</a:t>
            </a:r>
            <a:r>
              <a:rPr lang="en-US" dirty="0"/>
              <a:t> </a:t>
            </a:r>
            <a:r>
              <a:rPr lang="en-US" dirty="0" err="1"/>
              <a:t>Werte</a:t>
            </a:r>
            <a:r>
              <a:rPr lang="en-US" dirty="0"/>
              <a:t> für 2081-2100 in </a:t>
            </a:r>
            <a:r>
              <a:rPr lang="en-US" dirty="0" err="1"/>
              <a:t>Tabelle</a:t>
            </a:r>
            <a:r>
              <a:rPr lang="en-US" dirty="0"/>
              <a:t> SPM.1: 2,1-3,5 °C für SSP2-4.5 </a:t>
            </a:r>
            <a:r>
              <a:rPr lang="en-US" dirty="0" err="1"/>
              <a:t>bzw</a:t>
            </a:r>
            <a:r>
              <a:rPr lang="en-US" dirty="0"/>
              <a:t>. 2,8-4,6 °C für SSP3-7.0)</a:t>
            </a:r>
          </a:p>
          <a:p>
            <a:pPr marL="628650" lvl="1" indent="-171450" defTabSz="990478">
              <a:buFont typeface="Arial" panose="020B0604020202020204" pitchFamily="34" charset="0"/>
              <a:buChar char="•"/>
              <a:defRPr/>
            </a:pPr>
            <a:r>
              <a:rPr lang="en-US" dirty="0" err="1"/>
              <a:t>Begründung</a:t>
            </a:r>
            <a:r>
              <a:rPr lang="en-US" dirty="0"/>
              <a:t>:</a:t>
            </a:r>
          </a:p>
          <a:p>
            <a:pPr marL="1085850" lvl="2" indent="-171450" defTabSz="990478">
              <a:buFont typeface="Arial" panose="020B0604020202020204" pitchFamily="34" charset="0"/>
              <a:buChar char="•"/>
              <a:defRPr/>
            </a:pPr>
            <a:r>
              <a:rPr lang="en-US" dirty="0"/>
              <a:t>Nur der 10-Jahres-Fit </a:t>
            </a:r>
            <a:r>
              <a:rPr lang="en-US" dirty="0" err="1"/>
              <a:t>liegt</a:t>
            </a:r>
            <a:r>
              <a:rPr lang="en-US" dirty="0"/>
              <a:t> </a:t>
            </a:r>
            <a:r>
              <a:rPr lang="en-US" dirty="0" err="1"/>
              <a:t>sehr</a:t>
            </a:r>
            <a:r>
              <a:rPr lang="en-US" dirty="0"/>
              <a:t> gut an der SSP2-4.5-Kurve an. Der 15-Jahres-Fit </a:t>
            </a:r>
            <a:r>
              <a:rPr lang="en-US" dirty="0" err="1"/>
              <a:t>ist</a:t>
            </a:r>
            <a:r>
              <a:rPr lang="en-US" dirty="0"/>
              <a:t> fast 50% </a:t>
            </a:r>
            <a:r>
              <a:rPr lang="en-US" dirty="0" err="1"/>
              <a:t>steiler</a:t>
            </a:r>
            <a:r>
              <a:rPr lang="en-US" dirty="0"/>
              <a:t> und </a:t>
            </a:r>
            <a:r>
              <a:rPr lang="en-US" dirty="0" err="1"/>
              <a:t>würde</a:t>
            </a:r>
            <a:r>
              <a:rPr lang="en-US" dirty="0"/>
              <a:t> die </a:t>
            </a:r>
            <a:r>
              <a:rPr lang="en-US" dirty="0" err="1"/>
              <a:t>Untergrenze</a:t>
            </a:r>
            <a:r>
              <a:rPr lang="en-US" dirty="0"/>
              <a:t> des SSP2-4.5-Szenarios </a:t>
            </a:r>
            <a:r>
              <a:rPr lang="en-US" dirty="0" err="1"/>
              <a:t>sehr</a:t>
            </a:r>
            <a:r>
              <a:rPr lang="en-US" dirty="0"/>
              <a:t> </a:t>
            </a:r>
            <a:r>
              <a:rPr lang="en-US" dirty="0" err="1"/>
              <a:t>wahrscheinlich</a:t>
            </a:r>
            <a:r>
              <a:rPr lang="en-US" dirty="0"/>
              <a:t> </a:t>
            </a:r>
            <a:r>
              <a:rPr lang="en-US" dirty="0" err="1"/>
              <a:t>nicht</a:t>
            </a:r>
            <a:r>
              <a:rPr lang="en-US" dirty="0"/>
              <a:t> </a:t>
            </a:r>
            <a:r>
              <a:rPr lang="en-US" dirty="0" err="1"/>
              <a:t>erreichen</a:t>
            </a:r>
            <a:r>
              <a:rPr lang="en-US" dirty="0"/>
              <a:t>.</a:t>
            </a:r>
          </a:p>
          <a:p>
            <a:pPr marL="1085850" lvl="2" indent="-171450" defTabSz="990478">
              <a:buFont typeface="Arial" panose="020B0604020202020204" pitchFamily="34" charset="0"/>
              <a:buChar char="•"/>
              <a:defRPr/>
            </a:pPr>
            <a:r>
              <a:rPr lang="en-US" dirty="0"/>
              <a:t>Nur der 15-Jahres-Fit </a:t>
            </a:r>
            <a:r>
              <a:rPr lang="en-US" dirty="0" err="1"/>
              <a:t>liegt</a:t>
            </a:r>
            <a:r>
              <a:rPr lang="en-US" dirty="0"/>
              <a:t> </a:t>
            </a:r>
            <a:r>
              <a:rPr lang="en-US" dirty="0" err="1"/>
              <a:t>einigermaßen</a:t>
            </a:r>
            <a:r>
              <a:rPr lang="en-US" dirty="0"/>
              <a:t> </a:t>
            </a:r>
            <a:r>
              <a:rPr lang="en-US" dirty="0" err="1"/>
              <a:t>nahe</a:t>
            </a:r>
            <a:r>
              <a:rPr lang="en-US" dirty="0"/>
              <a:t> am 2100-Wert des SSP3-7.0 (11% </a:t>
            </a:r>
            <a:r>
              <a:rPr lang="en-US" dirty="0" err="1"/>
              <a:t>Abweichung</a:t>
            </a:r>
            <a:r>
              <a:rPr lang="en-US" dirty="0"/>
              <a:t>). Der 10-Jahres-Fit hat </a:t>
            </a:r>
            <a:r>
              <a:rPr lang="en-US" dirty="0" err="1"/>
              <a:t>dort</a:t>
            </a:r>
            <a:r>
              <a:rPr lang="en-US" dirty="0"/>
              <a:t> </a:t>
            </a:r>
            <a:r>
              <a:rPr lang="en-US" dirty="0" err="1"/>
              <a:t>bereits</a:t>
            </a:r>
            <a:r>
              <a:rPr lang="en-US" dirty="0"/>
              <a:t> 24 % </a:t>
            </a:r>
            <a:r>
              <a:rPr lang="en-US" dirty="0" err="1"/>
              <a:t>Abweichung</a:t>
            </a:r>
            <a:r>
              <a:rPr lang="en-US" dirty="0"/>
              <a:t> und </a:t>
            </a:r>
            <a:r>
              <a:rPr lang="en-US" dirty="0" err="1"/>
              <a:t>würde</a:t>
            </a:r>
            <a:r>
              <a:rPr lang="en-US" dirty="0"/>
              <a:t> die </a:t>
            </a:r>
            <a:r>
              <a:rPr lang="en-US" dirty="0" err="1"/>
              <a:t>Obergrenze</a:t>
            </a:r>
            <a:r>
              <a:rPr lang="en-US" dirty="0"/>
              <a:t> des SSP3-7.0-Szenarios </a:t>
            </a:r>
            <a:r>
              <a:rPr lang="en-US" dirty="0" err="1"/>
              <a:t>sehr</a:t>
            </a:r>
            <a:r>
              <a:rPr lang="en-US" dirty="0"/>
              <a:t> </a:t>
            </a:r>
            <a:r>
              <a:rPr lang="en-US" dirty="0" err="1"/>
              <a:t>wahrscheinlich</a:t>
            </a:r>
            <a:r>
              <a:rPr lang="en-US" dirty="0"/>
              <a:t> </a:t>
            </a:r>
            <a:r>
              <a:rPr lang="en-US" dirty="0" err="1"/>
              <a:t>nicht</a:t>
            </a:r>
            <a:r>
              <a:rPr lang="en-US" dirty="0"/>
              <a:t> </a:t>
            </a:r>
            <a:r>
              <a:rPr lang="en-US" dirty="0" err="1"/>
              <a:t>erreichen</a:t>
            </a:r>
            <a:r>
              <a:rPr lang="en-US" dirty="0"/>
              <a:t>. </a:t>
            </a:r>
          </a:p>
          <a:p>
            <a:pPr defTabSz="990478">
              <a:defRPr/>
            </a:pPr>
            <a:endParaRPr lang="en-US" dirty="0"/>
          </a:p>
          <a:p>
            <a:pPr defTabSz="990478">
              <a:defRPr/>
            </a:pPr>
            <a:r>
              <a:rPr lang="en-US" b="1" dirty="0" err="1"/>
              <a:t>Anmerkungen</a:t>
            </a:r>
            <a:r>
              <a:rPr lang="en-US" b="1" dirty="0"/>
              <a:t>:</a:t>
            </a:r>
          </a:p>
          <a:p>
            <a:pPr defTabSz="990478">
              <a:defRPr/>
            </a:pPr>
            <a:endParaRPr lang="en-US" dirty="0"/>
          </a:p>
          <a:p>
            <a:pPr defTabSz="990478">
              <a:defRPr/>
            </a:pPr>
            <a:r>
              <a:rPr lang="en-US" dirty="0" err="1"/>
              <a:t>Beschreibung</a:t>
            </a:r>
            <a:r>
              <a:rPr lang="en-US" dirty="0"/>
              <a:t> der </a:t>
            </a:r>
            <a:r>
              <a:rPr lang="en-US" dirty="0" err="1"/>
              <a:t>beiden</a:t>
            </a:r>
            <a:r>
              <a:rPr lang="en-US" dirty="0"/>
              <a:t> </a:t>
            </a:r>
            <a:r>
              <a:rPr lang="en-US" dirty="0" err="1"/>
              <a:t>relevanten</a:t>
            </a:r>
            <a:r>
              <a:rPr lang="en-US" dirty="0"/>
              <a:t> SSPs in K. </a:t>
            </a:r>
            <a:r>
              <a:rPr lang="en-US" dirty="0" err="1"/>
              <a:t>Riahi</a:t>
            </a:r>
            <a:r>
              <a:rPr lang="en-US" dirty="0"/>
              <a:t> et al (2017) Glob. Env. Change 42:</a:t>
            </a:r>
          </a:p>
          <a:p>
            <a:pPr defTabSz="990478">
              <a:defRPr/>
            </a:pPr>
            <a:endParaRPr lang="en-US" dirty="0"/>
          </a:p>
          <a:p>
            <a:pPr marL="171450" indent="-171450" defTabSz="990478">
              <a:buFont typeface="Arial" panose="020B0604020202020204" pitchFamily="34" charset="0"/>
              <a:buChar char="•"/>
              <a:defRPr/>
            </a:pPr>
            <a:r>
              <a:rPr lang="en-US" dirty="0"/>
              <a:t>SSP2: Middle of the Road (Medium challenges to mitigation and adaptation)</a:t>
            </a:r>
            <a:br>
              <a:rPr lang="en-US" dirty="0"/>
            </a:br>
            <a:r>
              <a:rPr lang="en-US" i="1" dirty="0"/>
              <a:t>The world follows a path in which social, economic, and technological trends do not shift markedly from historical patterns. Development and income growth proceeds unevenly, with some countries making relatively good progress while others fall short of expectations. Global and national institutions work toward but make slow progress in achieving sustainable development goals. Environmental systems experience degradation, although there are some improvements and overall the intensity of resource and energy use declines. Global population growth is moderate and levels off in the second half of the century. Income inequality persists or improves only slowly and challenges to reducing vulnerability to societal and environmental changes remain.</a:t>
            </a:r>
          </a:p>
          <a:p>
            <a:pPr marL="171450" indent="-171450" defTabSz="990478">
              <a:buFont typeface="Arial" panose="020B0604020202020204" pitchFamily="34" charset="0"/>
              <a:buChar char="•"/>
              <a:defRPr/>
            </a:pPr>
            <a:endParaRPr lang="en-US" i="0" dirty="0"/>
          </a:p>
          <a:p>
            <a:pPr marL="171450" indent="-171450" defTabSz="990478">
              <a:buFont typeface="Arial" panose="020B0604020202020204" pitchFamily="34" charset="0"/>
              <a:buChar char="•"/>
              <a:defRPr/>
            </a:pPr>
            <a:r>
              <a:rPr lang="en-US" i="0" dirty="0"/>
              <a:t>SSP3: </a:t>
            </a:r>
            <a:r>
              <a:rPr lang="en-US" dirty="0"/>
              <a:t>Regional Rivalry – A Rocky Road (High challenges to mitigation and adaptation)</a:t>
            </a:r>
            <a:br>
              <a:rPr lang="en-US" dirty="0"/>
            </a:br>
            <a:r>
              <a:rPr lang="en-US" i="1" dirty="0"/>
              <a:t>A resurgent nationalism, concerns about competitiveness and security, and regional conflicts push countries to increasingly focus on domestic or, at most, regional issues. Policies shift over time to become increasingly oriented toward national and regional security issues. Countries focus on achieving energy and food security goals within their own regions at the expense of broader-based development. Investments in education and technological development decline. Economic development is slow, consumption is material-intensive, and inequalities persist or worsen over time. Population growth is low in industrialized and high in developing countries. A low international priority for addressing environmental concerns leads to strong environmental degradation in some regions.</a:t>
            </a:r>
          </a:p>
          <a:p>
            <a:pPr marL="171450" indent="-171450" defTabSz="990478">
              <a:buFont typeface="Arial" panose="020B0604020202020204" pitchFamily="34" charset="0"/>
              <a:buChar char="•"/>
              <a:defRPr/>
            </a:pPr>
            <a:endParaRPr lang="en-US" i="1" dirty="0"/>
          </a:p>
          <a:p>
            <a:pPr marL="0" indent="0" defTabSz="990478">
              <a:buFont typeface="Arial" panose="020B0604020202020204" pitchFamily="34" charset="0"/>
              <a:buNone/>
              <a:defRPr/>
            </a:pPr>
            <a:r>
              <a:rPr lang="en-US" dirty="0"/>
              <a:t>Die </a:t>
            </a:r>
            <a:r>
              <a:rPr lang="en-US" dirty="0" err="1"/>
              <a:t>aktuell</a:t>
            </a:r>
            <a:r>
              <a:rPr lang="en-US" dirty="0"/>
              <a:t> </a:t>
            </a:r>
            <a:r>
              <a:rPr lang="en-US" dirty="0" err="1"/>
              <a:t>weltweit</a:t>
            </a:r>
            <a:r>
              <a:rPr lang="en-US" dirty="0"/>
              <a:t> </a:t>
            </a:r>
            <a:r>
              <a:rPr lang="en-US" dirty="0" err="1"/>
              <a:t>zu</a:t>
            </a:r>
            <a:r>
              <a:rPr lang="en-US" dirty="0"/>
              <a:t> </a:t>
            </a:r>
            <a:r>
              <a:rPr lang="en-US" dirty="0" err="1"/>
              <a:t>beobachtenden</a:t>
            </a:r>
            <a:r>
              <a:rPr lang="en-US" dirty="0"/>
              <a:t> </a:t>
            </a:r>
            <a:r>
              <a:rPr lang="en-US" dirty="0" err="1"/>
              <a:t>sozioökonomischen</a:t>
            </a:r>
            <a:r>
              <a:rPr lang="en-US" dirty="0"/>
              <a:t> </a:t>
            </a:r>
            <a:r>
              <a:rPr lang="en-US" dirty="0" err="1"/>
              <a:t>Entwicklungen</a:t>
            </a:r>
            <a:r>
              <a:rPr lang="en-US" dirty="0"/>
              <a:t> </a:t>
            </a:r>
            <a:r>
              <a:rPr lang="en-US" dirty="0" err="1"/>
              <a:t>lassen</a:t>
            </a:r>
            <a:r>
              <a:rPr lang="en-US" dirty="0"/>
              <a:t> </a:t>
            </a:r>
            <a:r>
              <a:rPr lang="en-US" dirty="0" err="1"/>
              <a:t>sich</a:t>
            </a:r>
            <a:r>
              <a:rPr lang="en-US" dirty="0"/>
              <a:t> </a:t>
            </a:r>
            <a:r>
              <a:rPr lang="en-US" dirty="0" err="1"/>
              <a:t>sehr</a:t>
            </a:r>
            <a:r>
              <a:rPr lang="en-US" dirty="0"/>
              <a:t> gut </a:t>
            </a:r>
            <a:r>
              <a:rPr lang="en-US" dirty="0" err="1"/>
              <a:t>als</a:t>
            </a:r>
            <a:r>
              <a:rPr lang="en-US" dirty="0"/>
              <a:t> </a:t>
            </a:r>
            <a:r>
              <a:rPr lang="en-US" dirty="0" err="1"/>
              <a:t>eine</a:t>
            </a:r>
            <a:r>
              <a:rPr lang="en-US" dirty="0"/>
              <a:t> </a:t>
            </a:r>
            <a:r>
              <a:rPr lang="en-US" dirty="0" err="1"/>
              <a:t>Mischung</a:t>
            </a:r>
            <a:r>
              <a:rPr lang="en-US" dirty="0"/>
              <a:t> </a:t>
            </a:r>
            <a:r>
              <a:rPr lang="en-US" dirty="0" err="1"/>
              <a:t>aus</a:t>
            </a:r>
            <a:r>
              <a:rPr lang="en-US" dirty="0"/>
              <a:t> </a:t>
            </a:r>
            <a:r>
              <a:rPr lang="en-US" dirty="0" err="1"/>
              <a:t>diesen</a:t>
            </a:r>
            <a:r>
              <a:rPr lang="en-US" dirty="0"/>
              <a:t> </a:t>
            </a:r>
            <a:r>
              <a:rPr lang="en-US" dirty="0" err="1"/>
              <a:t>beiden</a:t>
            </a:r>
            <a:r>
              <a:rPr lang="en-US" dirty="0"/>
              <a:t> </a:t>
            </a:r>
            <a:r>
              <a:rPr lang="en-US" dirty="0" err="1"/>
              <a:t>Beschreibungen</a:t>
            </a:r>
            <a:r>
              <a:rPr lang="en-US" dirty="0"/>
              <a:t> </a:t>
            </a:r>
            <a:r>
              <a:rPr lang="en-US" dirty="0" err="1"/>
              <a:t>darstellen</a:t>
            </a:r>
            <a:r>
              <a:rPr lang="en-US" dirty="0"/>
              <a:t>.</a:t>
            </a:r>
          </a:p>
          <a:p>
            <a:pPr marL="0" indent="0" defTabSz="990478">
              <a:buFont typeface="Arial" panose="020B0604020202020204" pitchFamily="34" charset="0"/>
              <a:buNone/>
              <a:defRPr/>
            </a:pPr>
            <a:endParaRPr lang="en-US" dirty="0"/>
          </a:p>
          <a:p>
            <a:pPr marL="0" indent="0" defTabSz="990478">
              <a:buFont typeface="Arial" panose="020B0604020202020204" pitchFamily="34" charset="0"/>
              <a:buNone/>
              <a:defRPr/>
            </a:pPr>
            <a:r>
              <a:rPr lang="en-US" dirty="0"/>
              <a:t>Als </a:t>
            </a:r>
            <a:r>
              <a:rPr lang="en-US" dirty="0" err="1"/>
              <a:t>Kritikpunkt</a:t>
            </a:r>
            <a:r>
              <a:rPr lang="en-US" dirty="0"/>
              <a:t> an den </a:t>
            </a:r>
            <a:r>
              <a:rPr lang="en-US" dirty="0" err="1"/>
              <a:t>hier</a:t>
            </a:r>
            <a:r>
              <a:rPr lang="en-US" dirty="0"/>
              <a:t> </a:t>
            </a:r>
            <a:r>
              <a:rPr lang="en-US" dirty="0" err="1"/>
              <a:t>dargestellten</a:t>
            </a:r>
            <a:r>
              <a:rPr lang="en-US" dirty="0"/>
              <a:t> </a:t>
            </a:r>
            <a:r>
              <a:rPr lang="en-US" dirty="0" err="1"/>
              <a:t>Überlegungen</a:t>
            </a:r>
            <a:r>
              <a:rPr lang="en-US" dirty="0"/>
              <a:t> </a:t>
            </a:r>
            <a:r>
              <a:rPr lang="en-US" dirty="0" err="1"/>
              <a:t>könnte</a:t>
            </a:r>
            <a:r>
              <a:rPr lang="en-US" dirty="0"/>
              <a:t> man </a:t>
            </a:r>
            <a:r>
              <a:rPr lang="en-US" dirty="0" err="1"/>
              <a:t>anführen</a:t>
            </a:r>
            <a:r>
              <a:rPr lang="en-US" dirty="0"/>
              <a:t>, </a:t>
            </a:r>
            <a:r>
              <a:rPr lang="en-US" dirty="0" err="1"/>
              <a:t>dass</a:t>
            </a:r>
            <a:r>
              <a:rPr lang="en-US" dirty="0"/>
              <a:t> SSP3 </a:t>
            </a:r>
            <a:r>
              <a:rPr lang="en-US" dirty="0" err="1"/>
              <a:t>davon</a:t>
            </a:r>
            <a:r>
              <a:rPr lang="en-US" dirty="0"/>
              <a:t> </a:t>
            </a:r>
            <a:r>
              <a:rPr lang="en-US" dirty="0" err="1"/>
              <a:t>ausgeht</a:t>
            </a:r>
            <a:r>
              <a:rPr lang="en-US" dirty="0"/>
              <a:t>, </a:t>
            </a:r>
            <a:r>
              <a:rPr lang="en-US" dirty="0" err="1"/>
              <a:t>dass</a:t>
            </a:r>
            <a:r>
              <a:rPr lang="en-US" dirty="0"/>
              <a:t> die </a:t>
            </a:r>
            <a:r>
              <a:rPr lang="en-US" dirty="0" err="1"/>
              <a:t>Weltbevölkerung</a:t>
            </a:r>
            <a:r>
              <a:rPr lang="en-US" dirty="0"/>
              <a:t> bis 2100 </a:t>
            </a:r>
            <a:r>
              <a:rPr lang="en-US" dirty="0" err="1"/>
              <a:t>ungebremst</a:t>
            </a:r>
            <a:r>
              <a:rPr lang="en-US" dirty="0"/>
              <a:t> auf 12 </a:t>
            </a:r>
            <a:r>
              <a:rPr lang="en-US" dirty="0" err="1"/>
              <a:t>Mrd</a:t>
            </a:r>
            <a:r>
              <a:rPr lang="en-US" dirty="0"/>
              <a:t>. Menschen </a:t>
            </a:r>
            <a:r>
              <a:rPr lang="en-US" dirty="0" err="1"/>
              <a:t>ansteigt</a:t>
            </a:r>
            <a:r>
              <a:rPr lang="en-US" dirty="0"/>
              <a:t>, was </a:t>
            </a:r>
            <a:r>
              <a:rPr lang="en-US" dirty="0" err="1"/>
              <a:t>sich</a:t>
            </a:r>
            <a:r>
              <a:rPr lang="en-US" dirty="0"/>
              <a:t> </a:t>
            </a:r>
            <a:r>
              <a:rPr lang="en-US" dirty="0" err="1"/>
              <a:t>zwar</a:t>
            </a:r>
            <a:r>
              <a:rPr lang="en-US" dirty="0"/>
              <a:t> </a:t>
            </a:r>
            <a:r>
              <a:rPr lang="en-US" dirty="0" err="1"/>
              <a:t>halbwegs</a:t>
            </a:r>
            <a:r>
              <a:rPr lang="en-US" dirty="0"/>
              <a:t> </a:t>
            </a:r>
            <a:r>
              <a:rPr lang="en-US" dirty="0" err="1"/>
              <a:t>mit</a:t>
            </a:r>
            <a:r>
              <a:rPr lang="en-US" dirty="0"/>
              <a:t> den UN Prospects 2022 </a:t>
            </a:r>
            <a:r>
              <a:rPr lang="en-US" dirty="0" err="1"/>
              <a:t>deckt</a:t>
            </a:r>
            <a:r>
              <a:rPr lang="en-US" dirty="0"/>
              <a:t>, </a:t>
            </a:r>
            <a:r>
              <a:rPr lang="en-US" dirty="0" err="1"/>
              <a:t>nicht</a:t>
            </a:r>
            <a:r>
              <a:rPr lang="en-US" dirty="0"/>
              <a:t> </a:t>
            </a:r>
            <a:r>
              <a:rPr lang="en-US" dirty="0" err="1"/>
              <a:t>aber</a:t>
            </a:r>
            <a:r>
              <a:rPr lang="en-US" dirty="0"/>
              <a:t> </a:t>
            </a:r>
            <a:r>
              <a:rPr lang="en-US" dirty="0" err="1"/>
              <a:t>mit</a:t>
            </a:r>
            <a:r>
              <a:rPr lang="en-US" dirty="0"/>
              <a:t> dem </a:t>
            </a:r>
            <a:r>
              <a:rPr lang="en-US" dirty="0" err="1"/>
              <a:t>viel</a:t>
            </a:r>
            <a:r>
              <a:rPr lang="en-US" dirty="0"/>
              <a:t> </a:t>
            </a:r>
            <a:r>
              <a:rPr lang="en-US" dirty="0" err="1"/>
              <a:t>aufwändigeren</a:t>
            </a:r>
            <a:r>
              <a:rPr lang="en-US" dirty="0"/>
              <a:t> Earth4All-Bericht an den Club of Rome: Dieser </a:t>
            </a:r>
            <a:r>
              <a:rPr lang="en-US" dirty="0" err="1"/>
              <a:t>kommt</a:t>
            </a:r>
            <a:r>
              <a:rPr lang="en-US" dirty="0"/>
              <a:t> in den </a:t>
            </a:r>
            <a:r>
              <a:rPr lang="en-US" dirty="0" err="1"/>
              <a:t>beiden</a:t>
            </a:r>
            <a:r>
              <a:rPr lang="en-US" dirty="0"/>
              <a:t> </a:t>
            </a:r>
            <a:r>
              <a:rPr lang="en-US" dirty="0" err="1"/>
              <a:t>Hauptszenarien</a:t>
            </a:r>
            <a:r>
              <a:rPr lang="en-US" dirty="0"/>
              <a:t> “Too Little Too Late” und “Giant Leap” </a:t>
            </a:r>
            <a:r>
              <a:rPr lang="en-US" dirty="0" err="1"/>
              <a:t>zu</a:t>
            </a:r>
            <a:r>
              <a:rPr lang="en-US" dirty="0"/>
              <a:t> dem </a:t>
            </a:r>
            <a:r>
              <a:rPr lang="en-US" dirty="0" err="1"/>
              <a:t>Ergebnis</a:t>
            </a:r>
            <a:r>
              <a:rPr lang="en-US" dirty="0"/>
              <a:t>, </a:t>
            </a:r>
            <a:r>
              <a:rPr lang="en-US" dirty="0" err="1"/>
              <a:t>dass</a:t>
            </a:r>
            <a:r>
              <a:rPr lang="en-US" dirty="0"/>
              <a:t> die </a:t>
            </a:r>
            <a:r>
              <a:rPr lang="en-US" dirty="0" err="1"/>
              <a:t>Weltbevölkerung</a:t>
            </a:r>
            <a:r>
              <a:rPr lang="en-US" dirty="0"/>
              <a:t> </a:t>
            </a:r>
            <a:r>
              <a:rPr lang="en-US" dirty="0" err="1"/>
              <a:t>bereits</a:t>
            </a:r>
            <a:r>
              <a:rPr lang="en-US" dirty="0"/>
              <a:t> </a:t>
            </a:r>
            <a:r>
              <a:rPr lang="en-US" dirty="0" err="1"/>
              <a:t>etwa</a:t>
            </a:r>
            <a:r>
              <a:rPr lang="en-US" dirty="0"/>
              <a:t> </a:t>
            </a:r>
            <a:r>
              <a:rPr lang="en-US" dirty="0" err="1"/>
              <a:t>zur</a:t>
            </a:r>
            <a:r>
              <a:rPr lang="en-US" dirty="0"/>
              <a:t> Mitte des </a:t>
            </a:r>
            <a:r>
              <a:rPr lang="en-US" dirty="0" err="1"/>
              <a:t>Jahrhunderts</a:t>
            </a:r>
            <a:r>
              <a:rPr lang="en-US" dirty="0"/>
              <a:t> </a:t>
            </a:r>
            <a:r>
              <a:rPr lang="en-US" dirty="0" err="1"/>
              <a:t>ihren</a:t>
            </a:r>
            <a:r>
              <a:rPr lang="en-US" dirty="0"/>
              <a:t> Peak </a:t>
            </a:r>
            <a:r>
              <a:rPr lang="en-US" dirty="0" err="1"/>
              <a:t>erreicht</a:t>
            </a:r>
            <a:r>
              <a:rPr lang="en-US" dirty="0"/>
              <a:t> und </a:t>
            </a:r>
            <a:r>
              <a:rPr lang="en-US" dirty="0" err="1"/>
              <a:t>danach</a:t>
            </a:r>
            <a:r>
              <a:rPr lang="en-US" dirty="0"/>
              <a:t> </a:t>
            </a:r>
            <a:r>
              <a:rPr lang="en-US" dirty="0" err="1"/>
              <a:t>deutlich</a:t>
            </a:r>
            <a:r>
              <a:rPr lang="en-US" dirty="0"/>
              <a:t> </a:t>
            </a:r>
            <a:r>
              <a:rPr lang="en-US" dirty="0" err="1"/>
              <a:t>absinkt</a:t>
            </a:r>
            <a:r>
              <a:rPr lang="en-US" dirty="0"/>
              <a:t>: In “Too Little Too Late” </a:t>
            </a:r>
            <a:r>
              <a:rPr lang="en-US" dirty="0" err="1"/>
              <a:t>nimmt</a:t>
            </a:r>
            <a:r>
              <a:rPr lang="en-US" dirty="0"/>
              <a:t> die </a:t>
            </a:r>
            <a:r>
              <a:rPr lang="en-US" dirty="0" err="1"/>
              <a:t>Bevölkerung</a:t>
            </a:r>
            <a:r>
              <a:rPr lang="en-US" dirty="0"/>
              <a:t> </a:t>
            </a:r>
            <a:r>
              <a:rPr lang="en-US" dirty="0" err="1"/>
              <a:t>aufgrund</a:t>
            </a:r>
            <a:r>
              <a:rPr lang="en-US" dirty="0"/>
              <a:t> </a:t>
            </a:r>
            <a:r>
              <a:rPr lang="en-US" dirty="0" err="1"/>
              <a:t>eines</a:t>
            </a:r>
            <a:r>
              <a:rPr lang="en-US" dirty="0"/>
              <a:t> </a:t>
            </a:r>
            <a:r>
              <a:rPr lang="en-US" dirty="0" err="1"/>
              <a:t>schleichenden</a:t>
            </a:r>
            <a:r>
              <a:rPr lang="en-US" dirty="0"/>
              <a:t> </a:t>
            </a:r>
            <a:r>
              <a:rPr lang="en-US" dirty="0" err="1"/>
              <a:t>zivilisatorischen</a:t>
            </a:r>
            <a:r>
              <a:rPr lang="en-US" dirty="0"/>
              <a:t> </a:t>
            </a:r>
            <a:r>
              <a:rPr lang="en-US" dirty="0" err="1"/>
              <a:t>Niedergangs</a:t>
            </a:r>
            <a:r>
              <a:rPr lang="en-US" dirty="0"/>
              <a:t> </a:t>
            </a:r>
            <a:r>
              <a:rPr lang="en-US" dirty="0" err="1"/>
              <a:t>allmählich</a:t>
            </a:r>
            <a:r>
              <a:rPr lang="en-US" dirty="0"/>
              <a:t> ab. In “Giant Leap” </a:t>
            </a:r>
            <a:r>
              <a:rPr lang="en-US" dirty="0" err="1"/>
              <a:t>wird</a:t>
            </a:r>
            <a:r>
              <a:rPr lang="en-US" dirty="0"/>
              <a:t> das </a:t>
            </a:r>
            <a:r>
              <a:rPr lang="en-US" dirty="0" err="1"/>
              <a:t>Bevölkerungswachstum</a:t>
            </a:r>
            <a:r>
              <a:rPr lang="en-US" dirty="0"/>
              <a:t> </a:t>
            </a:r>
            <a:r>
              <a:rPr lang="en-US" dirty="0" err="1"/>
              <a:t>aktiv</a:t>
            </a:r>
            <a:r>
              <a:rPr lang="en-US" dirty="0"/>
              <a:t> </a:t>
            </a:r>
            <a:r>
              <a:rPr lang="en-US" dirty="0" err="1"/>
              <a:t>durch</a:t>
            </a:r>
            <a:r>
              <a:rPr lang="en-US" dirty="0"/>
              <a:t> </a:t>
            </a:r>
            <a:r>
              <a:rPr lang="en-US" dirty="0" err="1"/>
              <a:t>Maßnahmen</a:t>
            </a:r>
            <a:r>
              <a:rPr lang="en-US" dirty="0"/>
              <a:t> </a:t>
            </a:r>
            <a:r>
              <a:rPr lang="en-US" dirty="0" err="1"/>
              <a:t>wie</a:t>
            </a:r>
            <a:r>
              <a:rPr lang="en-US" dirty="0"/>
              <a:t> </a:t>
            </a:r>
            <a:r>
              <a:rPr lang="en-US" dirty="0" err="1"/>
              <a:t>Geburtenkontrolle</a:t>
            </a:r>
            <a:r>
              <a:rPr lang="en-US" dirty="0"/>
              <a:t> </a:t>
            </a:r>
            <a:r>
              <a:rPr lang="en-US" dirty="0" err="1"/>
              <a:t>verlangsamt</a:t>
            </a:r>
            <a:r>
              <a:rPr lang="en-US" dirty="0"/>
              <a:t> um </a:t>
            </a:r>
            <a:r>
              <a:rPr lang="en-US" dirty="0" err="1"/>
              <a:t>umgekehrt</a:t>
            </a:r>
            <a:r>
              <a:rPr lang="en-US" dirty="0"/>
              <a:t>.</a:t>
            </a:r>
          </a:p>
          <a:p>
            <a:pPr marL="0" indent="0" defTabSz="990478">
              <a:buFont typeface="Arial" panose="020B0604020202020204" pitchFamily="34" charset="0"/>
              <a:buNone/>
              <a:defRPr/>
            </a:pPr>
            <a:endParaRPr lang="en-US" dirty="0"/>
          </a:p>
          <a:p>
            <a:pPr marL="0" indent="0" defTabSz="990478">
              <a:buFont typeface="Arial" panose="020B0604020202020204" pitchFamily="34" charset="0"/>
              <a:buNone/>
              <a:defRPr/>
            </a:pPr>
            <a:r>
              <a:rPr lang="en-US" dirty="0"/>
              <a:t>So </a:t>
            </a:r>
            <a:r>
              <a:rPr lang="en-US" dirty="0" err="1"/>
              <a:t>gesehen</a:t>
            </a:r>
            <a:r>
              <a:rPr lang="en-US" dirty="0"/>
              <a:t> </a:t>
            </a:r>
            <a:r>
              <a:rPr lang="en-US" dirty="0" err="1"/>
              <a:t>erscheint</a:t>
            </a:r>
            <a:r>
              <a:rPr lang="en-US" dirty="0"/>
              <a:t> SSP3-7.0 </a:t>
            </a:r>
            <a:r>
              <a:rPr lang="en-US" dirty="0" err="1"/>
              <a:t>durchaus</a:t>
            </a:r>
            <a:r>
              <a:rPr lang="en-US" dirty="0"/>
              <a:t> </a:t>
            </a:r>
            <a:r>
              <a:rPr lang="en-US" dirty="0" err="1"/>
              <a:t>etwas</a:t>
            </a:r>
            <a:r>
              <a:rPr lang="en-US" dirty="0"/>
              <a:t> </a:t>
            </a:r>
            <a:r>
              <a:rPr lang="en-US" dirty="0" err="1"/>
              <a:t>unwahrscheinlicher</a:t>
            </a:r>
            <a:r>
              <a:rPr lang="en-US" dirty="0"/>
              <a:t> </a:t>
            </a:r>
            <a:r>
              <a:rPr lang="en-US" dirty="0" err="1"/>
              <a:t>als</a:t>
            </a:r>
            <a:r>
              <a:rPr lang="en-US" dirty="0"/>
              <a:t> SSP2-4.5.</a:t>
            </a:r>
          </a:p>
          <a:p>
            <a:pPr marL="0" indent="0" defTabSz="990478">
              <a:buFont typeface="Arial" panose="020B0604020202020204" pitchFamily="34" charset="0"/>
              <a:buNone/>
              <a:defRPr/>
            </a:pPr>
            <a:endParaRPr lang="en-US" dirty="0"/>
          </a:p>
          <a:p>
            <a:pPr marL="0" indent="0" defTabSz="990478">
              <a:buFont typeface="Arial" panose="020B0604020202020204" pitchFamily="34" charset="0"/>
              <a:buNone/>
              <a:defRPr/>
            </a:pPr>
            <a:r>
              <a:rPr lang="en-US" dirty="0" err="1"/>
              <a:t>Entgegnung</a:t>
            </a:r>
            <a:r>
              <a:rPr lang="en-US" dirty="0"/>
              <a:t> </a:t>
            </a:r>
            <a:r>
              <a:rPr lang="en-US" dirty="0" err="1"/>
              <a:t>zu</a:t>
            </a:r>
            <a:r>
              <a:rPr lang="en-US" dirty="0"/>
              <a:t> </a:t>
            </a:r>
            <a:r>
              <a:rPr lang="en-US" dirty="0" err="1"/>
              <a:t>dieser</a:t>
            </a:r>
            <a:r>
              <a:rPr lang="en-US" dirty="0"/>
              <a:t> </a:t>
            </a:r>
            <a:r>
              <a:rPr lang="en-US" dirty="0" err="1"/>
              <a:t>Kritik</a:t>
            </a:r>
            <a:r>
              <a:rPr lang="en-US" dirty="0"/>
              <a:t>:</a:t>
            </a:r>
          </a:p>
          <a:p>
            <a:pPr marL="0" indent="0" defTabSz="990478">
              <a:buFont typeface="Arial" panose="020B0604020202020204" pitchFamily="34" charset="0"/>
              <a:buNone/>
              <a:defRPr/>
            </a:pPr>
            <a:r>
              <a:rPr lang="en-US" dirty="0"/>
              <a:t>Wie </a:t>
            </a:r>
            <a:r>
              <a:rPr lang="en-US" dirty="0" err="1"/>
              <a:t>oben</a:t>
            </a:r>
            <a:r>
              <a:rPr lang="en-US" dirty="0"/>
              <a:t> </a:t>
            </a:r>
            <a:r>
              <a:rPr lang="en-US" dirty="0" err="1"/>
              <a:t>beschrieben</a:t>
            </a:r>
            <a:r>
              <a:rPr lang="en-US" dirty="0"/>
              <a:t>, </a:t>
            </a:r>
            <a:r>
              <a:rPr lang="en-US" dirty="0" err="1"/>
              <a:t>geht</a:t>
            </a:r>
            <a:r>
              <a:rPr lang="en-US" dirty="0"/>
              <a:t> es </a:t>
            </a:r>
            <a:r>
              <a:rPr lang="en-US" dirty="0" err="1"/>
              <a:t>hier</a:t>
            </a:r>
            <a:r>
              <a:rPr lang="en-US" dirty="0"/>
              <a:t> </a:t>
            </a:r>
            <a:r>
              <a:rPr lang="en-US" dirty="0" err="1"/>
              <a:t>darum</a:t>
            </a:r>
            <a:r>
              <a:rPr lang="en-US" dirty="0"/>
              <a:t>, </a:t>
            </a:r>
            <a:r>
              <a:rPr lang="en-US" dirty="0" err="1"/>
              <a:t>zu</a:t>
            </a:r>
            <a:r>
              <a:rPr lang="en-US" dirty="0"/>
              <a:t> </a:t>
            </a:r>
            <a:r>
              <a:rPr lang="en-US" dirty="0" err="1"/>
              <a:t>verdeutlichen</a:t>
            </a:r>
            <a:r>
              <a:rPr lang="en-US" dirty="0"/>
              <a:t>, was der </a:t>
            </a:r>
            <a:r>
              <a:rPr lang="en-US" dirty="0" err="1"/>
              <a:t>aktuelle</a:t>
            </a:r>
            <a:r>
              <a:rPr lang="en-US" dirty="0"/>
              <a:t> </a:t>
            </a:r>
            <a:r>
              <a:rPr lang="en-US" dirty="0" err="1"/>
              <a:t>lineare</a:t>
            </a:r>
            <a:r>
              <a:rPr lang="en-US" dirty="0"/>
              <a:t> Trend </a:t>
            </a:r>
            <a:r>
              <a:rPr lang="en-US" dirty="0" err="1"/>
              <a:t>bedeutet</a:t>
            </a:r>
            <a:r>
              <a:rPr lang="en-US" dirty="0"/>
              <a:t>.</a:t>
            </a:r>
          </a:p>
          <a:p>
            <a:pPr marL="0" indent="0" defTabSz="990478">
              <a:buFont typeface="Arial" panose="020B0604020202020204" pitchFamily="34" charset="0"/>
              <a:buNone/>
              <a:defRPr/>
            </a:pPr>
            <a:r>
              <a:rPr lang="en-US" dirty="0"/>
              <a:t>Und für die Storyline “</a:t>
            </a:r>
            <a:r>
              <a:rPr lang="en-US" dirty="0" err="1"/>
              <a:t>Wir</a:t>
            </a:r>
            <a:r>
              <a:rPr lang="en-US" dirty="0"/>
              <a:t> </a:t>
            </a:r>
            <a:r>
              <a:rPr lang="en-US" dirty="0" err="1"/>
              <a:t>entwickeln</a:t>
            </a:r>
            <a:r>
              <a:rPr lang="en-US" dirty="0"/>
              <a:t> </a:t>
            </a:r>
            <a:r>
              <a:rPr lang="en-US" dirty="0" err="1"/>
              <a:t>uns</a:t>
            </a:r>
            <a:r>
              <a:rPr lang="en-US" dirty="0"/>
              <a:t> </a:t>
            </a:r>
            <a:r>
              <a:rPr lang="en-US" dirty="0" err="1"/>
              <a:t>nur</a:t>
            </a:r>
            <a:r>
              <a:rPr lang="en-US" dirty="0"/>
              <a:t> </a:t>
            </a:r>
            <a:r>
              <a:rPr lang="en-US" dirty="0" err="1"/>
              <a:t>jetzt</a:t>
            </a:r>
            <a:r>
              <a:rPr lang="en-US" dirty="0"/>
              <a:t> </a:t>
            </a:r>
            <a:r>
              <a:rPr lang="en-US" dirty="0" err="1"/>
              <a:t>gemäß</a:t>
            </a:r>
            <a:r>
              <a:rPr lang="en-US" dirty="0"/>
              <a:t> dem </a:t>
            </a:r>
            <a:r>
              <a:rPr lang="en-US" dirty="0" err="1"/>
              <a:t>linearen</a:t>
            </a:r>
            <a:r>
              <a:rPr lang="en-US" dirty="0"/>
              <a:t> Trend und </a:t>
            </a:r>
            <a:r>
              <a:rPr lang="en-US" dirty="0" err="1"/>
              <a:t>entwickeln</a:t>
            </a:r>
            <a:r>
              <a:rPr lang="en-US" dirty="0"/>
              <a:t> </a:t>
            </a:r>
            <a:r>
              <a:rPr lang="en-US" dirty="0" err="1"/>
              <a:t>uns</a:t>
            </a:r>
            <a:r>
              <a:rPr lang="en-US" dirty="0"/>
              <a:t> </a:t>
            </a:r>
            <a:r>
              <a:rPr lang="en-US" dirty="0" err="1"/>
              <a:t>dann</a:t>
            </a:r>
            <a:r>
              <a:rPr lang="en-US" dirty="0"/>
              <a:t> </a:t>
            </a:r>
            <a:r>
              <a:rPr lang="en-US" dirty="0" err="1"/>
              <a:t>aber</a:t>
            </a:r>
            <a:r>
              <a:rPr lang="en-US" dirty="0"/>
              <a:t> bald </a:t>
            </a:r>
            <a:r>
              <a:rPr lang="en-US" dirty="0" err="1"/>
              <a:t>schon</a:t>
            </a:r>
            <a:r>
              <a:rPr lang="en-US" dirty="0"/>
              <a:t> </a:t>
            </a:r>
            <a:r>
              <a:rPr lang="en-US" dirty="0" err="1"/>
              <a:t>im</a:t>
            </a:r>
            <a:r>
              <a:rPr lang="en-US" dirty="0"/>
              <a:t> </a:t>
            </a:r>
            <a:r>
              <a:rPr lang="en-US" dirty="0" err="1"/>
              <a:t>guten</a:t>
            </a:r>
            <a:r>
              <a:rPr lang="en-US" dirty="0"/>
              <a:t> </a:t>
            </a:r>
            <a:r>
              <a:rPr lang="en-US" dirty="0" err="1"/>
              <a:t>Sinne</a:t>
            </a:r>
            <a:r>
              <a:rPr lang="en-US" dirty="0"/>
              <a:t> </a:t>
            </a:r>
            <a:r>
              <a:rPr lang="en-US" dirty="0" err="1"/>
              <a:t>nicht</a:t>
            </a:r>
            <a:r>
              <a:rPr lang="en-US" dirty="0"/>
              <a:t>-linear.” </a:t>
            </a:r>
            <a:r>
              <a:rPr lang="en-US" dirty="0" err="1"/>
              <a:t>haben</a:t>
            </a:r>
            <a:r>
              <a:rPr lang="en-US" dirty="0"/>
              <a:t> </a:t>
            </a:r>
            <a:r>
              <a:rPr lang="en-US" dirty="0" err="1"/>
              <a:t>wir</a:t>
            </a:r>
            <a:r>
              <a:rPr lang="en-US" dirty="0"/>
              <a:t> ja die </a:t>
            </a:r>
            <a:r>
              <a:rPr lang="en-US" dirty="0" err="1"/>
              <a:t>vorangehende</a:t>
            </a:r>
            <a:r>
              <a:rPr lang="en-US" dirty="0"/>
              <a:t> Folie, die </a:t>
            </a:r>
            <a:r>
              <a:rPr lang="en-US" dirty="0" err="1"/>
              <a:t>die</a:t>
            </a:r>
            <a:r>
              <a:rPr lang="en-US" dirty="0"/>
              <a:t> NDCs </a:t>
            </a:r>
            <a:r>
              <a:rPr lang="en-US" dirty="0" err="1"/>
              <a:t>berücksichtigt</a:t>
            </a:r>
            <a:r>
              <a:rPr lang="en-US" dirty="0"/>
              <a:t>.</a:t>
            </a:r>
          </a:p>
          <a:p>
            <a:pPr defTabSz="990478">
              <a:defRPr/>
            </a:pPr>
            <a:endParaRPr lang="en-US" dirty="0"/>
          </a:p>
          <a:p>
            <a:pPr defTabSz="990478">
              <a:defRPr/>
            </a:pPr>
            <a:r>
              <a:rPr lang="en-US" dirty="0"/>
              <a:t>-------</a:t>
            </a:r>
          </a:p>
          <a:p>
            <a:pPr defTabSz="990478">
              <a:defRPr/>
            </a:pPr>
            <a:endParaRPr lang="en-US" dirty="0"/>
          </a:p>
          <a:p>
            <a:pPr defTabSz="990478">
              <a:defRPr/>
            </a:pPr>
            <a:r>
              <a:rPr lang="en-US" dirty="0"/>
              <a:t>V3 2021:</a:t>
            </a:r>
          </a:p>
          <a:p>
            <a:pPr defTabSz="990478">
              <a:defRPr/>
            </a:pPr>
            <a:endParaRPr lang="en-US" dirty="0"/>
          </a:p>
          <a:p>
            <a:pPr defTabSz="990478">
              <a:defRPr/>
            </a:pPr>
            <a:r>
              <a:rPr lang="en-US" dirty="0"/>
              <a:t>Wert </a:t>
            </a:r>
            <a:r>
              <a:rPr lang="en-US" dirty="0" err="1"/>
              <a:t>aktualisiert</a:t>
            </a:r>
            <a:r>
              <a:rPr lang="en-US" dirty="0"/>
              <a:t> </a:t>
            </a:r>
            <a:r>
              <a:rPr lang="en-US" dirty="0" err="1"/>
              <a:t>mit</a:t>
            </a:r>
            <a:r>
              <a:rPr lang="en-US" dirty="0"/>
              <a:t> der </a:t>
            </a:r>
            <a:r>
              <a:rPr lang="en-US" dirty="0" err="1"/>
              <a:t>Angabe</a:t>
            </a:r>
            <a:r>
              <a:rPr lang="en-US" dirty="0"/>
              <a:t> </a:t>
            </a:r>
            <a:r>
              <a:rPr lang="en-US" dirty="0" err="1"/>
              <a:t>im</a:t>
            </a:r>
            <a:r>
              <a:rPr lang="en-US" dirty="0"/>
              <a:t> IPPC AR6 WGI </a:t>
            </a:r>
            <a:r>
              <a:rPr lang="en-US" dirty="0" err="1"/>
              <a:t>für</a:t>
            </a:r>
            <a:r>
              <a:rPr lang="en-US" dirty="0"/>
              <a:t> das SSP3-7.0 </a:t>
            </a:r>
            <a:r>
              <a:rPr lang="en-US" dirty="0" err="1"/>
              <a:t>Szenario</a:t>
            </a:r>
            <a:r>
              <a:rPr lang="en-US" dirty="0"/>
              <a:t>: 3,6 °C. Dieses </a:t>
            </a:r>
            <a:r>
              <a:rPr lang="en-US" dirty="0" err="1"/>
              <a:t>Szenario</a:t>
            </a:r>
            <a:r>
              <a:rPr lang="en-US" dirty="0"/>
              <a:t> </a:t>
            </a:r>
            <a:r>
              <a:rPr lang="en-US" dirty="0" err="1"/>
              <a:t>deckt</a:t>
            </a:r>
            <a:r>
              <a:rPr lang="en-US" dirty="0"/>
              <a:t> </a:t>
            </a:r>
            <a:r>
              <a:rPr lang="en-US" dirty="0" err="1"/>
              <a:t>sich</a:t>
            </a:r>
            <a:r>
              <a:rPr lang="en-US" dirty="0"/>
              <a:t> am </a:t>
            </a:r>
            <a:r>
              <a:rPr lang="en-US" dirty="0" err="1"/>
              <a:t>ehesten</a:t>
            </a:r>
            <a:r>
              <a:rPr lang="en-US" dirty="0"/>
              <a:t> </a:t>
            </a:r>
            <a:r>
              <a:rPr lang="en-US" dirty="0" err="1"/>
              <a:t>mit</a:t>
            </a:r>
            <a:r>
              <a:rPr lang="en-US" dirty="0"/>
              <a:t> den </a:t>
            </a:r>
            <a:r>
              <a:rPr lang="en-US" dirty="0" err="1"/>
              <a:t>politischen</a:t>
            </a:r>
            <a:r>
              <a:rPr lang="en-US" dirty="0"/>
              <a:t> </a:t>
            </a:r>
            <a:r>
              <a:rPr lang="en-US" dirty="0" err="1"/>
              <a:t>Entwicklungen</a:t>
            </a:r>
            <a:r>
              <a:rPr lang="en-US" dirty="0"/>
              <a:t>, die in den </a:t>
            </a:r>
            <a:r>
              <a:rPr lang="en-US" dirty="0" err="1"/>
              <a:t>letzten</a:t>
            </a:r>
            <a:r>
              <a:rPr lang="en-US" dirty="0"/>
              <a:t> Jahren </a:t>
            </a:r>
            <a:r>
              <a:rPr lang="en-US" dirty="0" err="1"/>
              <a:t>beobachtet</a:t>
            </a:r>
            <a:r>
              <a:rPr lang="en-US" dirty="0"/>
              <a:t> </a:t>
            </a:r>
            <a:r>
              <a:rPr lang="en-US" dirty="0" err="1"/>
              <a:t>werden</a:t>
            </a:r>
            <a:r>
              <a:rPr lang="en-US" dirty="0"/>
              <a:t> </a:t>
            </a:r>
            <a:r>
              <a:rPr lang="en-US" dirty="0" err="1"/>
              <a:t>konnten</a:t>
            </a:r>
            <a:r>
              <a:rPr lang="en-US" dirty="0"/>
              <a:t> (</a:t>
            </a:r>
            <a:r>
              <a:rPr lang="en-US" dirty="0" err="1"/>
              <a:t>Nationalismus</a:t>
            </a:r>
            <a:r>
              <a:rPr lang="en-US" dirty="0"/>
              <a:t>, </a:t>
            </a:r>
            <a:r>
              <a:rPr lang="en-US" dirty="0" err="1"/>
              <a:t>niedriges</a:t>
            </a:r>
            <a:r>
              <a:rPr lang="en-US" dirty="0"/>
              <a:t> </a:t>
            </a:r>
            <a:r>
              <a:rPr lang="en-US" dirty="0" err="1"/>
              <a:t>Bevölkerungswachstum</a:t>
            </a:r>
            <a:r>
              <a:rPr lang="en-US" dirty="0"/>
              <a:t> in </a:t>
            </a:r>
            <a:r>
              <a:rPr lang="en-US" dirty="0" err="1"/>
              <a:t>entwickelten</a:t>
            </a:r>
            <a:r>
              <a:rPr lang="en-US" dirty="0"/>
              <a:t> </a:t>
            </a:r>
            <a:r>
              <a:rPr lang="en-US" dirty="0" err="1"/>
              <a:t>Industrieländern</a:t>
            </a:r>
            <a:r>
              <a:rPr lang="en-US" dirty="0"/>
              <a:t>, </a:t>
            </a:r>
            <a:r>
              <a:rPr lang="en-US" dirty="0" err="1"/>
              <a:t>hohes</a:t>
            </a:r>
            <a:r>
              <a:rPr lang="en-US" dirty="0"/>
              <a:t> </a:t>
            </a:r>
            <a:r>
              <a:rPr lang="en-US" dirty="0" err="1"/>
              <a:t>Wachstum</a:t>
            </a:r>
            <a:r>
              <a:rPr lang="en-US" dirty="0"/>
              <a:t> in </a:t>
            </a:r>
            <a:r>
              <a:rPr lang="en-US" dirty="0" err="1"/>
              <a:t>Entwicklungsländern</a:t>
            </a:r>
            <a:r>
              <a:rPr lang="en-US" dirty="0"/>
              <a:t>, </a:t>
            </a:r>
            <a:r>
              <a:rPr lang="en-US" dirty="0" err="1"/>
              <a:t>schwacher</a:t>
            </a:r>
            <a:r>
              <a:rPr lang="en-US" dirty="0"/>
              <a:t> </a:t>
            </a:r>
            <a:r>
              <a:rPr lang="en-US" dirty="0" err="1"/>
              <a:t>Umweltschutz</a:t>
            </a:r>
            <a:r>
              <a:rPr lang="en-US" dirty="0"/>
              <a:t> in </a:t>
            </a:r>
            <a:r>
              <a:rPr lang="en-US" dirty="0" err="1"/>
              <a:t>manchen</a:t>
            </a:r>
            <a:r>
              <a:rPr lang="en-US" dirty="0"/>
              <a:t> </a:t>
            </a:r>
            <a:r>
              <a:rPr lang="en-US" dirty="0" err="1"/>
              <a:t>Regionen</a:t>
            </a:r>
            <a:r>
              <a:rPr lang="en-US" dirty="0"/>
              <a:t>)</a:t>
            </a:r>
          </a:p>
          <a:p>
            <a:pPr defTabSz="990478">
              <a:defRPr/>
            </a:pPr>
            <a:endParaRPr lang="en-US" b="0" dirty="0"/>
          </a:p>
          <a:p>
            <a:pPr marL="0" marR="0" lvl="0" indent="0" algn="l" defTabSz="990478" rtl="0" eaLnBrk="1" fontAlgn="auto" latinLnBrk="0" hangingPunct="1">
              <a:lnSpc>
                <a:spcPct val="100000"/>
              </a:lnSpc>
              <a:spcBef>
                <a:spcPts val="0"/>
              </a:spcBef>
              <a:spcAft>
                <a:spcPts val="0"/>
              </a:spcAft>
              <a:buClrTx/>
              <a:buSzTx/>
              <a:buFontTx/>
              <a:buNone/>
              <a:tabLst/>
              <a:defRPr/>
            </a:pPr>
            <a:r>
              <a:rPr lang="en-US" b="0" dirty="0">
                <a:sym typeface="Wingdings" panose="05000000000000000000" pitchFamily="2" charset="2"/>
              </a:rPr>
              <a:t>Alter Text: “</a:t>
            </a:r>
            <a:r>
              <a:rPr lang="de-DE" sz="1200" dirty="0">
                <a:latin typeface="Abadi Extra Light" panose="020B0204020104020204" pitchFamily="34" charset="0"/>
              </a:rPr>
              <a:t>Mit dem tatsächlichen aktuellen weltweiten Trend werden wir 4 °C voraussichtlich noch in diesem Jahrhundert erreichen.</a:t>
            </a:r>
            <a:r>
              <a:rPr lang="de-DE" sz="1100" b="0" i="1" dirty="0">
                <a:latin typeface="Abadi Extra Light" panose="020B0204020104020204" pitchFamily="34" charset="0"/>
              </a:rPr>
              <a:t>“</a:t>
            </a:r>
            <a:br>
              <a:rPr lang="de-DE" sz="1100" b="0" i="1" dirty="0">
                <a:latin typeface="Abadi Extra Light" panose="020B0204020104020204" pitchFamily="34" charset="0"/>
              </a:rPr>
            </a:br>
            <a:r>
              <a:rPr lang="en-US" b="0" dirty="0" err="1">
                <a:sym typeface="Wingdings" panose="05000000000000000000" pitchFamily="2" charset="2"/>
              </a:rPr>
              <a:t>Neuer</a:t>
            </a:r>
            <a:r>
              <a:rPr lang="en-US" b="0" dirty="0">
                <a:sym typeface="Wingdings" panose="05000000000000000000" pitchFamily="2" charset="2"/>
              </a:rPr>
              <a:t> Text: </a:t>
            </a:r>
            <a:r>
              <a:rPr lang="de-DE" sz="1300" dirty="0">
                <a:latin typeface="Abadi Extra Light" panose="020B0204020104020204" pitchFamily="34" charset="0"/>
              </a:rPr>
              <a:t>Mit dem tatsächlichen aktuellen weltweiten Trend werden wir im Jahr 2100 eine Erwärmung von 3,6 °C erreichen.</a:t>
            </a:r>
            <a:endParaRPr lang="en-US" b="0" dirty="0"/>
          </a:p>
          <a:p>
            <a:pPr defTabSz="990478">
              <a:defRPr/>
            </a:pPr>
            <a:endParaRPr lang="en-US" b="0" dirty="0">
              <a:sym typeface="Wingdings" panose="05000000000000000000" pitchFamily="2" charset="2"/>
            </a:endParaRPr>
          </a:p>
          <a:p>
            <a:pPr marL="0" marR="0" lvl="0" indent="0" algn="l" defTabSz="990478" rtl="0" eaLnBrk="1" fontAlgn="auto" latinLnBrk="0" hangingPunct="1">
              <a:lnSpc>
                <a:spcPct val="100000"/>
              </a:lnSpc>
              <a:spcBef>
                <a:spcPts val="0"/>
              </a:spcBef>
              <a:spcAft>
                <a:spcPts val="0"/>
              </a:spcAft>
              <a:buClrTx/>
              <a:buSzTx/>
              <a:buFontTx/>
              <a:buNone/>
              <a:tabLst/>
              <a:defRPr/>
            </a:pPr>
            <a:r>
              <a:rPr lang="en-US" b="0" dirty="0">
                <a:sym typeface="Wingdings" panose="05000000000000000000" pitchFamily="2" charset="2"/>
              </a:rPr>
              <a:t>Alte Quelle: </a:t>
            </a:r>
            <a:r>
              <a:rPr lang="de-DE" sz="1200" b="0" dirty="0">
                <a:latin typeface="Abadi Extra Light" panose="020B0204020104020204" pitchFamily="34" charset="0"/>
              </a:rPr>
              <a:t>The World Bank, Potsdam-Institut für Klimafolgenforschung und von Climate Analytics: „Der 4°-Bericht“, November 2012.</a:t>
            </a:r>
            <a:endParaRPr lang="en-US" b="0" dirty="0">
              <a:sym typeface="Wingdings" panose="05000000000000000000" pitchFamily="2" charset="2"/>
            </a:endParaRPr>
          </a:p>
          <a:p>
            <a:pPr defTabSz="990478">
              <a:defRPr/>
            </a:pPr>
            <a:r>
              <a:rPr lang="en-US" b="0" dirty="0">
                <a:sym typeface="Wingdings" panose="05000000000000000000" pitchFamily="2" charset="2"/>
              </a:rPr>
              <a:t>Neue Quelle: </a:t>
            </a:r>
            <a:r>
              <a:rPr lang="en-US" sz="1300" dirty="0">
                <a:solidFill>
                  <a:schemeClr val="accent2"/>
                </a:solidFill>
                <a:latin typeface="Abadi Extra Light" panose="020B0204020104020204" pitchFamily="34" charset="0"/>
              </a:rPr>
              <a:t>IPCC: “6</a:t>
            </a:r>
            <a:r>
              <a:rPr lang="en-US" sz="1300" baseline="30000" dirty="0">
                <a:solidFill>
                  <a:schemeClr val="accent2"/>
                </a:solidFill>
                <a:latin typeface="Abadi Extra Light" panose="020B0204020104020204" pitchFamily="34" charset="0"/>
              </a:rPr>
              <a:t>th</a:t>
            </a:r>
            <a:r>
              <a:rPr lang="en-US" sz="1300" dirty="0">
                <a:solidFill>
                  <a:schemeClr val="accent2"/>
                </a:solidFill>
                <a:latin typeface="Abadi Extra Light" panose="020B0204020104020204" pitchFamily="34" charset="0"/>
              </a:rPr>
              <a:t> Assessment Report, Working Group I, Summary for, Policy Makers”, 2021.</a:t>
            </a:r>
          </a:p>
          <a:p>
            <a:pPr defTabSz="990478">
              <a:defRPr/>
            </a:pPr>
            <a:endParaRPr lang="en-US" dirty="0"/>
          </a:p>
          <a:p>
            <a:pPr defTabSz="990478">
              <a:defRPr/>
            </a:pPr>
            <a:r>
              <a:rPr lang="en-US" dirty="0"/>
              <a:t>-------------------</a:t>
            </a:r>
          </a:p>
          <a:p>
            <a:pPr defTabSz="990478">
              <a:defRPr/>
            </a:pPr>
            <a:r>
              <a:rPr lang="en-US" dirty="0"/>
              <a:t>v2 2019:</a:t>
            </a:r>
          </a:p>
          <a:p>
            <a:pPr defTabSz="990478">
              <a:defRPr/>
            </a:pPr>
            <a:endParaRPr lang="en-US" dirty="0"/>
          </a:p>
          <a:p>
            <a:pPr defTabSz="990478">
              <a:defRPr/>
            </a:pPr>
            <a:r>
              <a:rPr lang="en-US" dirty="0"/>
              <a:t>Quelle </a:t>
            </a:r>
            <a:r>
              <a:rPr lang="en-US" dirty="0" err="1"/>
              <a:t>geprüft</a:t>
            </a:r>
            <a:r>
              <a:rPr lang="en-US" dirty="0"/>
              <a:t>: Uli Stopper</a:t>
            </a:r>
          </a:p>
          <a:p>
            <a:endParaRPr lang="de-DE" sz="1300" dirty="0"/>
          </a:p>
          <a:p>
            <a:endParaRPr lang="de-DE" sz="1300" dirty="0"/>
          </a:p>
          <a:p>
            <a:r>
              <a:rPr lang="de-DE" sz="1300" dirty="0"/>
              <a:t>Text im Bericht</a:t>
            </a:r>
          </a:p>
          <a:p>
            <a:r>
              <a:rPr lang="de-DE" sz="1300" dirty="0"/>
              <a:t>„Tatsächlich ist die Annahme plausibel, dass sich die Welt mit den aktuellen Emissionstrends auf eine Erwärmung um 4°C noch in diesem Jahrhundert zu bewegt.“</a:t>
            </a:r>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56</a:t>
            </a:fld>
            <a:endParaRPr lang="de-DE"/>
          </a:p>
        </p:txBody>
      </p:sp>
    </p:spTree>
    <p:extLst>
      <p:ext uri="{BB962C8B-B14F-4D97-AF65-F5344CB8AC3E}">
        <p14:creationId xmlns:p14="http://schemas.microsoft.com/office/powerpoint/2010/main" val="24609747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57</a:t>
            </a:fld>
            <a:endParaRPr lang="de-DE"/>
          </a:p>
        </p:txBody>
      </p:sp>
    </p:spTree>
    <p:extLst>
      <p:ext uri="{BB962C8B-B14F-4D97-AF65-F5344CB8AC3E}">
        <p14:creationId xmlns:p14="http://schemas.microsoft.com/office/powerpoint/2010/main" val="28601811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58</a:t>
            </a:fld>
            <a:endParaRPr lang="de-DE"/>
          </a:p>
        </p:txBody>
      </p:sp>
    </p:spTree>
    <p:extLst>
      <p:ext uri="{BB962C8B-B14F-4D97-AF65-F5344CB8AC3E}">
        <p14:creationId xmlns:p14="http://schemas.microsoft.com/office/powerpoint/2010/main" val="1146258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59</a:t>
            </a:fld>
            <a:endParaRPr lang="de-DE"/>
          </a:p>
        </p:txBody>
      </p:sp>
    </p:spTree>
    <p:extLst>
      <p:ext uri="{BB962C8B-B14F-4D97-AF65-F5344CB8AC3E}">
        <p14:creationId xmlns:p14="http://schemas.microsoft.com/office/powerpoint/2010/main" val="98383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1:</a:t>
            </a:r>
          </a:p>
          <a:p>
            <a:endParaRPr lang="de-DE" dirty="0"/>
          </a:p>
          <a:p>
            <a:r>
              <a:rPr lang="de-DE" dirty="0"/>
              <a:t>Bildquelle:</a:t>
            </a:r>
          </a:p>
          <a:p>
            <a:r>
              <a:rPr lang="de-DE" dirty="0"/>
              <a:t>https://pixabay.com/de/photos/weintrauben-pflanze-missernte-946380/</a:t>
            </a:r>
          </a:p>
          <a:p>
            <a:endParaRPr lang="de-DE" dirty="0"/>
          </a:p>
          <a:p>
            <a:r>
              <a:rPr lang="de-DE" dirty="0"/>
              <a:t>Heruntergeladen am:</a:t>
            </a:r>
          </a:p>
          <a:p>
            <a:r>
              <a:rPr lang="de-DE" dirty="0"/>
              <a:t>18.09.2019</a:t>
            </a:r>
          </a:p>
          <a:p>
            <a:endParaRPr lang="de-DE" dirty="0"/>
          </a:p>
          <a:p>
            <a:r>
              <a:rPr lang="de-DE" dirty="0"/>
              <a:t>Fotograf:</a:t>
            </a:r>
          </a:p>
          <a:p>
            <a:r>
              <a:rPr lang="de-DE" dirty="0" err="1"/>
              <a:t>atimedia</a:t>
            </a:r>
            <a:endParaRPr lang="de-DE" dirty="0"/>
          </a:p>
          <a:p>
            <a:endParaRPr lang="de-DE" dirty="0"/>
          </a:p>
          <a:p>
            <a:r>
              <a:rPr lang="de-DE" dirty="0"/>
              <a:t>Agentur/Unternehmen/Plattform:</a:t>
            </a:r>
          </a:p>
          <a:p>
            <a:r>
              <a:rPr lang="de-DE" dirty="0" err="1"/>
              <a:t>Pixabay</a:t>
            </a:r>
            <a:endParaRPr lang="de-DE" dirty="0"/>
          </a:p>
          <a:p>
            <a:endParaRPr lang="de-DE" dirty="0"/>
          </a:p>
          <a:p>
            <a:r>
              <a:rPr lang="de-DE" dirty="0"/>
              <a:t>Titel/Bildunterschrift:</a:t>
            </a:r>
          </a:p>
          <a:p>
            <a:r>
              <a:rPr lang="de-DE" dirty="0"/>
              <a:t>grapes-946380</a:t>
            </a:r>
          </a:p>
          <a:p>
            <a:endParaRPr lang="de-DE" dirty="0"/>
          </a:p>
          <a:p>
            <a:r>
              <a:rPr lang="de-DE" dirty="0"/>
              <a:t>Lizenz:</a:t>
            </a:r>
          </a:p>
          <a:p>
            <a:r>
              <a:rPr lang="de-DE" dirty="0" err="1"/>
              <a:t>Pixabay</a:t>
            </a:r>
            <a:r>
              <a:rPr lang="de-DE" dirty="0"/>
              <a:t> Lizenz</a:t>
            </a:r>
          </a:p>
          <a:p>
            <a:r>
              <a:rPr lang="de-DE" dirty="0"/>
              <a:t>https://pixabay.com/de/service/license/</a:t>
            </a:r>
          </a:p>
          <a:p>
            <a:r>
              <a:rPr lang="de-DE" dirty="0"/>
              <a:t>-&gt; kostenlose Nutzung </a:t>
            </a:r>
            <a:r>
              <a:rPr lang="de-DE" dirty="0" err="1"/>
              <a:t>kommerziel</a:t>
            </a:r>
            <a:r>
              <a:rPr lang="de-DE" dirty="0"/>
              <a:t> und nicht-kommerziell, gedruckt und digital</a:t>
            </a:r>
          </a:p>
          <a:p>
            <a:r>
              <a:rPr lang="de-DE" dirty="0"/>
              <a:t>-&gt; Quellenangabe nicht erforderlich</a:t>
            </a:r>
          </a:p>
          <a:p>
            <a:r>
              <a:rPr lang="de-DE" dirty="0"/>
              <a:t>-&gt; darf verändert werden</a:t>
            </a:r>
          </a:p>
          <a:p>
            <a:r>
              <a:rPr lang="de-DE" dirty="0"/>
              <a:t>nicht erlaubt: Verkauf</a:t>
            </a:r>
          </a:p>
          <a:p>
            <a:r>
              <a:rPr lang="de-DE" dirty="0"/>
              <a:t>nicht erlaubt: suggerieren, dass abgebildete Personen ein unser Produkt befürworten</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a:p>
            <a:r>
              <a:rPr lang="de-DE" dirty="0"/>
              <a:t>BILD 2:</a:t>
            </a:r>
          </a:p>
          <a:p>
            <a:endParaRPr lang="de-DE" dirty="0"/>
          </a:p>
          <a:p>
            <a:r>
              <a:rPr lang="de-DE" dirty="0"/>
              <a:t>Bildquelle:</a:t>
            </a:r>
          </a:p>
          <a:p>
            <a:r>
              <a:rPr lang="de-DE" dirty="0"/>
              <a:t>https://www.maxpixel.net/Vegetables-Tomatoes-Plant-Rotten-Crop-Failure-946377</a:t>
            </a:r>
          </a:p>
          <a:p>
            <a:endParaRPr lang="de-DE" dirty="0"/>
          </a:p>
          <a:p>
            <a:r>
              <a:rPr lang="de-DE" dirty="0"/>
              <a:t>Heruntergeladen am:</a:t>
            </a:r>
          </a:p>
          <a:p>
            <a:r>
              <a:rPr lang="de-DE" dirty="0"/>
              <a:t>18.09.2019</a:t>
            </a:r>
          </a:p>
          <a:p>
            <a:endParaRPr lang="de-DE" dirty="0"/>
          </a:p>
          <a:p>
            <a:r>
              <a:rPr lang="de-DE" dirty="0"/>
              <a:t>Fotograf:</a:t>
            </a:r>
          </a:p>
          <a:p>
            <a:r>
              <a:rPr lang="de-DE" dirty="0"/>
              <a:t>?</a:t>
            </a:r>
          </a:p>
          <a:p>
            <a:endParaRPr lang="de-DE" dirty="0"/>
          </a:p>
          <a:p>
            <a:r>
              <a:rPr lang="de-DE" dirty="0"/>
              <a:t>Agentur/Unternehmen/Plattform:</a:t>
            </a:r>
          </a:p>
          <a:p>
            <a:r>
              <a:rPr lang="de-DE" dirty="0"/>
              <a:t>Max Pixel </a:t>
            </a:r>
          </a:p>
          <a:p>
            <a:endParaRPr lang="de-DE" dirty="0"/>
          </a:p>
          <a:p>
            <a:r>
              <a:rPr lang="de-DE" dirty="0"/>
              <a:t>Titel/Bildunterschrift:</a:t>
            </a:r>
          </a:p>
          <a:p>
            <a:r>
              <a:rPr lang="de-DE" dirty="0"/>
              <a:t>Vegetables-Tomatoes-Plant-Rotten-Crop-Failure-946377</a:t>
            </a:r>
          </a:p>
          <a:p>
            <a:endParaRPr lang="de-DE" dirty="0"/>
          </a:p>
          <a:p>
            <a:r>
              <a:rPr lang="de-DE" dirty="0"/>
              <a:t>Lizenz:</a:t>
            </a:r>
          </a:p>
          <a:p>
            <a:r>
              <a:rPr lang="de-DE" sz="1300" dirty="0"/>
              <a:t>CC0 Public Domain</a:t>
            </a:r>
          </a:p>
          <a:p>
            <a:r>
              <a:rPr lang="de-DE" sz="1300" dirty="0"/>
              <a:t>https://creativecommons.org/publicdomain/zero/1.0/</a:t>
            </a:r>
          </a:p>
          <a:p>
            <a:r>
              <a:rPr lang="de-DE" sz="1300" dirty="0"/>
              <a:t>-&gt; Free </a:t>
            </a:r>
            <a:r>
              <a:rPr lang="de-DE" sz="1300" dirty="0" err="1"/>
              <a:t>for</a:t>
            </a:r>
            <a:r>
              <a:rPr lang="de-DE" sz="1300" dirty="0"/>
              <a:t> </a:t>
            </a:r>
            <a:r>
              <a:rPr lang="de-DE" sz="1300" dirty="0" err="1"/>
              <a:t>commercial</a:t>
            </a:r>
            <a:r>
              <a:rPr lang="de-DE" sz="1300" dirty="0"/>
              <a:t> </a:t>
            </a:r>
            <a:r>
              <a:rPr lang="de-DE" sz="1300" dirty="0" err="1"/>
              <a:t>use</a:t>
            </a:r>
            <a:r>
              <a:rPr lang="de-DE" sz="1300" dirty="0"/>
              <a:t> </a:t>
            </a:r>
          </a:p>
          <a:p>
            <a:r>
              <a:rPr lang="de-DE" sz="1300" dirty="0"/>
              <a:t>-&gt; erlaubt Veränderung und beliebige Verbreitung</a:t>
            </a:r>
          </a:p>
          <a:p>
            <a:r>
              <a:rPr lang="de-DE" sz="1300" dirty="0"/>
              <a:t>-&gt; Fotograf muss nicht genannt werden</a:t>
            </a:r>
          </a:p>
          <a:p>
            <a:r>
              <a:rPr lang="de-DE" sz="1300" dirty="0"/>
              <a:t>erfordert evtl. Angabe eines Links?</a:t>
            </a:r>
            <a:endParaRPr lang="de-DE" dirty="0"/>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a:p>
            <a:r>
              <a:rPr lang="de-DE" dirty="0"/>
              <a:t>BILD 3:</a:t>
            </a:r>
          </a:p>
          <a:p>
            <a:endParaRPr lang="de-DE" dirty="0"/>
          </a:p>
          <a:p>
            <a:r>
              <a:rPr lang="de-DE" dirty="0"/>
              <a:t>Bildquelle:</a:t>
            </a:r>
          </a:p>
          <a:p>
            <a:r>
              <a:rPr lang="de-DE" dirty="0"/>
              <a:t>https://libreshot.com/wp-content/uploads/2018/01/corn-field-861x574.jpg</a:t>
            </a:r>
          </a:p>
          <a:p>
            <a:endParaRPr lang="de-DE" dirty="0"/>
          </a:p>
          <a:p>
            <a:r>
              <a:rPr lang="de-DE" dirty="0"/>
              <a:t>Heruntergeladen am:</a:t>
            </a:r>
          </a:p>
          <a:p>
            <a:r>
              <a:rPr lang="de-DE" dirty="0"/>
              <a:t>23.11.2019</a:t>
            </a:r>
          </a:p>
          <a:p>
            <a:endParaRPr lang="de-DE" dirty="0"/>
          </a:p>
          <a:p>
            <a:r>
              <a:rPr lang="de-DE" dirty="0"/>
              <a:t>Fotograf:</a:t>
            </a:r>
          </a:p>
          <a:p>
            <a:r>
              <a:rPr lang="de-DE" dirty="0"/>
              <a:t>Martin </a:t>
            </a:r>
            <a:r>
              <a:rPr lang="de-DE" dirty="0" err="1"/>
              <a:t>Vorel</a:t>
            </a:r>
            <a:endParaRPr lang="de-DE" dirty="0"/>
          </a:p>
          <a:p>
            <a:endParaRPr lang="de-DE" dirty="0"/>
          </a:p>
          <a:p>
            <a:r>
              <a:rPr lang="de-DE" dirty="0"/>
              <a:t>Agentur/Unternehmen/Plattform:</a:t>
            </a:r>
          </a:p>
          <a:p>
            <a:r>
              <a:rPr lang="de-DE" dirty="0"/>
              <a:t>Libreshot.com</a:t>
            </a:r>
          </a:p>
          <a:p>
            <a:endParaRPr lang="de-DE" dirty="0"/>
          </a:p>
          <a:p>
            <a:r>
              <a:rPr lang="de-DE" dirty="0"/>
              <a:t>Titel/Bildunterschrift:</a:t>
            </a:r>
          </a:p>
          <a:p>
            <a:r>
              <a:rPr lang="en-US" dirty="0"/>
              <a:t>Corn field. Bottom view of a corn field with a detail of one yellow corn cob.</a:t>
            </a:r>
          </a:p>
          <a:p>
            <a:endParaRPr lang="de-DE" dirty="0"/>
          </a:p>
          <a:p>
            <a:r>
              <a:rPr lang="de-DE" dirty="0"/>
              <a:t>Lizenz:</a:t>
            </a:r>
          </a:p>
          <a:p>
            <a:r>
              <a:rPr lang="de-DE" sz="1300" dirty="0"/>
              <a:t>CC0 Public Domain</a:t>
            </a:r>
          </a:p>
          <a:p>
            <a:r>
              <a:rPr lang="de-DE" sz="1300" dirty="0"/>
              <a:t>https://creativecommons.org/publicdomain/zero/1.0/</a:t>
            </a:r>
          </a:p>
          <a:p>
            <a:r>
              <a:rPr lang="de-DE" sz="1300" dirty="0"/>
              <a:t>-&gt; Free </a:t>
            </a:r>
            <a:r>
              <a:rPr lang="de-DE" sz="1300" dirty="0" err="1"/>
              <a:t>for</a:t>
            </a:r>
            <a:r>
              <a:rPr lang="de-DE" sz="1300" dirty="0"/>
              <a:t> </a:t>
            </a:r>
            <a:r>
              <a:rPr lang="de-DE" sz="1300" dirty="0" err="1"/>
              <a:t>commercial</a:t>
            </a:r>
            <a:r>
              <a:rPr lang="de-DE" sz="1300" dirty="0"/>
              <a:t> </a:t>
            </a:r>
            <a:r>
              <a:rPr lang="de-DE" sz="1300" dirty="0" err="1"/>
              <a:t>use</a:t>
            </a:r>
            <a:r>
              <a:rPr lang="de-DE" sz="1300" dirty="0"/>
              <a:t> </a:t>
            </a:r>
          </a:p>
          <a:p>
            <a:r>
              <a:rPr lang="de-DE" sz="1300" dirty="0"/>
              <a:t>-&gt; erlaubt Veränderung und beliebige Verbreitung</a:t>
            </a:r>
          </a:p>
          <a:p>
            <a:r>
              <a:rPr lang="de-DE" sz="1300" dirty="0"/>
              <a:t>-&gt; Fotograf muss nicht genannt werden</a:t>
            </a:r>
          </a:p>
          <a:p>
            <a:r>
              <a:rPr lang="de-DE" sz="1300" dirty="0"/>
              <a:t>erfordert evtl. Angabe eines Links?</a:t>
            </a:r>
            <a:endParaRPr lang="de-DE" dirty="0"/>
          </a:p>
          <a:p>
            <a:endParaRPr lang="de-DE" dirty="0"/>
          </a:p>
          <a:p>
            <a:r>
              <a:rPr lang="de-DE" dirty="0"/>
              <a:t>Status:</a:t>
            </a:r>
          </a:p>
          <a:p>
            <a:pPr defTabSz="990478">
              <a:defRPr/>
            </a:pPr>
            <a:r>
              <a:rPr lang="de-DE" dirty="0"/>
              <a:t>Darf verwendet werden, sobald das Dokument ein Bildquellenverzeichnis enthält</a:t>
            </a: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9</a:t>
            </a:fld>
            <a:endParaRPr lang="de-DE"/>
          </a:p>
        </p:txBody>
      </p:sp>
    </p:spTree>
    <p:extLst>
      <p:ext uri="{BB962C8B-B14F-4D97-AF65-F5344CB8AC3E}">
        <p14:creationId xmlns:p14="http://schemas.microsoft.com/office/powerpoint/2010/main" val="1099878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V5, Sept. 2023</a:t>
            </a:r>
          </a:p>
          <a:p>
            <a:endParaRPr lang="de-DE" dirty="0"/>
          </a:p>
          <a:p>
            <a:pPr defTabSz="990478">
              <a:defRPr/>
            </a:pPr>
            <a:r>
              <a:rPr lang="de-DE" dirty="0"/>
              <a:t>Alter Text: „</a:t>
            </a:r>
            <a:r>
              <a:rPr lang="de-DE" sz="1300" dirty="0">
                <a:solidFill>
                  <a:schemeClr val="accent2"/>
                </a:solidFill>
                <a:latin typeface="Abadi Extra Light" panose="020B0204020104020204" pitchFamily="34" charset="0"/>
              </a:rPr>
              <a:t>… was unter anderem zu extremen Hitzewellen führt, …“</a:t>
            </a:r>
          </a:p>
          <a:p>
            <a:pPr defTabSz="990478">
              <a:defRPr/>
            </a:pPr>
            <a:r>
              <a:rPr lang="de-DE" sz="1300" dirty="0">
                <a:solidFill>
                  <a:schemeClr val="accent2"/>
                </a:solidFill>
                <a:latin typeface="Abadi Extra Light" panose="020B0204020104020204" pitchFamily="34" charset="0"/>
              </a:rPr>
              <a:t>Neuer Text: „… was unter anderem zu Dürren und Hitzewellen führt, …“</a:t>
            </a:r>
          </a:p>
          <a:p>
            <a:pPr defTabSz="990478">
              <a:defRPr/>
            </a:pPr>
            <a:endParaRPr lang="de-DE" sz="1300" dirty="0">
              <a:solidFill>
                <a:schemeClr val="accent2"/>
              </a:solidFill>
              <a:latin typeface="Abadi Extra Light" panose="020B0204020104020204" pitchFamily="34" charset="0"/>
            </a:endParaRPr>
          </a:p>
          <a:p>
            <a:pPr defTabSz="990478">
              <a:defRPr/>
            </a:pPr>
            <a:r>
              <a:rPr lang="de-DE" sz="1300" dirty="0">
                <a:solidFill>
                  <a:schemeClr val="accent2"/>
                </a:solidFill>
                <a:latin typeface="Abadi Extra Light" panose="020B0204020104020204" pitchFamily="34" charset="0"/>
              </a:rPr>
              <a:t>Zusätzliche Quelle: </a:t>
            </a:r>
            <a:r>
              <a:rPr lang="en-US" sz="1300" dirty="0">
                <a:solidFill>
                  <a:schemeClr val="accent2"/>
                </a:solidFill>
                <a:latin typeface="Abadi Extra Light" panose="020B0204020104020204" pitchFamily="34" charset="0"/>
              </a:rPr>
              <a:t>IPCC: “6</a:t>
            </a:r>
            <a:r>
              <a:rPr lang="en-US" sz="1300" baseline="30000" dirty="0">
                <a:solidFill>
                  <a:schemeClr val="accent2"/>
                </a:solidFill>
                <a:latin typeface="Abadi Extra Light" panose="020B0204020104020204" pitchFamily="34" charset="0"/>
              </a:rPr>
              <a:t>th</a:t>
            </a:r>
            <a:r>
              <a:rPr lang="en-US" sz="1300" dirty="0">
                <a:solidFill>
                  <a:schemeClr val="accent2"/>
                </a:solidFill>
                <a:latin typeface="Abadi Extra Light" panose="020B0204020104020204" pitchFamily="34" charset="0"/>
              </a:rPr>
              <a:t> Assessment Report, Working Group I, Full Report, 2021, </a:t>
            </a:r>
            <a:r>
              <a:rPr lang="en-US" sz="1300" dirty="0" err="1">
                <a:solidFill>
                  <a:schemeClr val="accent2"/>
                </a:solidFill>
                <a:latin typeface="Abadi Extra Light" panose="020B0204020104020204" pitchFamily="34" charset="0"/>
              </a:rPr>
              <a:t>weil</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hieraus</a:t>
            </a:r>
            <a:r>
              <a:rPr lang="en-US" sz="1300" dirty="0">
                <a:solidFill>
                  <a:schemeClr val="accent2"/>
                </a:solidFill>
                <a:latin typeface="Abadi Extra Light" panose="020B0204020104020204" pitchFamily="34" charset="0"/>
              </a:rPr>
              <a:t> der </a:t>
            </a:r>
            <a:r>
              <a:rPr lang="en-US" sz="1300" dirty="0" err="1">
                <a:solidFill>
                  <a:schemeClr val="accent2"/>
                </a:solidFill>
                <a:latin typeface="Abadi Extra Light" panose="020B0204020104020204" pitchFamily="34" charset="0"/>
              </a:rPr>
              <a:t>Zusammenhang</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zwischen</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Starkregen</a:t>
            </a:r>
            <a:r>
              <a:rPr lang="en-US" sz="1300" dirty="0">
                <a:solidFill>
                  <a:schemeClr val="accent2"/>
                </a:solidFill>
                <a:latin typeface="Abadi Extra Light" panose="020B0204020104020204" pitchFamily="34" charset="0"/>
              </a:rPr>
              <a:t> (-&gt; </a:t>
            </a:r>
            <a:r>
              <a:rPr lang="en-US" sz="1300" dirty="0" err="1">
                <a:solidFill>
                  <a:schemeClr val="accent2"/>
                </a:solidFill>
                <a:latin typeface="Abadi Extra Light" panose="020B0204020104020204" pitchFamily="34" charset="0"/>
              </a:rPr>
              <a:t>hydrologisches</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Defizit</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heißen</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Tagen</a:t>
            </a:r>
            <a:r>
              <a:rPr lang="en-US" sz="1300" dirty="0">
                <a:solidFill>
                  <a:schemeClr val="accent2"/>
                </a:solidFill>
                <a:latin typeface="Abadi Extra Light" panose="020B0204020104020204" pitchFamily="34" charset="0"/>
              </a:rPr>
              <a:t> (-&gt; </a:t>
            </a:r>
            <a:r>
              <a:rPr lang="en-US" sz="1300" dirty="0" err="1">
                <a:solidFill>
                  <a:schemeClr val="accent2"/>
                </a:solidFill>
                <a:latin typeface="Abadi Extra Light" panose="020B0204020104020204" pitchFamily="34" charset="0"/>
              </a:rPr>
              <a:t>erhöhte</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Feuchtigkeitsaufnahmefähigkeit</a:t>
            </a:r>
            <a:r>
              <a:rPr lang="en-US" sz="1300" dirty="0">
                <a:solidFill>
                  <a:schemeClr val="accent2"/>
                </a:solidFill>
                <a:latin typeface="Abadi Extra Light" panose="020B0204020104020204" pitchFamily="34" charset="0"/>
              </a:rPr>
              <a:t> der Luft) und </a:t>
            </a:r>
            <a:r>
              <a:rPr lang="en-US" sz="1300" dirty="0" err="1">
                <a:solidFill>
                  <a:schemeClr val="accent2"/>
                </a:solidFill>
                <a:latin typeface="Abadi Extra Light" panose="020B0204020104020204" pitchFamily="34" charset="0"/>
              </a:rPr>
              <a:t>Dürren</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hervor</a:t>
            </a:r>
            <a:r>
              <a:rPr lang="en-US" sz="1300" dirty="0">
                <a:solidFill>
                  <a:schemeClr val="accent2"/>
                </a:solidFill>
                <a:latin typeface="Abadi Extra Light" panose="020B0204020104020204" pitchFamily="34" charset="0"/>
              </a:rPr>
              <a:t> </a:t>
            </a:r>
            <a:r>
              <a:rPr lang="en-US" sz="1300" dirty="0" err="1">
                <a:solidFill>
                  <a:schemeClr val="accent2"/>
                </a:solidFill>
                <a:latin typeface="Abadi Extra Light" panose="020B0204020104020204" pitchFamily="34" charset="0"/>
              </a:rPr>
              <a:t>geht</a:t>
            </a:r>
            <a:r>
              <a:rPr lang="en-US" sz="1300" dirty="0">
                <a:solidFill>
                  <a:schemeClr val="accent2"/>
                </a:solidFill>
                <a:latin typeface="Abadi Extra Light" panose="020B0204020104020204" pitchFamily="34" charset="0"/>
              </a:rPr>
              <a:t>.</a:t>
            </a:r>
            <a:endParaRPr lang="de-DE" sz="1300" dirty="0">
              <a:solidFill>
                <a:schemeClr val="accent2"/>
              </a:solidFill>
              <a:latin typeface="Abadi Extra Light" panose="020B0204020104020204" pitchFamily="34" charset="0"/>
            </a:endParaRPr>
          </a:p>
          <a:p>
            <a:pPr defTabSz="990478">
              <a:defRPr/>
            </a:pPr>
            <a:endParaRPr lang="de-DE" sz="1300" dirty="0">
              <a:solidFill>
                <a:schemeClr val="accent2"/>
              </a:solidFill>
              <a:latin typeface="Abadi Extra Light" panose="020B0204020104020204" pitchFamily="34" charset="0"/>
            </a:endParaRPr>
          </a:p>
          <a:p>
            <a:pPr defTabSz="990478">
              <a:defRPr/>
            </a:pPr>
            <a:r>
              <a:rPr lang="de-DE" sz="1300" dirty="0">
                <a:solidFill>
                  <a:schemeClr val="accent2"/>
                </a:solidFill>
                <a:latin typeface="Abadi Extra Light" panose="020B0204020104020204" pitchFamily="34" charset="0"/>
              </a:rPr>
              <a:t>Begründung:</a:t>
            </a:r>
            <a:br>
              <a:rPr lang="de-DE" sz="1300" dirty="0">
                <a:solidFill>
                  <a:schemeClr val="accent2"/>
                </a:solidFill>
                <a:latin typeface="Abadi Extra Light" panose="020B0204020104020204" pitchFamily="34" charset="0"/>
              </a:rPr>
            </a:br>
            <a:r>
              <a:rPr lang="de-DE" sz="1300" dirty="0">
                <a:solidFill>
                  <a:schemeClr val="accent2"/>
                </a:solidFill>
                <a:latin typeface="Abadi Extra Light" panose="020B0204020104020204" pitchFamily="34" charset="0"/>
              </a:rPr>
              <a:t>* Wir können „extremen“ weglassen, weil Hitzewellen und Dürren per Definition extrem sind.</a:t>
            </a:r>
          </a:p>
          <a:p>
            <a:pPr defTabSz="990478">
              <a:defRPr/>
            </a:pPr>
            <a:r>
              <a:rPr lang="de-DE" sz="1300" dirty="0">
                <a:solidFill>
                  <a:schemeClr val="accent2"/>
                </a:solidFill>
                <a:latin typeface="Abadi Extra Light" panose="020B0204020104020204" pitchFamily="34" charset="0"/>
              </a:rPr>
              <a:t>* Hauptgrund für den Ernterückgang ist eine Dürre in Kombination mit einer Hitzewelle.</a:t>
            </a:r>
          </a:p>
          <a:p>
            <a:pPr defTabSz="990478">
              <a:defRPr/>
            </a:pPr>
            <a:r>
              <a:rPr lang="de-DE" dirty="0"/>
              <a:t>* Es passt zur vorherigen Folie, auf der wir jetzt von Starkregen und heißen Tagen sprechen anstatt wie vorher von „extremen Wetterlagen“. </a:t>
            </a:r>
          </a:p>
          <a:p>
            <a:pPr defTabSz="990478">
              <a:defRPr/>
            </a:pPr>
            <a:endParaRPr lang="de-DE" dirty="0"/>
          </a:p>
          <a:p>
            <a:pPr defTabSz="990478">
              <a:defRPr/>
            </a:pPr>
            <a:r>
              <a:rPr lang="de-DE" dirty="0"/>
              <a:t>Anmerkung:</a:t>
            </a:r>
          </a:p>
          <a:p>
            <a:pPr defTabSz="990478">
              <a:defRPr/>
            </a:pPr>
            <a:r>
              <a:rPr lang="de-DE" dirty="0"/>
              <a:t>Das vermehrte auftreten heißer Tage ist einer von mehreren Gründen dafür dass Hitzewellen häufiger und heftiger werden. Eine andere mögliche Ursache sind atmosphärische </a:t>
            </a:r>
            <a:r>
              <a:rPr lang="de-DE" dirty="0" err="1"/>
              <a:t>Blockagen</a:t>
            </a:r>
            <a:r>
              <a:rPr lang="de-DE" dirty="0"/>
              <a:t> durch ein stärkeres Mäandrieren des Jetstreams und Stagnation von </a:t>
            </a:r>
            <a:r>
              <a:rPr lang="de-DE" dirty="0" err="1"/>
              <a:t>Rossby</a:t>
            </a:r>
            <a:r>
              <a:rPr lang="de-DE" dirty="0"/>
              <a:t>-Wellen. Ob sich atmosphärendynamische Effekt auch in Zukunft fortsetzen wird, ist allerdings noch nicht </a:t>
            </a:r>
            <a:r>
              <a:rPr lang="de-DE" dirty="0" err="1"/>
              <a:t>zweielsfrei</a:t>
            </a:r>
            <a:r>
              <a:rPr lang="de-DE" dirty="0"/>
              <a:t> erwiesen. Daher beschränken wir uns hier auf den Zusammenhang zwischen dem häufigeren Auftreten heißer Tage und der höheren Wahrscheinlichkeit für Hitzewellen, der definitiv auch zwischen +1,5° und +2°C zu einer Verschlimmerung führt. (siehe Kommentarfeld in der vorherigen Folie)</a:t>
            </a:r>
          </a:p>
          <a:p>
            <a:endParaRPr lang="de-DE" dirty="0"/>
          </a:p>
          <a:p>
            <a:r>
              <a:rPr lang="de-DE" dirty="0"/>
              <a:t>-----</a:t>
            </a:r>
          </a:p>
          <a:p>
            <a:endParaRPr lang="de-DE" dirty="0"/>
          </a:p>
          <a:p>
            <a:r>
              <a:rPr lang="de-DE" dirty="0"/>
              <a:t>Quelle geprüft: Uli Stopper</a:t>
            </a:r>
          </a:p>
          <a:p>
            <a:endParaRPr lang="de-DE" dirty="0"/>
          </a:p>
          <a:p>
            <a:r>
              <a:rPr lang="de-DE" dirty="0"/>
              <a:t>https://www.bauernverband.de/erntebilanz-2018</a:t>
            </a:r>
            <a:br>
              <a:rPr lang="de-DE" dirty="0"/>
            </a:br>
            <a:r>
              <a:rPr lang="de-DE" dirty="0"/>
              <a:t>https://media.diemayrei.de/18/716518.pdf</a:t>
            </a:r>
          </a:p>
          <a:p>
            <a:endParaRPr lang="de-DE" dirty="0"/>
          </a:p>
          <a:p>
            <a:r>
              <a:rPr lang="de-DE" dirty="0"/>
              <a:t>Rückgang der Erntemenge: 25,6 % </a:t>
            </a:r>
            <a:r>
              <a:rPr lang="de-DE" dirty="0" err="1"/>
              <a:t>ggü</a:t>
            </a:r>
            <a:r>
              <a:rPr lang="de-DE" dirty="0"/>
              <a:t>. 5-Jahres-Mittel</a:t>
            </a:r>
          </a:p>
          <a:p>
            <a:r>
              <a:rPr lang="de-DE" dirty="0"/>
              <a:t>Rückgang der Ertragsmenge: 22,8 % </a:t>
            </a:r>
            <a:r>
              <a:rPr lang="de-DE" dirty="0" err="1"/>
              <a:t>ggü</a:t>
            </a:r>
            <a:r>
              <a:rPr lang="de-DE" dirty="0"/>
              <a:t>. 5-Jahres-Mittel</a:t>
            </a:r>
          </a:p>
          <a:p>
            <a:br>
              <a:rPr lang="de-DE" dirty="0"/>
            </a:br>
            <a:r>
              <a:rPr lang="de-DE" dirty="0"/>
              <a:t>Besonders stark betroffen: Mais, Roggen, Winterweizen</a:t>
            </a:r>
          </a:p>
        </p:txBody>
      </p:sp>
      <p:sp>
        <p:nvSpPr>
          <p:cNvPr id="4" name="Foliennummernplatzhalter 3"/>
          <p:cNvSpPr>
            <a:spLocks noGrp="1"/>
          </p:cNvSpPr>
          <p:nvPr>
            <p:ph type="sldNum" sz="quarter" idx="5"/>
          </p:nvPr>
        </p:nvSpPr>
        <p:spPr/>
        <p:txBody>
          <a:bodyPr/>
          <a:lstStyle/>
          <a:p>
            <a:fld id="{B409C545-18B8-44CD-A9F8-6F7BC79EDD5E}" type="slidenum">
              <a:rPr lang="de-DE" smtClean="0"/>
              <a:t>10</a:t>
            </a:fld>
            <a:endParaRPr lang="de-DE"/>
          </a:p>
        </p:txBody>
      </p:sp>
    </p:spTree>
    <p:extLst>
      <p:ext uri="{BB962C8B-B14F-4D97-AF65-F5344CB8AC3E}">
        <p14:creationId xmlns:p14="http://schemas.microsoft.com/office/powerpoint/2010/main" val="3675132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Bildquelle:</a:t>
            </a:r>
          </a:p>
          <a:p>
            <a:r>
              <a:rPr lang="de-DE" dirty="0"/>
              <a:t>https://www.flickr.com/photos/diversey/15138608534/</a:t>
            </a:r>
          </a:p>
          <a:p>
            <a:endParaRPr lang="de-DE" dirty="0"/>
          </a:p>
          <a:p>
            <a:r>
              <a:rPr lang="de-DE" dirty="0"/>
              <a:t>Heruntergeladen am:</a:t>
            </a:r>
          </a:p>
          <a:p>
            <a:r>
              <a:rPr lang="de-DE" dirty="0"/>
              <a:t>23.11.2019</a:t>
            </a:r>
          </a:p>
          <a:p>
            <a:endParaRPr lang="de-DE" dirty="0"/>
          </a:p>
          <a:p>
            <a:r>
              <a:rPr lang="de-DE" dirty="0"/>
              <a:t>Fotograf:</a:t>
            </a:r>
          </a:p>
          <a:p>
            <a:r>
              <a:rPr lang="de-DE" sz="1300" dirty="0"/>
              <a:t>Tony Webster</a:t>
            </a:r>
            <a:endParaRPr lang="de-DE" dirty="0"/>
          </a:p>
          <a:p>
            <a:endParaRPr lang="de-DE" dirty="0"/>
          </a:p>
          <a:p>
            <a:r>
              <a:rPr lang="de-DE" dirty="0"/>
              <a:t>Agentur/Unternehmen/Plattform:</a:t>
            </a:r>
          </a:p>
          <a:p>
            <a:r>
              <a:rPr lang="de-DE" dirty="0"/>
              <a:t>Flickr.com</a:t>
            </a:r>
          </a:p>
          <a:p>
            <a:endParaRPr lang="de-DE" dirty="0"/>
          </a:p>
          <a:p>
            <a:r>
              <a:rPr lang="de-DE" dirty="0"/>
              <a:t>Titel/Bildunterschrift:</a:t>
            </a:r>
          </a:p>
          <a:p>
            <a:r>
              <a:rPr lang="de-DE" sz="1300" dirty="0"/>
              <a:t>Notarzt - Checkpoint Charlie</a:t>
            </a:r>
            <a:endParaRPr lang="de-DE" dirty="0"/>
          </a:p>
          <a:p>
            <a:endParaRPr lang="de-DE" dirty="0"/>
          </a:p>
          <a:p>
            <a:r>
              <a:rPr lang="de-DE" dirty="0"/>
              <a:t>Lizenz:</a:t>
            </a:r>
          </a:p>
          <a:p>
            <a:r>
              <a:rPr lang="de-DE" dirty="0"/>
              <a:t>Creative Commons </a:t>
            </a:r>
            <a:r>
              <a:rPr lang="en-US" dirty="0"/>
              <a:t>Attribution 2.0 Generic (CC BY 2.0) </a:t>
            </a:r>
          </a:p>
          <a:p>
            <a:r>
              <a:rPr lang="en-US" dirty="0"/>
              <a:t>https://creativecommons.org/licenses/by/2.0/</a:t>
            </a:r>
          </a:p>
          <a:p>
            <a:r>
              <a:rPr lang="en-US" dirty="0"/>
              <a:t>Free to  Share </a:t>
            </a:r>
          </a:p>
          <a:p>
            <a:r>
              <a:rPr lang="en-US" dirty="0"/>
              <a:t>Free to Adapt</a:t>
            </a:r>
          </a:p>
          <a:p>
            <a:r>
              <a:rPr lang="en-US" dirty="0"/>
              <a:t>Requires Attribution</a:t>
            </a:r>
          </a:p>
          <a:p>
            <a:r>
              <a:rPr lang="en-US" dirty="0"/>
              <a:t>Requires Link to License</a:t>
            </a:r>
          </a:p>
          <a:p>
            <a:r>
              <a:rPr lang="en-US" dirty="0"/>
              <a:t>Requires indication of Changes</a:t>
            </a:r>
          </a:p>
          <a:p>
            <a:endParaRPr lang="de-DE" dirty="0"/>
          </a:p>
          <a:p>
            <a:r>
              <a:rPr lang="de-DE" dirty="0"/>
              <a:t>Änderungen:</a:t>
            </a:r>
          </a:p>
          <a:p>
            <a:r>
              <a:rPr lang="de-DE" dirty="0"/>
              <a:t>- Unschärfe, Zoomeffekt, Kontrast, Ausschnitt</a:t>
            </a:r>
          </a:p>
          <a:p>
            <a:endParaRPr lang="de-DE" dirty="0"/>
          </a:p>
          <a:p>
            <a:r>
              <a:rPr lang="de-DE" dirty="0"/>
              <a:t>Status:</a:t>
            </a:r>
          </a:p>
          <a:p>
            <a:pPr defTabSz="990478">
              <a:defRPr/>
            </a:pPr>
            <a:r>
              <a:rPr lang="de-DE" dirty="0"/>
              <a:t>Darf verwendet werden, sobald das Dokument ein Bildquellenverzeichnis enthält</a:t>
            </a:r>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11</a:t>
            </a:fld>
            <a:endParaRPr lang="de-DE"/>
          </a:p>
        </p:txBody>
      </p:sp>
    </p:spTree>
    <p:extLst>
      <p:ext uri="{BB962C8B-B14F-4D97-AF65-F5344CB8AC3E}">
        <p14:creationId xmlns:p14="http://schemas.microsoft.com/office/powerpoint/2010/main" val="1939575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geprüft: Uli Stopper</a:t>
            </a:r>
          </a:p>
          <a:p>
            <a:endParaRPr lang="de-DE" dirty="0"/>
          </a:p>
          <a:p>
            <a:r>
              <a:rPr lang="de-DE" dirty="0"/>
              <a:t>Der FAZ-Artikel beruft sich zwar auf das statistische Bundesamt, gibt aber keine näheren Angaben zur Quelle.</a:t>
            </a:r>
          </a:p>
          <a:p>
            <a:r>
              <a:rPr lang="de-DE" dirty="0"/>
              <a:t>Suche nach Veröffentlichungen vom Statistischen Bundesamt zu dem Thema liefert keine Ergebnisse.</a:t>
            </a:r>
          </a:p>
          <a:p>
            <a:r>
              <a:rPr lang="de-DE" dirty="0"/>
              <a:t>Es finden sich lediglich Zahlen einzelner statistischer Landesämter.</a:t>
            </a:r>
          </a:p>
          <a:p>
            <a:endParaRPr lang="de-DE" dirty="0"/>
          </a:p>
          <a:p>
            <a:r>
              <a:rPr lang="de-DE" dirty="0">
                <a:sym typeface="Wingdings" panose="05000000000000000000" pitchFamily="2" charset="2"/>
              </a:rPr>
              <a:t>-&gt; Plausibilitätsprüfung:</a:t>
            </a:r>
            <a:endParaRPr lang="de-DE" dirty="0"/>
          </a:p>
          <a:p>
            <a:endParaRPr lang="de-DE" dirty="0"/>
          </a:p>
          <a:p>
            <a:r>
              <a:rPr lang="de-DE" dirty="0"/>
              <a:t>In Berlin, Brandenburg, Hessen und Baden-Württemberg sind insgesamt 3560 Menschen aufgrund der Hitzewelle gestorben.</a:t>
            </a:r>
          </a:p>
          <a:p>
            <a:r>
              <a:rPr lang="de-DE" dirty="0"/>
              <a:t>In den vier Bundesländern leben insgesamt 23,49 Mio. Menschen.</a:t>
            </a:r>
          </a:p>
          <a:p>
            <a:r>
              <a:rPr lang="de-DE" dirty="0">
                <a:sym typeface="Wingdings" panose="05000000000000000000" pitchFamily="2" charset="2"/>
              </a:rPr>
              <a:t>Das ist ein Hitzewellenopfer pro 6598 Einwohner.</a:t>
            </a:r>
          </a:p>
          <a:p>
            <a:r>
              <a:rPr lang="de-DE" dirty="0"/>
              <a:t>Umgerechnet auf die 83,02 Mio. Einwohner Deutschlands ergibt das ca. 12 600 Hitzewellenopfer in Deutschland.</a:t>
            </a:r>
          </a:p>
          <a:p>
            <a:r>
              <a:rPr lang="de-DE" dirty="0"/>
              <a:t>Die in der FAZ genannten 10 000 Opfer sind also durchaus plausibel.</a:t>
            </a:r>
          </a:p>
          <a:p>
            <a:endParaRPr lang="de-DE" dirty="0"/>
          </a:p>
          <a:p>
            <a:r>
              <a:rPr lang="de-DE" dirty="0"/>
              <a:t>https://www.rathenow24.de/newsleser/brandenburg-330-hitzetote-im-sommer-2018.html</a:t>
            </a:r>
          </a:p>
          <a:p>
            <a:r>
              <a:rPr lang="de-DE" dirty="0"/>
              <a:t>Brandenburg: 330</a:t>
            </a:r>
          </a:p>
          <a:p>
            <a:endParaRPr lang="de-DE" dirty="0"/>
          </a:p>
          <a:p>
            <a:r>
              <a:rPr lang="de-DE" dirty="0"/>
              <a:t>https://www.stuttgarter-zeitung.de/inhalt.baden-wuerttemberg-knapp-2000-hitzetote-im-sommer-2018.36f07198-218c-4687-b176-51c7804d2bab.html</a:t>
            </a:r>
          </a:p>
          <a:p>
            <a:r>
              <a:rPr lang="de-DE" dirty="0"/>
              <a:t>Baden-Württemberg: 2000</a:t>
            </a:r>
          </a:p>
          <a:p>
            <a:endParaRPr lang="de-DE" dirty="0"/>
          </a:p>
          <a:p>
            <a:r>
              <a:rPr lang="de-DE" dirty="0"/>
              <a:t>https://www.rki.de/DE/Content/Infekt/EpidBull/Archiv/2019/Ausgaben/23_19.pdf?__blob=publicationFile</a:t>
            </a:r>
          </a:p>
          <a:p>
            <a:r>
              <a:rPr lang="de-DE" dirty="0"/>
              <a:t>Hessen: 740</a:t>
            </a:r>
          </a:p>
          <a:p>
            <a:r>
              <a:rPr lang="de-DE" dirty="0"/>
              <a:t>Berlin: 490</a:t>
            </a:r>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12</a:t>
            </a:fld>
            <a:endParaRPr lang="de-DE"/>
          </a:p>
        </p:txBody>
      </p:sp>
    </p:spTree>
    <p:extLst>
      <p:ext uri="{BB962C8B-B14F-4D97-AF65-F5344CB8AC3E}">
        <p14:creationId xmlns:p14="http://schemas.microsoft.com/office/powerpoint/2010/main" val="1057875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1:</a:t>
            </a:r>
          </a:p>
          <a:p>
            <a:endParaRPr lang="de-DE" dirty="0"/>
          </a:p>
          <a:p>
            <a:r>
              <a:rPr lang="de-DE" dirty="0"/>
              <a:t>Bildquelle:</a:t>
            </a:r>
          </a:p>
          <a:p>
            <a:r>
              <a:rPr lang="de-DE" dirty="0"/>
              <a:t>https://www.flickr.com/photos/gsfc/20769799409/</a:t>
            </a:r>
          </a:p>
          <a:p>
            <a:endParaRPr lang="de-DE" dirty="0"/>
          </a:p>
          <a:p>
            <a:r>
              <a:rPr lang="de-DE" dirty="0"/>
              <a:t>Heruntergeladen am:</a:t>
            </a:r>
          </a:p>
          <a:p>
            <a:r>
              <a:rPr lang="de-DE" dirty="0"/>
              <a:t>18.09.2019</a:t>
            </a:r>
          </a:p>
          <a:p>
            <a:endParaRPr lang="de-DE" dirty="0"/>
          </a:p>
          <a:p>
            <a:r>
              <a:rPr lang="de-DE" dirty="0"/>
              <a:t>Fotograf:</a:t>
            </a:r>
          </a:p>
          <a:p>
            <a:r>
              <a:rPr lang="de-DE" sz="1300" dirty="0"/>
              <a:t>Maria-José </a:t>
            </a:r>
            <a:r>
              <a:rPr lang="de-DE" sz="1300" dirty="0" err="1"/>
              <a:t>Viñas</a:t>
            </a:r>
            <a:endParaRPr lang="de-DE" dirty="0"/>
          </a:p>
          <a:p>
            <a:endParaRPr lang="de-DE" dirty="0"/>
          </a:p>
          <a:p>
            <a:r>
              <a:rPr lang="de-DE" dirty="0"/>
              <a:t>Agentur/Unternehmen/Plattform:</a:t>
            </a:r>
          </a:p>
          <a:p>
            <a:r>
              <a:rPr lang="de-DE" sz="1300" dirty="0"/>
              <a:t>NASA/Goddard</a:t>
            </a:r>
            <a:endParaRPr lang="de-DE" dirty="0"/>
          </a:p>
          <a:p>
            <a:endParaRPr lang="de-DE" dirty="0"/>
          </a:p>
          <a:p>
            <a:r>
              <a:rPr lang="de-DE" dirty="0"/>
              <a:t>Titel/Bildunterschrift:</a:t>
            </a:r>
          </a:p>
          <a:p>
            <a:r>
              <a:rPr lang="de-DE" dirty="0"/>
              <a:t>greenland_summer_campaign_3</a:t>
            </a:r>
          </a:p>
          <a:p>
            <a:endParaRPr lang="de-DE" dirty="0"/>
          </a:p>
          <a:p>
            <a:r>
              <a:rPr lang="de-DE" dirty="0"/>
              <a:t>Lizenz:</a:t>
            </a:r>
          </a:p>
          <a:p>
            <a:r>
              <a:rPr lang="de-DE" dirty="0"/>
              <a:t>Creative Commons 2.0</a:t>
            </a:r>
          </a:p>
          <a:p>
            <a:r>
              <a:rPr lang="de-DE" dirty="0"/>
              <a:t>https://creativecommons.org/licenses/by/2.0/</a:t>
            </a:r>
          </a:p>
          <a:p>
            <a:r>
              <a:rPr lang="de-DE" dirty="0"/>
              <a:t>-&gt; </a:t>
            </a:r>
            <a:r>
              <a:rPr lang="de-DE" dirty="0" err="1"/>
              <a:t>free</a:t>
            </a:r>
            <a:r>
              <a:rPr lang="de-DE" dirty="0"/>
              <a:t> </a:t>
            </a:r>
            <a:r>
              <a:rPr lang="de-DE" dirty="0" err="1"/>
              <a:t>to</a:t>
            </a:r>
            <a:r>
              <a:rPr lang="de-DE" dirty="0"/>
              <a:t> </a:t>
            </a:r>
            <a:r>
              <a:rPr lang="de-DE" dirty="0" err="1"/>
              <a:t>copy</a:t>
            </a:r>
            <a:endParaRPr lang="de-DE" dirty="0"/>
          </a:p>
          <a:p>
            <a:r>
              <a:rPr lang="de-DE" dirty="0"/>
              <a:t>-&gt; </a:t>
            </a:r>
            <a:r>
              <a:rPr lang="de-DE" dirty="0" err="1"/>
              <a:t>free</a:t>
            </a:r>
            <a:r>
              <a:rPr lang="de-DE" dirty="0"/>
              <a:t> </a:t>
            </a:r>
            <a:r>
              <a:rPr lang="de-DE" dirty="0" err="1"/>
              <a:t>to</a:t>
            </a:r>
            <a:r>
              <a:rPr lang="de-DE" dirty="0"/>
              <a:t> </a:t>
            </a:r>
            <a:r>
              <a:rPr lang="de-DE" dirty="0" err="1"/>
              <a:t>share</a:t>
            </a:r>
            <a:endParaRPr lang="de-DE" dirty="0"/>
          </a:p>
          <a:p>
            <a:r>
              <a:rPr lang="de-DE" dirty="0"/>
              <a:t>erfordert Angabe des Namen des Fotografen, des Copyrights, des Links und des Titels</a:t>
            </a:r>
          </a:p>
          <a:p>
            <a:r>
              <a:rPr lang="de-DE" dirty="0"/>
              <a:t>erfordert Angabe des Links zur Lizenz</a:t>
            </a:r>
          </a:p>
          <a:p>
            <a:r>
              <a:rPr lang="de-DE" dirty="0"/>
              <a:t>erfordert Angabe von Änderungen</a:t>
            </a:r>
          </a:p>
          <a:p>
            <a:endParaRPr lang="de-DE" dirty="0"/>
          </a:p>
          <a:p>
            <a:r>
              <a:rPr lang="de-DE" dirty="0"/>
              <a:t>Status:</a:t>
            </a:r>
          </a:p>
          <a:p>
            <a:r>
              <a:rPr lang="de-DE" dirty="0"/>
              <a:t>Darf verwendet werden, sobald das Dokument ein Bildquellenverzeichnis enthält</a:t>
            </a:r>
          </a:p>
          <a:p>
            <a:endParaRPr lang="de-DE" dirty="0"/>
          </a:p>
          <a:p>
            <a:endParaRPr lang="de-DE" dirty="0"/>
          </a:p>
          <a:p>
            <a:r>
              <a:rPr lang="de-DE" dirty="0"/>
              <a:t>BILD 2:</a:t>
            </a:r>
          </a:p>
          <a:p>
            <a:endParaRPr lang="de-DE" dirty="0"/>
          </a:p>
          <a:p>
            <a:r>
              <a:rPr lang="de-DE" dirty="0"/>
              <a:t>Bildquelle:</a:t>
            </a:r>
          </a:p>
          <a:p>
            <a:r>
              <a:rPr lang="de-DE" dirty="0"/>
              <a:t>https://www.flickr.com/photos/andrewkesper/5350231365</a:t>
            </a:r>
          </a:p>
          <a:p>
            <a:endParaRPr lang="de-DE" dirty="0"/>
          </a:p>
          <a:p>
            <a:r>
              <a:rPr lang="de-DE" dirty="0"/>
              <a:t>Heruntergeladen am:</a:t>
            </a:r>
          </a:p>
          <a:p>
            <a:r>
              <a:rPr lang="de-DE" dirty="0"/>
              <a:t>18.09.2019</a:t>
            </a:r>
          </a:p>
          <a:p>
            <a:endParaRPr lang="de-DE" dirty="0"/>
          </a:p>
          <a:p>
            <a:r>
              <a:rPr lang="de-DE" dirty="0"/>
              <a:t>Fotograf:</a:t>
            </a:r>
          </a:p>
          <a:p>
            <a:r>
              <a:rPr lang="de-DE" dirty="0"/>
              <a:t>Andrew </a:t>
            </a:r>
            <a:r>
              <a:rPr lang="de-DE" dirty="0" err="1"/>
              <a:t>Kesper</a:t>
            </a:r>
            <a:endParaRPr lang="de-DE" dirty="0"/>
          </a:p>
          <a:p>
            <a:endParaRPr lang="de-DE" dirty="0"/>
          </a:p>
          <a:p>
            <a:r>
              <a:rPr lang="de-DE" dirty="0"/>
              <a:t>Agentur/Unternehmen/Plattform:</a:t>
            </a:r>
          </a:p>
          <a:p>
            <a:r>
              <a:rPr lang="de-DE" dirty="0"/>
              <a:t>Flickr</a:t>
            </a:r>
          </a:p>
          <a:p>
            <a:endParaRPr lang="de-DE" dirty="0"/>
          </a:p>
          <a:p>
            <a:r>
              <a:rPr lang="de-DE" dirty="0"/>
              <a:t>Titel/Bildunterschrift:</a:t>
            </a:r>
          </a:p>
          <a:p>
            <a:r>
              <a:rPr lang="de-DE" dirty="0"/>
              <a:t>Brisbane City Floods</a:t>
            </a:r>
          </a:p>
          <a:p>
            <a:endParaRPr lang="de-DE" dirty="0"/>
          </a:p>
          <a:p>
            <a:r>
              <a:rPr lang="de-DE" dirty="0"/>
              <a:t>Lizenz:</a:t>
            </a:r>
          </a:p>
          <a:p>
            <a:r>
              <a:rPr lang="de-DE" dirty="0"/>
              <a:t>Creative Commons 2.0</a:t>
            </a:r>
          </a:p>
          <a:p>
            <a:r>
              <a:rPr lang="de-DE" dirty="0"/>
              <a:t>https://creativecommons.org/licenses/by/2.0/</a:t>
            </a:r>
          </a:p>
          <a:p>
            <a:r>
              <a:rPr lang="de-DE" dirty="0"/>
              <a:t>-&gt; </a:t>
            </a:r>
            <a:r>
              <a:rPr lang="de-DE" dirty="0" err="1"/>
              <a:t>free</a:t>
            </a:r>
            <a:r>
              <a:rPr lang="de-DE" dirty="0"/>
              <a:t> </a:t>
            </a:r>
            <a:r>
              <a:rPr lang="de-DE" dirty="0" err="1"/>
              <a:t>to</a:t>
            </a:r>
            <a:r>
              <a:rPr lang="de-DE" dirty="0"/>
              <a:t> </a:t>
            </a:r>
            <a:r>
              <a:rPr lang="de-DE" dirty="0" err="1"/>
              <a:t>copy</a:t>
            </a:r>
            <a:endParaRPr lang="de-DE" dirty="0"/>
          </a:p>
          <a:p>
            <a:r>
              <a:rPr lang="de-DE" dirty="0"/>
              <a:t>-&gt; </a:t>
            </a:r>
            <a:r>
              <a:rPr lang="de-DE" dirty="0" err="1"/>
              <a:t>free</a:t>
            </a:r>
            <a:r>
              <a:rPr lang="de-DE" dirty="0"/>
              <a:t> </a:t>
            </a:r>
            <a:r>
              <a:rPr lang="de-DE" dirty="0" err="1"/>
              <a:t>to</a:t>
            </a:r>
            <a:r>
              <a:rPr lang="de-DE" dirty="0"/>
              <a:t> </a:t>
            </a:r>
            <a:r>
              <a:rPr lang="de-DE" dirty="0" err="1"/>
              <a:t>share</a:t>
            </a:r>
            <a:endParaRPr lang="de-DE" dirty="0"/>
          </a:p>
          <a:p>
            <a:r>
              <a:rPr lang="de-DE" dirty="0"/>
              <a:t>erfordert Angabe des Namen des Fotografen, des Copyrights, des Links und des Titels</a:t>
            </a:r>
          </a:p>
          <a:p>
            <a:r>
              <a:rPr lang="de-DE" dirty="0"/>
              <a:t>erfordert Angabe des Links zur Lizenz</a:t>
            </a:r>
          </a:p>
          <a:p>
            <a:r>
              <a:rPr lang="de-DE" dirty="0"/>
              <a:t>erfordert Angabe von Änderungen</a:t>
            </a:r>
          </a:p>
          <a:p>
            <a:endParaRPr lang="de-DE" dirty="0"/>
          </a:p>
          <a:p>
            <a:r>
              <a:rPr lang="de-DE" dirty="0"/>
              <a:t>Status:</a:t>
            </a:r>
          </a:p>
          <a:p>
            <a:pPr defTabSz="990478">
              <a:defRPr/>
            </a:pPr>
            <a:r>
              <a:rPr lang="de-DE" dirty="0"/>
              <a:t>Darf verwendet werden, sobald das Dokument ein Bildquellenverzeichnis enthält</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B409C545-18B8-44CD-A9F8-6F7BC79EDD5E}" type="slidenum">
              <a:rPr lang="de-DE" smtClean="0"/>
              <a:t>13</a:t>
            </a:fld>
            <a:endParaRPr lang="de-DE"/>
          </a:p>
        </p:txBody>
      </p:sp>
    </p:spTree>
    <p:extLst>
      <p:ext uri="{BB962C8B-B14F-4D97-AF65-F5344CB8AC3E}">
        <p14:creationId xmlns:p14="http://schemas.microsoft.com/office/powerpoint/2010/main" val="1338623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2166E6E-828F-4251-9AA5-BBDBBBD55FEA}" type="datetimeFigureOut">
              <a:rPr lang="de-DE" smtClean="0"/>
              <a:t>05.04.2024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8B2F245-9348-49D6-8E4D-588A34BCC142}" type="slidenum">
              <a:rPr lang="de-DE" smtClean="0"/>
              <a:t>‹Nr.›</a:t>
            </a:fld>
            <a:endParaRPr lang="de-DE"/>
          </a:p>
        </p:txBody>
      </p:sp>
    </p:spTree>
    <p:extLst>
      <p:ext uri="{BB962C8B-B14F-4D97-AF65-F5344CB8AC3E}">
        <p14:creationId xmlns:p14="http://schemas.microsoft.com/office/powerpoint/2010/main" val="385927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2166E6E-828F-4251-9AA5-BBDBBBD55FEA}" type="datetimeFigureOut">
              <a:rPr lang="de-DE" smtClean="0"/>
              <a:t>05.04.2024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8B2F245-9348-49D6-8E4D-588A34BCC142}" type="slidenum">
              <a:rPr lang="de-DE" smtClean="0"/>
              <a:t>‹Nr.›</a:t>
            </a:fld>
            <a:endParaRPr lang="de-DE"/>
          </a:p>
        </p:txBody>
      </p:sp>
    </p:spTree>
    <p:extLst>
      <p:ext uri="{BB962C8B-B14F-4D97-AF65-F5344CB8AC3E}">
        <p14:creationId xmlns:p14="http://schemas.microsoft.com/office/powerpoint/2010/main" val="206621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2166E6E-828F-4251-9AA5-BBDBBBD55FEA}" type="datetimeFigureOut">
              <a:rPr lang="de-DE" smtClean="0"/>
              <a:t>05.04.2024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8B2F245-9348-49D6-8E4D-588A34BCC142}" type="slidenum">
              <a:rPr lang="de-DE" smtClean="0"/>
              <a:t>‹Nr.›</a:t>
            </a:fld>
            <a:endParaRPr lang="de-DE"/>
          </a:p>
        </p:txBody>
      </p:sp>
    </p:spTree>
    <p:extLst>
      <p:ext uri="{BB962C8B-B14F-4D97-AF65-F5344CB8AC3E}">
        <p14:creationId xmlns:p14="http://schemas.microsoft.com/office/powerpoint/2010/main" val="3252579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2166E6E-828F-4251-9AA5-BBDBBBD55FEA}" type="datetimeFigureOut">
              <a:rPr lang="de-DE" smtClean="0"/>
              <a:t>05.04.2024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8B2F245-9348-49D6-8E4D-588A34BCC142}" type="slidenum">
              <a:rPr lang="de-DE" smtClean="0"/>
              <a:t>‹Nr.›</a:t>
            </a:fld>
            <a:endParaRPr lang="de-DE"/>
          </a:p>
        </p:txBody>
      </p:sp>
    </p:spTree>
    <p:extLst>
      <p:ext uri="{BB962C8B-B14F-4D97-AF65-F5344CB8AC3E}">
        <p14:creationId xmlns:p14="http://schemas.microsoft.com/office/powerpoint/2010/main" val="178735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2166E6E-828F-4251-9AA5-BBDBBBD55FEA}" type="datetimeFigureOut">
              <a:rPr lang="de-DE" smtClean="0"/>
              <a:t>05.04.2024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8B2F245-9348-49D6-8E4D-588A34BCC142}" type="slidenum">
              <a:rPr lang="de-DE" smtClean="0"/>
              <a:t>‹Nr.›</a:t>
            </a:fld>
            <a:endParaRPr lang="de-DE"/>
          </a:p>
        </p:txBody>
      </p:sp>
    </p:spTree>
    <p:extLst>
      <p:ext uri="{BB962C8B-B14F-4D97-AF65-F5344CB8AC3E}">
        <p14:creationId xmlns:p14="http://schemas.microsoft.com/office/powerpoint/2010/main" val="1420136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2166E6E-828F-4251-9AA5-BBDBBBD55FEA}" type="datetimeFigureOut">
              <a:rPr lang="de-DE" smtClean="0"/>
              <a:t>05.04.2024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C8B2F245-9348-49D6-8E4D-588A34BCC142}" type="slidenum">
              <a:rPr lang="de-DE" smtClean="0"/>
              <a:t>‹Nr.›</a:t>
            </a:fld>
            <a:endParaRPr lang="de-DE"/>
          </a:p>
        </p:txBody>
      </p:sp>
    </p:spTree>
    <p:extLst>
      <p:ext uri="{BB962C8B-B14F-4D97-AF65-F5344CB8AC3E}">
        <p14:creationId xmlns:p14="http://schemas.microsoft.com/office/powerpoint/2010/main" val="276856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de-DE"/>
              <a:t>Mastertitelformat bearbeiten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472381" y="3618442"/>
            <a:ext cx="2901255"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3471863" y="3618442"/>
            <a:ext cx="2915543"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2166E6E-828F-4251-9AA5-BBDBBBD55FEA}" type="datetimeFigureOut">
              <a:rPr lang="de-DE" smtClean="0"/>
              <a:t>05.04.2024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C8B2F245-9348-49D6-8E4D-588A34BCC142}" type="slidenum">
              <a:rPr lang="de-DE" smtClean="0"/>
              <a:t>‹Nr.›</a:t>
            </a:fld>
            <a:endParaRPr lang="de-DE"/>
          </a:p>
        </p:txBody>
      </p:sp>
    </p:spTree>
    <p:extLst>
      <p:ext uri="{BB962C8B-B14F-4D97-AF65-F5344CB8AC3E}">
        <p14:creationId xmlns:p14="http://schemas.microsoft.com/office/powerpoint/2010/main" val="3356988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2166E6E-828F-4251-9AA5-BBDBBBD55FEA}" type="datetimeFigureOut">
              <a:rPr lang="de-DE" smtClean="0"/>
              <a:t>05.04.2024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C8B2F245-9348-49D6-8E4D-588A34BCC142}" type="slidenum">
              <a:rPr lang="de-DE" smtClean="0"/>
              <a:t>‹Nr.›</a:t>
            </a:fld>
            <a:endParaRPr lang="de-DE"/>
          </a:p>
        </p:txBody>
      </p:sp>
    </p:spTree>
    <p:extLst>
      <p:ext uri="{BB962C8B-B14F-4D97-AF65-F5344CB8AC3E}">
        <p14:creationId xmlns:p14="http://schemas.microsoft.com/office/powerpoint/2010/main" val="4020432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166E6E-828F-4251-9AA5-BBDBBBD55FEA}" type="datetimeFigureOut">
              <a:rPr lang="de-DE" smtClean="0"/>
              <a:t>05.04.2024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C8B2F245-9348-49D6-8E4D-588A34BCC142}" type="slidenum">
              <a:rPr lang="de-DE" smtClean="0"/>
              <a:t>‹Nr.›</a:t>
            </a:fld>
            <a:endParaRPr lang="de-DE"/>
          </a:p>
        </p:txBody>
      </p:sp>
    </p:spTree>
    <p:extLst>
      <p:ext uri="{BB962C8B-B14F-4D97-AF65-F5344CB8AC3E}">
        <p14:creationId xmlns:p14="http://schemas.microsoft.com/office/powerpoint/2010/main" val="2928298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42166E6E-828F-4251-9AA5-BBDBBBD55FEA}" type="datetimeFigureOut">
              <a:rPr lang="de-DE" smtClean="0"/>
              <a:t>05.04.2024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C8B2F245-9348-49D6-8E4D-588A34BCC142}" type="slidenum">
              <a:rPr lang="de-DE" smtClean="0"/>
              <a:t>‹Nr.›</a:t>
            </a:fld>
            <a:endParaRPr lang="de-DE"/>
          </a:p>
        </p:txBody>
      </p:sp>
    </p:spTree>
    <p:extLst>
      <p:ext uri="{BB962C8B-B14F-4D97-AF65-F5344CB8AC3E}">
        <p14:creationId xmlns:p14="http://schemas.microsoft.com/office/powerpoint/2010/main" val="291776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42166E6E-828F-4251-9AA5-BBDBBBD55FEA}" type="datetimeFigureOut">
              <a:rPr lang="de-DE" smtClean="0"/>
              <a:t>05.04.2024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C8B2F245-9348-49D6-8E4D-588A34BCC142}" type="slidenum">
              <a:rPr lang="de-DE" smtClean="0"/>
              <a:t>‹Nr.›</a:t>
            </a:fld>
            <a:endParaRPr lang="de-DE"/>
          </a:p>
        </p:txBody>
      </p:sp>
    </p:spTree>
    <p:extLst>
      <p:ext uri="{BB962C8B-B14F-4D97-AF65-F5344CB8AC3E}">
        <p14:creationId xmlns:p14="http://schemas.microsoft.com/office/powerpoint/2010/main" val="2995008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2166E6E-828F-4251-9AA5-BBDBBBD55FEA}" type="datetimeFigureOut">
              <a:rPr lang="de-DE" smtClean="0"/>
              <a:t>05.04.2024</a:t>
            </a:fld>
            <a:endParaRPr lang="de-DE"/>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8B2F245-9348-49D6-8E4D-588A34BCC142}" type="slidenum">
              <a:rPr lang="de-DE" smtClean="0"/>
              <a:t>‹Nr.›</a:t>
            </a:fld>
            <a:endParaRPr lang="de-DE"/>
          </a:p>
        </p:txBody>
      </p:sp>
    </p:spTree>
    <p:extLst>
      <p:ext uri="{BB962C8B-B14F-4D97-AF65-F5344CB8AC3E}">
        <p14:creationId xmlns:p14="http://schemas.microsoft.com/office/powerpoint/2010/main" val="4125966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webp"/><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climate-at-home.de/Folgen"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microsoft.com/office/2007/relationships/hdphoto" Target="../media/hdphoto5.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CDC0ACAA-EE15-46CF-A1E4-F5DEACED0F78}"/>
              </a:ext>
            </a:extLst>
          </p:cNvPr>
          <p:cNvSpPr/>
          <p:nvPr/>
        </p:nvSpPr>
        <p:spPr>
          <a:xfrm>
            <a:off x="2011680" y="7437120"/>
            <a:ext cx="2834640" cy="792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D8377434-DA72-44C9-B030-24153495ED02}"/>
              </a:ext>
            </a:extLst>
          </p:cNvPr>
          <p:cNvSpPr txBox="1"/>
          <p:nvPr/>
        </p:nvSpPr>
        <p:spPr>
          <a:xfrm>
            <a:off x="1054100" y="1397000"/>
            <a:ext cx="4673600" cy="6863417"/>
          </a:xfrm>
          <a:prstGeom prst="rect">
            <a:avLst/>
          </a:prstGeom>
          <a:noFill/>
        </p:spPr>
        <p:txBody>
          <a:bodyPr wrap="square" rtlCol="0">
            <a:spAutoFit/>
          </a:bodyPr>
          <a:lstStyle/>
          <a:p>
            <a:pPr algn="ctr"/>
            <a:endParaRPr lang="de-DE" sz="4400" b="1" dirty="0">
              <a:latin typeface="Abadi Extra Light" panose="020B0204020104020204" pitchFamily="34" charset="0"/>
            </a:endParaRPr>
          </a:p>
          <a:p>
            <a:pPr algn="ctr"/>
            <a:r>
              <a:rPr lang="de-DE" sz="4400" b="1" dirty="0">
                <a:solidFill>
                  <a:schemeClr val="accent2"/>
                </a:solidFill>
                <a:latin typeface="Abadi Extra Light" panose="020B0204020104020204" pitchFamily="34" charset="0"/>
              </a:rPr>
              <a:t>1,5 °C</a:t>
            </a:r>
          </a:p>
          <a:p>
            <a:pPr algn="ctr"/>
            <a:endParaRPr lang="de-DE" sz="4400" b="1" dirty="0">
              <a:latin typeface="Abadi Extra Light" panose="020B0204020104020204" pitchFamily="34" charset="0"/>
            </a:endParaRPr>
          </a:p>
          <a:p>
            <a:pPr algn="ctr"/>
            <a:r>
              <a:rPr lang="de-DE" sz="4400" b="1" dirty="0">
                <a:solidFill>
                  <a:srgbClr val="FF0000"/>
                </a:solidFill>
                <a:latin typeface="Abadi Extra Light" panose="020B0204020104020204" pitchFamily="34" charset="0"/>
              </a:rPr>
              <a:t>2 °C</a:t>
            </a:r>
          </a:p>
          <a:p>
            <a:pPr algn="ctr"/>
            <a:endParaRPr lang="de-DE" sz="4400" b="1" dirty="0">
              <a:latin typeface="Abadi Extra Light" panose="020B0204020104020204" pitchFamily="34" charset="0"/>
            </a:endParaRPr>
          </a:p>
          <a:p>
            <a:pPr algn="ctr"/>
            <a:r>
              <a:rPr lang="de-DE" sz="4400" b="1" dirty="0">
                <a:solidFill>
                  <a:srgbClr val="952776"/>
                </a:solidFill>
                <a:latin typeface="Abadi Extra Light" panose="020B0204020104020204" pitchFamily="34" charset="0"/>
              </a:rPr>
              <a:t>3 °C</a:t>
            </a:r>
          </a:p>
          <a:p>
            <a:pPr algn="ctr"/>
            <a:endParaRPr lang="de-DE" sz="4400" b="1" dirty="0">
              <a:latin typeface="Abadi Extra Light" panose="020B0204020104020204" pitchFamily="34" charset="0"/>
            </a:endParaRPr>
          </a:p>
          <a:p>
            <a:pPr algn="ctr"/>
            <a:r>
              <a:rPr lang="de-DE" sz="4400" b="1" dirty="0">
                <a:latin typeface="Abadi Extra Light" panose="020B0204020104020204" pitchFamily="34" charset="0"/>
              </a:rPr>
              <a:t>4 °C</a:t>
            </a:r>
          </a:p>
          <a:p>
            <a:pPr algn="ctr"/>
            <a:endParaRPr lang="de-DE" sz="4400" b="1" dirty="0">
              <a:latin typeface="Abadi Extra Light" panose="020B0204020104020204" pitchFamily="34" charset="0"/>
            </a:endParaRPr>
          </a:p>
          <a:p>
            <a:pPr algn="ctr"/>
            <a:r>
              <a:rPr lang="de-DE" sz="4400" b="1" dirty="0">
                <a:solidFill>
                  <a:schemeClr val="bg1"/>
                </a:solidFill>
                <a:latin typeface="Abadi Extra Light" panose="020B0204020104020204" pitchFamily="34" charset="0"/>
              </a:rPr>
              <a:t>Die Folgen</a:t>
            </a:r>
          </a:p>
        </p:txBody>
      </p:sp>
    </p:spTree>
    <p:extLst>
      <p:ext uri="{BB962C8B-B14F-4D97-AF65-F5344CB8AC3E}">
        <p14:creationId xmlns:p14="http://schemas.microsoft.com/office/powerpoint/2010/main" val="1115584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chemeClr val="accent2"/>
                </a:solidFill>
                <a:latin typeface="Abadi Extra Light" panose="020B0204020104020204" pitchFamily="34" charset="0"/>
              </a:rPr>
              <a:t>1,5 °C  vs.  2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2536954"/>
            <a:ext cx="6184900" cy="2677656"/>
          </a:xfrm>
          <a:prstGeom prst="rect">
            <a:avLst/>
          </a:prstGeom>
          <a:noFill/>
        </p:spPr>
        <p:txBody>
          <a:bodyPr wrap="square" rtlCol="0">
            <a:spAutoFit/>
          </a:bodyPr>
          <a:lstStyle/>
          <a:p>
            <a:r>
              <a:rPr lang="de-DE" sz="2800" dirty="0">
                <a:solidFill>
                  <a:schemeClr val="accent2"/>
                </a:solidFill>
                <a:latin typeface="Abadi Extra Light" panose="020B0204020104020204" pitchFamily="34" charset="0"/>
              </a:rPr>
              <a:t>… was unter anderem zu</a:t>
            </a:r>
            <a:br>
              <a:rPr lang="de-DE" sz="2800" dirty="0">
                <a:solidFill>
                  <a:schemeClr val="accent2"/>
                </a:solidFill>
                <a:latin typeface="Abadi Extra Light" panose="020B0204020104020204" pitchFamily="34" charset="0"/>
              </a:rPr>
            </a:br>
            <a:r>
              <a:rPr lang="de-DE" sz="2800" b="1" dirty="0">
                <a:solidFill>
                  <a:schemeClr val="accent2"/>
                </a:solidFill>
                <a:latin typeface="Abadi Extra Light" panose="020B0204020104020204" pitchFamily="34" charset="0"/>
              </a:rPr>
              <a:t>Dürren und Hitzewellen </a:t>
            </a:r>
            <a:r>
              <a:rPr lang="de-DE" sz="2800" dirty="0">
                <a:solidFill>
                  <a:schemeClr val="accent2"/>
                </a:solidFill>
                <a:latin typeface="Abadi Extra Light" panose="020B0204020104020204" pitchFamily="34" charset="0"/>
              </a:rPr>
              <a:t>führt,</a:t>
            </a:r>
          </a:p>
          <a:p>
            <a:endParaRPr lang="de-DE" sz="2800" dirty="0">
              <a:solidFill>
                <a:schemeClr val="accent2"/>
              </a:solidFill>
              <a:latin typeface="Abadi Extra Light" panose="020B0204020104020204" pitchFamily="34" charset="0"/>
            </a:endParaRPr>
          </a:p>
          <a:p>
            <a:r>
              <a:rPr lang="de-DE" sz="2800" dirty="0">
                <a:solidFill>
                  <a:schemeClr val="accent2"/>
                </a:solidFill>
                <a:latin typeface="Abadi Extra Light" panose="020B0204020104020204" pitchFamily="34" charset="0"/>
              </a:rPr>
              <a:t>wie diejenige im Jahr 2018, die einen bundesweiten </a:t>
            </a:r>
            <a:r>
              <a:rPr lang="de-DE" sz="2800" b="1" dirty="0">
                <a:solidFill>
                  <a:schemeClr val="accent2"/>
                </a:solidFill>
                <a:latin typeface="Abadi Extra Light" panose="020B0204020104020204" pitchFamily="34" charset="0"/>
              </a:rPr>
              <a:t>Ernterückgang</a:t>
            </a:r>
            <a:r>
              <a:rPr lang="de-DE" sz="2800" dirty="0">
                <a:solidFill>
                  <a:schemeClr val="accent2"/>
                </a:solidFill>
                <a:latin typeface="Abadi Extra Light" panose="020B0204020104020204" pitchFamily="34" charset="0"/>
              </a:rPr>
              <a:t> von 26% verursachte …</a:t>
            </a: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8659793"/>
            <a:ext cx="6057900" cy="954107"/>
          </a:xfrm>
          <a:prstGeom prst="rect">
            <a:avLst/>
          </a:prstGeom>
          <a:noFill/>
        </p:spPr>
        <p:txBody>
          <a:bodyPr wrap="square" rtlCol="0">
            <a:spAutoFit/>
          </a:bodyPr>
          <a:lstStyle/>
          <a:p>
            <a:endParaRPr lang="de-DE" sz="1400" b="1" dirty="0">
              <a:solidFill>
                <a:schemeClr val="accent2"/>
              </a:solidFill>
              <a:latin typeface="Abadi Extra Light" panose="020B0204020104020204" pitchFamily="34" charset="0"/>
            </a:endParaRPr>
          </a:p>
          <a:p>
            <a:r>
              <a:rPr lang="de-DE" sz="1400" b="1" dirty="0">
                <a:solidFill>
                  <a:schemeClr val="accent2"/>
                </a:solidFill>
                <a:latin typeface="Abadi Extra Light" panose="020B0204020104020204" pitchFamily="34" charset="0"/>
              </a:rPr>
              <a:t>Quellen:</a:t>
            </a:r>
            <a:br>
              <a:rPr lang="de-DE" sz="1400" b="1" dirty="0">
                <a:solidFill>
                  <a:schemeClr val="accent2"/>
                </a:solidFill>
                <a:latin typeface="Abadi Extra Light" panose="020B0204020104020204" pitchFamily="34" charset="0"/>
              </a:rPr>
            </a:br>
            <a:r>
              <a:rPr lang="en-US" sz="1400" b="1" dirty="0">
                <a:solidFill>
                  <a:schemeClr val="accent2"/>
                </a:solidFill>
                <a:latin typeface="Abadi Extra Light" panose="020B0204020104020204" pitchFamily="34" charset="0"/>
              </a:rPr>
              <a:t>Deutscher </a:t>
            </a:r>
            <a:r>
              <a:rPr lang="en-US" sz="1400" b="1" dirty="0" err="1">
                <a:solidFill>
                  <a:schemeClr val="accent2"/>
                </a:solidFill>
                <a:latin typeface="Abadi Extra Light" panose="020B0204020104020204" pitchFamily="34" charset="0"/>
              </a:rPr>
              <a:t>Bauernverband</a:t>
            </a:r>
            <a:r>
              <a:rPr lang="en-US" sz="1400" b="1" dirty="0">
                <a:solidFill>
                  <a:schemeClr val="accent2"/>
                </a:solidFill>
                <a:latin typeface="Abadi Extra Light" panose="020B0204020104020204" pitchFamily="34" charset="0"/>
              </a:rPr>
              <a:t> </a:t>
            </a:r>
            <a:r>
              <a:rPr lang="en-US" sz="1400" b="1" dirty="0" err="1">
                <a:solidFill>
                  <a:schemeClr val="accent2"/>
                </a:solidFill>
                <a:latin typeface="Abadi Extra Light" panose="020B0204020104020204" pitchFamily="34" charset="0"/>
              </a:rPr>
              <a:t>e.V.</a:t>
            </a:r>
            <a:r>
              <a:rPr lang="en-US" sz="1400" b="1" dirty="0">
                <a:solidFill>
                  <a:schemeClr val="accent2"/>
                </a:solidFill>
                <a:latin typeface="Abadi Extra Light" panose="020B0204020104020204" pitchFamily="34" charset="0"/>
              </a:rPr>
              <a:t> (2018) </a:t>
            </a:r>
            <a:r>
              <a:rPr lang="en-US" sz="1400" b="1" dirty="0" err="1">
                <a:solidFill>
                  <a:schemeClr val="accent2"/>
                </a:solidFill>
                <a:latin typeface="Abadi Extra Light" panose="020B0204020104020204" pitchFamily="34" charset="0"/>
              </a:rPr>
              <a:t>Ernte</a:t>
            </a:r>
            <a:r>
              <a:rPr lang="en-US" sz="1400" b="1" dirty="0">
                <a:solidFill>
                  <a:schemeClr val="accent2"/>
                </a:solidFill>
                <a:latin typeface="Abadi Extra Light" panose="020B0204020104020204" pitchFamily="34" charset="0"/>
              </a:rPr>
              <a:t> 2018, Berlin, 22.08.2018.</a:t>
            </a:r>
            <a:br>
              <a:rPr lang="en-US" sz="1400" b="1" dirty="0">
                <a:solidFill>
                  <a:schemeClr val="accent2"/>
                </a:solidFill>
                <a:latin typeface="Abadi Extra Light" panose="020B0204020104020204" pitchFamily="34" charset="0"/>
              </a:rPr>
            </a:br>
            <a:r>
              <a:rPr lang="en-US" sz="1400" b="1" dirty="0">
                <a:solidFill>
                  <a:schemeClr val="accent2"/>
                </a:solidFill>
                <a:latin typeface="Abadi Extra Light" panose="020B0204020104020204" pitchFamily="34" charset="0"/>
              </a:rPr>
              <a:t>IPCC (2021) 6</a:t>
            </a:r>
            <a:r>
              <a:rPr lang="en-US" sz="1400" b="1" baseline="30000" dirty="0">
                <a:solidFill>
                  <a:schemeClr val="accent2"/>
                </a:solidFill>
                <a:latin typeface="Abadi Extra Light" panose="020B0204020104020204" pitchFamily="34" charset="0"/>
              </a:rPr>
              <a:t>th</a:t>
            </a:r>
            <a:r>
              <a:rPr lang="en-US" sz="1400" b="1" dirty="0">
                <a:solidFill>
                  <a:schemeClr val="accent2"/>
                </a:solidFill>
                <a:latin typeface="Abadi Extra Light" panose="020B0204020104020204" pitchFamily="34" charset="0"/>
              </a:rPr>
              <a:t> Assessment Report, Working Group I, Full Report.</a:t>
            </a:r>
            <a:endParaRPr lang="de-DE" sz="1400" b="1" dirty="0">
              <a:solidFill>
                <a:schemeClr val="accent2"/>
              </a:solidFill>
              <a:latin typeface="Abadi Extra Light" panose="020B0204020104020204" pitchFamily="34" charset="0"/>
            </a:endParaRPr>
          </a:p>
        </p:txBody>
      </p:sp>
    </p:spTree>
    <p:extLst>
      <p:ext uri="{BB962C8B-B14F-4D97-AF65-F5344CB8AC3E}">
        <p14:creationId xmlns:p14="http://schemas.microsoft.com/office/powerpoint/2010/main" val="1390591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Gebäude, gelb, Bus enthält.&#10;&#10;Automatisch generierte Beschreibung">
            <a:extLst>
              <a:ext uri="{FF2B5EF4-FFF2-40B4-BE49-F238E27FC236}">
                <a16:creationId xmlns:a16="http://schemas.microsoft.com/office/drawing/2014/main" id="{6889D18B-7BFA-4ACF-AF35-8210F6526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2064707"/>
            <a:ext cx="6217920" cy="5776586"/>
          </a:xfrm>
          <a:prstGeom prst="rect">
            <a:avLst/>
          </a:prstGeom>
          <a:solidFill>
            <a:schemeClr val="accent2"/>
          </a:solidFill>
          <a:ln w="76200">
            <a:solidFill>
              <a:srgbClr val="ED7D31"/>
            </a:solidFill>
          </a:ln>
          <a:effectLst>
            <a:innerShdw blurRad="114300">
              <a:prstClr val="black"/>
            </a:innerShdw>
          </a:effectLst>
        </p:spPr>
      </p:pic>
    </p:spTree>
    <p:extLst>
      <p:ext uri="{BB962C8B-B14F-4D97-AF65-F5344CB8AC3E}">
        <p14:creationId xmlns:p14="http://schemas.microsoft.com/office/powerpoint/2010/main" val="3186464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chemeClr val="accent2"/>
                </a:solidFill>
                <a:latin typeface="Abadi Extra Light" panose="020B0204020104020204" pitchFamily="34" charset="0"/>
              </a:rPr>
              <a:t>1,5 °C  vs.  2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4182874"/>
            <a:ext cx="6184900" cy="954107"/>
          </a:xfrm>
          <a:prstGeom prst="rect">
            <a:avLst/>
          </a:prstGeom>
          <a:noFill/>
        </p:spPr>
        <p:txBody>
          <a:bodyPr wrap="square" rtlCol="0">
            <a:spAutoFit/>
          </a:bodyPr>
          <a:lstStyle/>
          <a:p>
            <a:pPr algn="ctr"/>
            <a:r>
              <a:rPr lang="de-DE" sz="2800" dirty="0">
                <a:solidFill>
                  <a:schemeClr val="accent2"/>
                </a:solidFill>
                <a:latin typeface="Abadi Extra Light" panose="020B0204020104020204" pitchFamily="34" charset="0"/>
              </a:rPr>
              <a:t>… und ca. </a:t>
            </a:r>
            <a:r>
              <a:rPr lang="de-DE" sz="2800" b="1" dirty="0">
                <a:solidFill>
                  <a:schemeClr val="accent2"/>
                </a:solidFill>
                <a:latin typeface="Abadi Extra Light" panose="020B0204020104020204" pitchFamily="34" charset="0"/>
              </a:rPr>
              <a:t>10 000 Menschen</a:t>
            </a:r>
          </a:p>
          <a:p>
            <a:pPr algn="ctr"/>
            <a:r>
              <a:rPr lang="de-DE" sz="2800" dirty="0">
                <a:solidFill>
                  <a:schemeClr val="accent2"/>
                </a:solidFill>
                <a:latin typeface="Abadi Extra Light" panose="020B0204020104020204" pitchFamily="34" charset="0"/>
              </a:rPr>
              <a:t>das Leben kostete.</a:t>
            </a: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8875236"/>
            <a:ext cx="6057900" cy="738664"/>
          </a:xfrm>
          <a:prstGeom prst="rect">
            <a:avLst/>
          </a:prstGeom>
          <a:noFill/>
        </p:spPr>
        <p:txBody>
          <a:bodyPr wrap="square" rtlCol="0">
            <a:spAutoFit/>
          </a:bodyPr>
          <a:lstStyle/>
          <a:p>
            <a:r>
              <a:rPr lang="de-DE" sz="1400" b="1" dirty="0">
                <a:solidFill>
                  <a:schemeClr val="accent2"/>
                </a:solidFill>
                <a:latin typeface="Abadi Extra Light" panose="020B0204020104020204" pitchFamily="34" charset="0"/>
              </a:rPr>
              <a:t>Quelle:</a:t>
            </a:r>
            <a:br>
              <a:rPr lang="de-DE" sz="1400" b="1" dirty="0">
                <a:solidFill>
                  <a:schemeClr val="accent2"/>
                </a:solidFill>
                <a:latin typeface="Abadi Extra Light" panose="020B0204020104020204" pitchFamily="34" charset="0"/>
              </a:rPr>
            </a:br>
            <a:r>
              <a:rPr lang="de-DE" sz="1400" b="1" dirty="0">
                <a:solidFill>
                  <a:schemeClr val="accent2"/>
                </a:solidFill>
                <a:latin typeface="Abadi Extra Light" panose="020B0204020104020204" pitchFamily="34" charset="0"/>
              </a:rPr>
              <a:t>Frankfurter Allgemeine Zeitung (2019) Zehntausend Hitzetote im Rekordsommer 2018</a:t>
            </a:r>
            <a:r>
              <a:rPr lang="en-US" sz="1400" b="1" dirty="0">
                <a:solidFill>
                  <a:schemeClr val="accent2"/>
                </a:solidFill>
                <a:latin typeface="Abadi Extra Light" panose="020B0204020104020204" pitchFamily="34" charset="0"/>
              </a:rPr>
              <a:t>, 11.09.2019.</a:t>
            </a:r>
            <a:endParaRPr lang="de-DE" sz="1400" b="1" dirty="0">
              <a:solidFill>
                <a:schemeClr val="accent2"/>
              </a:solidFill>
              <a:latin typeface="Abadi Extra Light" panose="020B0204020104020204" pitchFamily="34" charset="0"/>
            </a:endParaRPr>
          </a:p>
        </p:txBody>
      </p:sp>
    </p:spTree>
    <p:extLst>
      <p:ext uri="{BB962C8B-B14F-4D97-AF65-F5344CB8AC3E}">
        <p14:creationId xmlns:p14="http://schemas.microsoft.com/office/powerpoint/2010/main" val="333945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Natur enthält.&#10;&#10;Automatisch generierte Beschreibung">
            <a:extLst>
              <a:ext uri="{FF2B5EF4-FFF2-40B4-BE49-F238E27FC236}">
                <a16:creationId xmlns:a16="http://schemas.microsoft.com/office/drawing/2014/main" id="{0661F00F-17B4-4661-9989-7049943D2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 y="790435"/>
            <a:ext cx="6339840" cy="3964814"/>
          </a:xfrm>
          <a:prstGeom prst="rect">
            <a:avLst/>
          </a:prstGeom>
          <a:solidFill>
            <a:schemeClr val="accent2"/>
          </a:solidFill>
          <a:ln w="76200">
            <a:solidFill>
              <a:srgbClr val="ED7D31"/>
            </a:solidFill>
          </a:ln>
          <a:effectLst>
            <a:innerShdw blurRad="114300">
              <a:prstClr val="black"/>
            </a:innerShdw>
          </a:effectLst>
        </p:spPr>
      </p:pic>
      <p:pic>
        <p:nvPicPr>
          <p:cNvPr id="10" name="Grafik 9" descr="Ein Bild, das Gebäude, Wasser, draußen, Stadt enthält.&#10;&#10;Automatisch generierte Beschreibung">
            <a:extLst>
              <a:ext uri="{FF2B5EF4-FFF2-40B4-BE49-F238E27FC236}">
                <a16:creationId xmlns:a16="http://schemas.microsoft.com/office/drawing/2014/main" id="{D065A17C-4F70-490C-A622-47187D19D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 y="5161632"/>
            <a:ext cx="6339840" cy="4231038"/>
          </a:xfrm>
          <a:prstGeom prst="rect">
            <a:avLst/>
          </a:prstGeom>
          <a:solidFill>
            <a:schemeClr val="accent2"/>
          </a:solidFill>
          <a:ln w="76200">
            <a:solidFill>
              <a:srgbClr val="ED7D31"/>
            </a:solidFill>
          </a:ln>
          <a:effectLst>
            <a:innerShdw blurRad="114300">
              <a:prstClr val="black"/>
            </a:innerShdw>
          </a:effectLst>
        </p:spPr>
      </p:pic>
    </p:spTree>
    <p:extLst>
      <p:ext uri="{BB962C8B-B14F-4D97-AF65-F5344CB8AC3E}">
        <p14:creationId xmlns:p14="http://schemas.microsoft.com/office/powerpoint/2010/main" val="501189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chemeClr val="accent2"/>
                </a:solidFill>
                <a:latin typeface="Abadi Extra Light" panose="020B0204020104020204" pitchFamily="34" charset="0"/>
              </a:rPr>
              <a:t>1,5 °C  vs.  2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2536954"/>
            <a:ext cx="6184900" cy="3539430"/>
          </a:xfrm>
          <a:prstGeom prst="rect">
            <a:avLst/>
          </a:prstGeom>
          <a:noFill/>
        </p:spPr>
        <p:txBody>
          <a:bodyPr wrap="square" rtlCol="0">
            <a:spAutoFit/>
          </a:bodyPr>
          <a:lstStyle/>
          <a:p>
            <a:r>
              <a:rPr lang="de-DE" sz="2800" dirty="0">
                <a:solidFill>
                  <a:schemeClr val="accent2"/>
                </a:solidFill>
                <a:latin typeface="Abadi Extra Light" panose="020B0204020104020204" pitchFamily="34" charset="0"/>
              </a:rPr>
              <a:t>Irgendwo zwischen 0,8 und 3,2 °C</a:t>
            </a:r>
          </a:p>
          <a:p>
            <a:r>
              <a:rPr lang="de-DE" sz="2800" dirty="0">
                <a:solidFill>
                  <a:schemeClr val="accent2"/>
                </a:solidFill>
                <a:latin typeface="Abadi Extra Light" panose="020B0204020104020204" pitchFamily="34" charset="0"/>
              </a:rPr>
              <a:t>(am wahrscheinlichsten bei 1,6 °C) beginnt ein </a:t>
            </a:r>
            <a:r>
              <a:rPr lang="de-DE" sz="2800" b="1" dirty="0">
                <a:solidFill>
                  <a:schemeClr val="accent2"/>
                </a:solidFill>
                <a:latin typeface="Abadi Extra Light" panose="020B0204020104020204" pitchFamily="34" charset="0"/>
              </a:rPr>
              <a:t>unumkehrbares vollständiges </a:t>
            </a:r>
            <a:r>
              <a:rPr lang="de-DE" sz="2800" dirty="0">
                <a:solidFill>
                  <a:schemeClr val="accent2"/>
                </a:solidFill>
                <a:latin typeface="Abadi Extra Light" panose="020B0204020104020204" pitchFamily="34" charset="0"/>
              </a:rPr>
              <a:t>Abschmelzen des Grönlandeisschilds.</a:t>
            </a:r>
          </a:p>
          <a:p>
            <a:endParaRPr lang="de-DE" sz="2800" dirty="0">
              <a:solidFill>
                <a:schemeClr val="accent2"/>
              </a:solidFill>
              <a:latin typeface="Abadi Extra Light" panose="020B0204020104020204" pitchFamily="34" charset="0"/>
            </a:endParaRPr>
          </a:p>
          <a:p>
            <a:r>
              <a:rPr lang="de-DE" sz="2800" dirty="0">
                <a:solidFill>
                  <a:schemeClr val="accent2"/>
                </a:solidFill>
                <a:latin typeface="Abadi Extra Light" panose="020B0204020104020204" pitchFamily="34" charset="0"/>
              </a:rPr>
              <a:t>Dies wird zu einem Jahrhunderte oder Jahrtausende andauernden unaufhaltsamen Anstieg des Meeresspiegels führen.</a:t>
            </a: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8875236"/>
            <a:ext cx="6057900" cy="738664"/>
          </a:xfrm>
          <a:prstGeom prst="rect">
            <a:avLst/>
          </a:prstGeom>
          <a:noFill/>
        </p:spPr>
        <p:txBody>
          <a:bodyPr wrap="square" rtlCol="0">
            <a:spAutoFit/>
          </a:bodyPr>
          <a:lstStyle/>
          <a:p>
            <a:r>
              <a:rPr lang="de-DE" sz="1400" b="1" dirty="0">
                <a:solidFill>
                  <a:schemeClr val="accent2"/>
                </a:solidFill>
                <a:latin typeface="Abadi Extra Light" panose="020B0204020104020204" pitchFamily="34" charset="0"/>
              </a:rPr>
              <a:t>Quelle:</a:t>
            </a:r>
            <a:br>
              <a:rPr lang="de-DE" sz="1400" b="1" dirty="0">
                <a:solidFill>
                  <a:schemeClr val="accent2"/>
                </a:solidFill>
                <a:latin typeface="Abadi Extra Light" panose="020B0204020104020204" pitchFamily="34" charset="0"/>
              </a:rPr>
            </a:br>
            <a:r>
              <a:rPr lang="de-DE" sz="1400" b="1" dirty="0">
                <a:solidFill>
                  <a:schemeClr val="accent2"/>
                </a:solidFill>
                <a:latin typeface="Abadi Extra Light" panose="020B0204020104020204" pitchFamily="34" charset="0"/>
              </a:rPr>
              <a:t>Alexander Robinson et al. (2012) </a:t>
            </a:r>
            <a:r>
              <a:rPr lang="de-DE" sz="1400" b="1" dirty="0" err="1">
                <a:solidFill>
                  <a:schemeClr val="accent2"/>
                </a:solidFill>
                <a:latin typeface="Abadi Extra Light" panose="020B0204020104020204" pitchFamily="34" charset="0"/>
              </a:rPr>
              <a:t>Multistability</a:t>
            </a:r>
            <a:r>
              <a:rPr lang="de-DE" sz="1400" b="1" dirty="0">
                <a:solidFill>
                  <a:schemeClr val="accent2"/>
                </a:solidFill>
                <a:latin typeface="Abadi Extra Light" panose="020B0204020104020204" pitchFamily="34" charset="0"/>
              </a:rPr>
              <a:t> and </a:t>
            </a:r>
            <a:r>
              <a:rPr lang="de-DE" sz="1400" b="1" dirty="0" err="1">
                <a:solidFill>
                  <a:schemeClr val="accent2"/>
                </a:solidFill>
                <a:latin typeface="Abadi Extra Light" panose="020B0204020104020204" pitchFamily="34" charset="0"/>
              </a:rPr>
              <a:t>critical</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thresholds</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of</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the</a:t>
            </a:r>
            <a:r>
              <a:rPr lang="de-DE" sz="1400" b="1" dirty="0">
                <a:solidFill>
                  <a:schemeClr val="accent2"/>
                </a:solidFill>
                <a:latin typeface="Abadi Extra Light" panose="020B0204020104020204" pitchFamily="34" charset="0"/>
              </a:rPr>
              <a:t> Greenland </a:t>
            </a:r>
            <a:r>
              <a:rPr lang="de-DE" sz="1400" b="1" dirty="0" err="1">
                <a:solidFill>
                  <a:schemeClr val="accent2"/>
                </a:solidFill>
                <a:latin typeface="Abadi Extra Light" panose="020B0204020104020204" pitchFamily="34" charset="0"/>
              </a:rPr>
              <a:t>ice</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sheet</a:t>
            </a:r>
            <a:r>
              <a:rPr lang="de-DE" sz="1400" b="1" dirty="0">
                <a:solidFill>
                  <a:schemeClr val="accent2"/>
                </a:solidFill>
                <a:latin typeface="Abadi Extra Light" panose="020B0204020104020204" pitchFamily="34" charset="0"/>
              </a:rPr>
              <a:t>, Nature Climate Change, 2.</a:t>
            </a:r>
          </a:p>
        </p:txBody>
      </p:sp>
    </p:spTree>
    <p:extLst>
      <p:ext uri="{BB962C8B-B14F-4D97-AF65-F5344CB8AC3E}">
        <p14:creationId xmlns:p14="http://schemas.microsoft.com/office/powerpoint/2010/main" val="298177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Karte enthält.&#10;&#10;Automatisch generierte Beschreibung">
            <a:extLst>
              <a:ext uri="{FF2B5EF4-FFF2-40B4-BE49-F238E27FC236}">
                <a16:creationId xmlns:a16="http://schemas.microsoft.com/office/drawing/2014/main" id="{286CB991-2B6A-43FD-A72C-AC1F3D67923F}"/>
              </a:ext>
            </a:extLst>
          </p:cNvPr>
          <p:cNvPicPr>
            <a:picLocks noChangeAspect="1"/>
          </p:cNvPicPr>
          <p:nvPr/>
        </p:nvPicPr>
        <p:blipFill rotWithShape="1">
          <a:blip r:embed="rId3">
            <a:extLst>
              <a:ext uri="{28A0092B-C50C-407E-A947-70E740481C1C}">
                <a14:useLocalDpi xmlns:a14="http://schemas.microsoft.com/office/drawing/2010/main" val="0"/>
              </a:ext>
            </a:extLst>
          </a:blip>
          <a:srcRect r="61143"/>
          <a:stretch/>
        </p:blipFill>
        <p:spPr>
          <a:xfrm>
            <a:off x="553860" y="1253371"/>
            <a:ext cx="5750280" cy="7399258"/>
          </a:xfrm>
          <a:prstGeom prst="rect">
            <a:avLst/>
          </a:prstGeom>
          <a:solidFill>
            <a:schemeClr val="accent2"/>
          </a:solidFill>
          <a:ln w="76200">
            <a:solidFill>
              <a:srgbClr val="ED7D31"/>
            </a:solidFill>
          </a:ln>
          <a:effectLst>
            <a:innerShdw blurRad="114300">
              <a:prstClr val="black"/>
            </a:innerShdw>
          </a:effectLst>
        </p:spPr>
      </p:pic>
    </p:spTree>
    <p:extLst>
      <p:ext uri="{BB962C8B-B14F-4D97-AF65-F5344CB8AC3E}">
        <p14:creationId xmlns:p14="http://schemas.microsoft.com/office/powerpoint/2010/main" val="3724028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chemeClr val="accent2"/>
                </a:solidFill>
                <a:latin typeface="Abadi Extra Light" panose="020B0204020104020204" pitchFamily="34" charset="0"/>
              </a:rPr>
              <a:t>1,5 °C  vs.  2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3252536"/>
            <a:ext cx="6184900" cy="2677656"/>
          </a:xfrm>
          <a:prstGeom prst="rect">
            <a:avLst/>
          </a:prstGeom>
          <a:noFill/>
        </p:spPr>
        <p:txBody>
          <a:bodyPr wrap="square" rtlCol="0">
            <a:spAutoFit/>
          </a:bodyPr>
          <a:lstStyle/>
          <a:p>
            <a:r>
              <a:rPr lang="de-DE" sz="2800" dirty="0">
                <a:solidFill>
                  <a:schemeClr val="accent2"/>
                </a:solidFill>
                <a:latin typeface="Abadi Extra Light" panose="020B0204020104020204" pitchFamily="34" charset="0"/>
              </a:rPr>
              <a:t>Das Süßwasser des schmelzenden Grönlandeises </a:t>
            </a:r>
            <a:r>
              <a:rPr lang="de-DE" sz="2800" b="1" dirty="0">
                <a:solidFill>
                  <a:schemeClr val="accent2"/>
                </a:solidFill>
                <a:latin typeface="Abadi Extra Light" panose="020B0204020104020204" pitchFamily="34" charset="0"/>
              </a:rPr>
              <a:t>verlangsamt die Wasserzirkulation im Atlantik </a:t>
            </a:r>
            <a:r>
              <a:rPr lang="de-DE" sz="2800" dirty="0">
                <a:solidFill>
                  <a:schemeClr val="accent2"/>
                </a:solidFill>
                <a:latin typeface="Abadi Extra Light" panose="020B0204020104020204" pitchFamily="34" charset="0"/>
              </a:rPr>
              <a:t>mit extremen Auswirkungen auf das Klima in Europa, Afrika und Amerika</a:t>
            </a:r>
          </a:p>
          <a:p>
            <a:endParaRPr lang="de-DE" sz="2800" dirty="0">
              <a:solidFill>
                <a:schemeClr val="accent2"/>
              </a:solidFill>
              <a:latin typeface="Abadi Extra Light" panose="020B0204020104020204" pitchFamily="34" charset="0"/>
            </a:endParaRP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8228905"/>
            <a:ext cx="6057900" cy="1384995"/>
          </a:xfrm>
          <a:prstGeom prst="rect">
            <a:avLst/>
          </a:prstGeom>
          <a:noFill/>
        </p:spPr>
        <p:txBody>
          <a:bodyPr wrap="square" rtlCol="0">
            <a:spAutoFit/>
          </a:bodyPr>
          <a:lstStyle/>
          <a:p>
            <a:r>
              <a:rPr lang="de-DE" sz="1400" b="1" dirty="0">
                <a:solidFill>
                  <a:schemeClr val="accent2"/>
                </a:solidFill>
                <a:latin typeface="Abadi Extra Light" panose="020B0204020104020204" pitchFamily="34" charset="0"/>
              </a:rPr>
              <a:t>Quellen:</a:t>
            </a:r>
            <a:br>
              <a:rPr lang="de-DE" sz="1400" b="1" dirty="0">
                <a:solidFill>
                  <a:schemeClr val="accent2"/>
                </a:solidFill>
                <a:latin typeface="Abadi Extra Light" panose="020B0204020104020204" pitchFamily="34" charset="0"/>
              </a:rPr>
            </a:br>
            <a:r>
              <a:rPr lang="de-DE" sz="1400" b="1" dirty="0">
                <a:solidFill>
                  <a:schemeClr val="accent2"/>
                </a:solidFill>
                <a:latin typeface="Abadi Extra Light" panose="020B0204020104020204" pitchFamily="34" charset="0"/>
              </a:rPr>
              <a:t>Niklas Boers (2021) Observation-</a:t>
            </a:r>
            <a:r>
              <a:rPr lang="de-DE" sz="1400" b="1" dirty="0" err="1">
                <a:solidFill>
                  <a:schemeClr val="accent2"/>
                </a:solidFill>
                <a:latin typeface="Abadi Extra Light" panose="020B0204020104020204" pitchFamily="34" charset="0"/>
              </a:rPr>
              <a:t>based</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early-warning</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signals</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for</a:t>
            </a:r>
            <a:r>
              <a:rPr lang="de-DE" sz="1400" b="1" dirty="0">
                <a:solidFill>
                  <a:schemeClr val="accent2"/>
                </a:solidFill>
                <a:latin typeface="Abadi Extra Light" panose="020B0204020104020204" pitchFamily="34" charset="0"/>
              </a:rPr>
              <a:t> a </a:t>
            </a:r>
            <a:r>
              <a:rPr lang="de-DE" sz="1400" b="1" dirty="0" err="1">
                <a:solidFill>
                  <a:schemeClr val="accent2"/>
                </a:solidFill>
                <a:latin typeface="Abadi Extra Light" panose="020B0204020104020204" pitchFamily="34" charset="0"/>
              </a:rPr>
              <a:t>collapse</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of</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the</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Atlantic</a:t>
            </a:r>
            <a:r>
              <a:rPr lang="de-DE" sz="1400" b="1" dirty="0">
                <a:solidFill>
                  <a:schemeClr val="accent2"/>
                </a:solidFill>
                <a:latin typeface="Abadi Extra Light" panose="020B0204020104020204" pitchFamily="34" charset="0"/>
              </a:rPr>
              <a:t> Meridional </a:t>
            </a:r>
            <a:r>
              <a:rPr lang="de-DE" sz="1400" b="1" dirty="0" err="1">
                <a:solidFill>
                  <a:schemeClr val="accent2"/>
                </a:solidFill>
                <a:latin typeface="Abadi Extra Light" panose="020B0204020104020204" pitchFamily="34" charset="0"/>
              </a:rPr>
              <a:t>Overturning</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Circulation</a:t>
            </a:r>
            <a:r>
              <a:rPr lang="de-DE" sz="1400" b="1" dirty="0">
                <a:solidFill>
                  <a:schemeClr val="accent2"/>
                </a:solidFill>
                <a:latin typeface="Abadi Extra Light" panose="020B0204020104020204" pitchFamily="34" charset="0"/>
              </a:rPr>
              <a:t>, Nature Climate Change 11.</a:t>
            </a:r>
            <a:br>
              <a:rPr lang="de-DE" sz="1400" b="1" dirty="0">
                <a:solidFill>
                  <a:schemeClr val="accent2"/>
                </a:solidFill>
                <a:latin typeface="Abadi Extra Light" panose="020B0204020104020204" pitchFamily="34" charset="0"/>
              </a:rPr>
            </a:br>
            <a:r>
              <a:rPr lang="de-DE" sz="1400" b="1" dirty="0">
                <a:solidFill>
                  <a:schemeClr val="accent2"/>
                </a:solidFill>
                <a:latin typeface="Abadi Extra Light" panose="020B0204020104020204" pitchFamily="34" charset="0"/>
              </a:rPr>
              <a:t>Aurélie </a:t>
            </a:r>
            <a:r>
              <a:rPr lang="de-DE" sz="1400" b="1" dirty="0" err="1">
                <a:solidFill>
                  <a:schemeClr val="accent2"/>
                </a:solidFill>
                <a:latin typeface="Abadi Extra Light" panose="020B0204020104020204" pitchFamily="34" charset="0"/>
              </a:rPr>
              <a:t>Duchez</a:t>
            </a:r>
            <a:r>
              <a:rPr lang="de-DE" sz="1400" b="1" dirty="0">
                <a:solidFill>
                  <a:schemeClr val="accent2"/>
                </a:solidFill>
                <a:latin typeface="Abadi Extra Light" panose="020B0204020104020204" pitchFamily="34" charset="0"/>
              </a:rPr>
              <a:t> et al. (2016) Drivers </a:t>
            </a:r>
            <a:r>
              <a:rPr lang="de-DE" sz="1400" b="1" dirty="0" err="1">
                <a:solidFill>
                  <a:schemeClr val="accent2"/>
                </a:solidFill>
                <a:latin typeface="Abadi Extra Light" panose="020B0204020104020204" pitchFamily="34" charset="0"/>
              </a:rPr>
              <a:t>of</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exceptionally</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cold</a:t>
            </a:r>
            <a:r>
              <a:rPr lang="de-DE" sz="1400" b="1" dirty="0">
                <a:solidFill>
                  <a:schemeClr val="accent2"/>
                </a:solidFill>
                <a:latin typeface="Abadi Extra Light" panose="020B0204020104020204" pitchFamily="34" charset="0"/>
              </a:rPr>
              <a:t> North </a:t>
            </a:r>
            <a:r>
              <a:rPr lang="de-DE" sz="1400" b="1" dirty="0" err="1">
                <a:solidFill>
                  <a:schemeClr val="accent2"/>
                </a:solidFill>
                <a:latin typeface="Abadi Extra Light" panose="020B0204020104020204" pitchFamily="34" charset="0"/>
              </a:rPr>
              <a:t>Atlantic</a:t>
            </a:r>
            <a:r>
              <a:rPr lang="de-DE" sz="1400" b="1" dirty="0">
                <a:solidFill>
                  <a:schemeClr val="accent2"/>
                </a:solidFill>
                <a:latin typeface="Abadi Extra Light" panose="020B0204020104020204" pitchFamily="34" charset="0"/>
              </a:rPr>
              <a:t> Ocean </a:t>
            </a:r>
            <a:r>
              <a:rPr lang="de-DE" sz="1400" b="1" dirty="0" err="1">
                <a:solidFill>
                  <a:schemeClr val="accent2"/>
                </a:solidFill>
                <a:latin typeface="Abadi Extra Light" panose="020B0204020104020204" pitchFamily="34" charset="0"/>
              </a:rPr>
              <a:t>temperatures</a:t>
            </a:r>
            <a:r>
              <a:rPr lang="de-DE" sz="1400" b="1" dirty="0">
                <a:solidFill>
                  <a:schemeClr val="accent2"/>
                </a:solidFill>
                <a:latin typeface="Abadi Extra Light" panose="020B0204020104020204" pitchFamily="34" charset="0"/>
              </a:rPr>
              <a:t> and </a:t>
            </a:r>
            <a:r>
              <a:rPr lang="de-DE" sz="1400" b="1" dirty="0" err="1">
                <a:solidFill>
                  <a:schemeClr val="accent2"/>
                </a:solidFill>
                <a:latin typeface="Abadi Extra Light" panose="020B0204020104020204" pitchFamily="34" charset="0"/>
              </a:rPr>
              <a:t>their</a:t>
            </a:r>
            <a:r>
              <a:rPr lang="de-DE" sz="1400" b="1" dirty="0">
                <a:solidFill>
                  <a:schemeClr val="accent2"/>
                </a:solidFill>
                <a:latin typeface="Abadi Extra Light" panose="020B0204020104020204" pitchFamily="34" charset="0"/>
              </a:rPr>
              <a:t> link </a:t>
            </a:r>
            <a:r>
              <a:rPr lang="de-DE" sz="1400" b="1" dirty="0" err="1">
                <a:solidFill>
                  <a:schemeClr val="accent2"/>
                </a:solidFill>
                <a:latin typeface="Abadi Extra Light" panose="020B0204020104020204" pitchFamily="34" charset="0"/>
              </a:rPr>
              <a:t>to</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the</a:t>
            </a:r>
            <a:r>
              <a:rPr lang="de-DE" sz="1400" b="1" dirty="0">
                <a:solidFill>
                  <a:schemeClr val="accent2"/>
                </a:solidFill>
                <a:latin typeface="Abadi Extra Light" panose="020B0204020104020204" pitchFamily="34" charset="0"/>
              </a:rPr>
              <a:t> 2015 European </a:t>
            </a:r>
            <a:r>
              <a:rPr lang="de-DE" sz="1400" b="1" dirty="0" err="1">
                <a:solidFill>
                  <a:schemeClr val="accent2"/>
                </a:solidFill>
                <a:latin typeface="Abadi Extra Light" panose="020B0204020104020204" pitchFamily="34" charset="0"/>
              </a:rPr>
              <a:t>heat</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wave</a:t>
            </a:r>
            <a:r>
              <a:rPr lang="de-DE" sz="1400" b="1" dirty="0">
                <a:solidFill>
                  <a:schemeClr val="accent2"/>
                </a:solidFill>
                <a:latin typeface="Abadi Extra Light" panose="020B0204020104020204" pitchFamily="34" charset="0"/>
              </a:rPr>
              <a:t>, Environmental Research Letters 11.</a:t>
            </a:r>
          </a:p>
        </p:txBody>
      </p:sp>
    </p:spTree>
    <p:extLst>
      <p:ext uri="{BB962C8B-B14F-4D97-AF65-F5344CB8AC3E}">
        <p14:creationId xmlns:p14="http://schemas.microsoft.com/office/powerpoint/2010/main" val="3714772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Natur, Riff, sitzend enthält.&#10;&#10;Automatisch generierte Beschreibung">
            <a:extLst>
              <a:ext uri="{FF2B5EF4-FFF2-40B4-BE49-F238E27FC236}">
                <a16:creationId xmlns:a16="http://schemas.microsoft.com/office/drawing/2014/main" id="{ECDE491A-0123-4EA4-9155-6D94390E4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 y="396240"/>
            <a:ext cx="6004560" cy="4503420"/>
          </a:xfrm>
          <a:prstGeom prst="rect">
            <a:avLst/>
          </a:prstGeom>
          <a:solidFill>
            <a:schemeClr val="accent2"/>
          </a:solidFill>
          <a:ln w="76200">
            <a:solidFill>
              <a:srgbClr val="ED7D31"/>
            </a:solidFill>
          </a:ln>
          <a:effectLst>
            <a:innerShdw blurRad="114300">
              <a:prstClr val="black"/>
            </a:innerShdw>
          </a:effectLst>
        </p:spPr>
      </p:pic>
      <p:pic>
        <p:nvPicPr>
          <p:cNvPr id="5" name="Grafik 4" descr="Ein Bild, das Baum, draußen enthält.&#10;&#10;Automatisch generierte Beschreibung">
            <a:extLst>
              <a:ext uri="{FF2B5EF4-FFF2-40B4-BE49-F238E27FC236}">
                <a16:creationId xmlns:a16="http://schemas.microsoft.com/office/drawing/2014/main" id="{C29D999D-4633-4E4D-9BED-EE77F9D7D3E9}"/>
              </a:ext>
            </a:extLst>
          </p:cNvPr>
          <p:cNvPicPr>
            <a:picLocks noChangeAspect="1"/>
          </p:cNvPicPr>
          <p:nvPr/>
        </p:nvPicPr>
        <p:blipFill rotWithShape="1">
          <a:blip r:embed="rId4">
            <a:extLst>
              <a:ext uri="{28A0092B-C50C-407E-A947-70E740481C1C}">
                <a14:useLocalDpi xmlns:a14="http://schemas.microsoft.com/office/drawing/2010/main" val="0"/>
              </a:ext>
            </a:extLst>
          </a:blip>
          <a:srcRect b="7407"/>
          <a:stretch/>
        </p:blipFill>
        <p:spPr>
          <a:xfrm>
            <a:off x="426720" y="5307660"/>
            <a:ext cx="6004560" cy="4169834"/>
          </a:xfrm>
          <a:prstGeom prst="rect">
            <a:avLst/>
          </a:prstGeom>
          <a:solidFill>
            <a:schemeClr val="accent2"/>
          </a:solidFill>
          <a:ln w="76200">
            <a:solidFill>
              <a:srgbClr val="ED7D31"/>
            </a:solidFill>
          </a:ln>
          <a:effectLst>
            <a:innerShdw blurRad="114300">
              <a:prstClr val="black"/>
            </a:innerShdw>
          </a:effectLst>
        </p:spPr>
      </p:pic>
    </p:spTree>
    <p:extLst>
      <p:ext uri="{BB962C8B-B14F-4D97-AF65-F5344CB8AC3E}">
        <p14:creationId xmlns:p14="http://schemas.microsoft.com/office/powerpoint/2010/main" val="3326470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chemeClr val="accent2"/>
                </a:solidFill>
                <a:latin typeface="Abadi Extra Light" panose="020B0204020104020204" pitchFamily="34" charset="0"/>
              </a:rPr>
              <a:t>1,5 °C  vs.  2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2244566"/>
            <a:ext cx="6184900" cy="4401205"/>
          </a:xfrm>
          <a:prstGeom prst="rect">
            <a:avLst/>
          </a:prstGeom>
          <a:noFill/>
        </p:spPr>
        <p:txBody>
          <a:bodyPr wrap="square" rtlCol="0">
            <a:spAutoFit/>
          </a:bodyPr>
          <a:lstStyle/>
          <a:p>
            <a:r>
              <a:rPr lang="de-DE" sz="2800" dirty="0">
                <a:solidFill>
                  <a:schemeClr val="accent2"/>
                </a:solidFill>
                <a:latin typeface="Abadi Extra Light" panose="020B0204020104020204" pitchFamily="34" charset="0"/>
              </a:rPr>
              <a:t>Bei </a:t>
            </a:r>
            <a:r>
              <a:rPr lang="de-DE" sz="2800" b="1" dirty="0">
                <a:solidFill>
                  <a:schemeClr val="accent2"/>
                </a:solidFill>
                <a:latin typeface="Abadi Extra Light" panose="020B0204020104020204" pitchFamily="34" charset="0"/>
              </a:rPr>
              <a:t>1,5 °C</a:t>
            </a:r>
            <a:r>
              <a:rPr lang="de-DE" sz="2800" dirty="0">
                <a:solidFill>
                  <a:schemeClr val="accent2"/>
                </a:solidFill>
                <a:latin typeface="Abadi Extra Light" panose="020B0204020104020204" pitchFamily="34" charset="0"/>
              </a:rPr>
              <a:t> Erhitzung sterben voraussichtlich ca. </a:t>
            </a:r>
            <a:r>
              <a:rPr lang="de-DE" sz="2800" b="1" dirty="0">
                <a:solidFill>
                  <a:schemeClr val="accent2"/>
                </a:solidFill>
                <a:latin typeface="Abadi Extra Light" panose="020B0204020104020204" pitchFamily="34" charset="0"/>
              </a:rPr>
              <a:t>70 - 90 %</a:t>
            </a:r>
            <a:r>
              <a:rPr lang="de-DE" sz="2800" dirty="0">
                <a:solidFill>
                  <a:schemeClr val="accent2"/>
                </a:solidFill>
                <a:latin typeface="Abadi Extra Light" panose="020B0204020104020204" pitchFamily="34" charset="0"/>
              </a:rPr>
              <a:t> der Korallenriffe ab.</a:t>
            </a:r>
          </a:p>
          <a:p>
            <a:endParaRPr lang="de-DE" sz="2800" dirty="0">
              <a:solidFill>
                <a:schemeClr val="accent2"/>
              </a:solidFill>
              <a:latin typeface="Abadi Extra Light" panose="020B0204020104020204" pitchFamily="34" charset="0"/>
            </a:endParaRPr>
          </a:p>
          <a:p>
            <a:r>
              <a:rPr lang="de-DE" sz="2800" dirty="0">
                <a:solidFill>
                  <a:schemeClr val="accent2"/>
                </a:solidFill>
                <a:latin typeface="Abadi Extra Light" panose="020B0204020104020204" pitchFamily="34" charset="0"/>
              </a:rPr>
              <a:t>Bei </a:t>
            </a:r>
            <a:r>
              <a:rPr lang="de-DE" sz="2800" b="1" dirty="0">
                <a:solidFill>
                  <a:schemeClr val="accent2"/>
                </a:solidFill>
                <a:latin typeface="Abadi Extra Light" panose="020B0204020104020204" pitchFamily="34" charset="0"/>
              </a:rPr>
              <a:t>2 °C</a:t>
            </a:r>
            <a:r>
              <a:rPr lang="de-DE" sz="2800" dirty="0">
                <a:solidFill>
                  <a:schemeClr val="accent2"/>
                </a:solidFill>
                <a:latin typeface="Abadi Extra Light" panose="020B0204020104020204" pitchFamily="34" charset="0"/>
              </a:rPr>
              <a:t> sterben über </a:t>
            </a:r>
            <a:r>
              <a:rPr lang="de-DE" sz="2800" b="1" dirty="0">
                <a:solidFill>
                  <a:schemeClr val="accent2"/>
                </a:solidFill>
                <a:latin typeface="Abadi Extra Light" panose="020B0204020104020204" pitchFamily="34" charset="0"/>
              </a:rPr>
              <a:t>99 %</a:t>
            </a:r>
            <a:r>
              <a:rPr lang="de-DE" sz="2800" dirty="0">
                <a:solidFill>
                  <a:schemeClr val="accent2"/>
                </a:solidFill>
                <a:latin typeface="Abadi Extra Light" panose="020B0204020104020204" pitchFamily="34" charset="0"/>
              </a:rPr>
              <a:t>. </a:t>
            </a:r>
          </a:p>
          <a:p>
            <a:endParaRPr lang="de-DE" sz="2800" dirty="0">
              <a:solidFill>
                <a:schemeClr val="accent2"/>
              </a:solidFill>
              <a:latin typeface="Abadi Extra Light" panose="020B0204020104020204" pitchFamily="34" charset="0"/>
            </a:endParaRPr>
          </a:p>
          <a:p>
            <a:r>
              <a:rPr lang="de-DE" sz="2800" dirty="0">
                <a:solidFill>
                  <a:schemeClr val="accent2"/>
                </a:solidFill>
                <a:latin typeface="Abadi Extra Light" panose="020B0204020104020204" pitchFamily="34" charset="0"/>
              </a:rPr>
              <a:t>(Korallenriffe bieten Nahrung</a:t>
            </a:r>
          </a:p>
          <a:p>
            <a:r>
              <a:rPr lang="de-DE" sz="2800" dirty="0">
                <a:solidFill>
                  <a:schemeClr val="accent2"/>
                </a:solidFill>
                <a:latin typeface="Abadi Extra Light" panose="020B0204020104020204" pitchFamily="34" charset="0"/>
              </a:rPr>
              <a:t>für 500 Mio. Menschen</a:t>
            </a:r>
          </a:p>
          <a:p>
            <a:r>
              <a:rPr lang="de-DE" sz="2800" dirty="0">
                <a:solidFill>
                  <a:schemeClr val="accent2"/>
                </a:solidFill>
                <a:latin typeface="Abadi Extra Light" panose="020B0204020104020204" pitchFamily="34" charset="0"/>
              </a:rPr>
              <a:t>und sind die Heimat von</a:t>
            </a:r>
          </a:p>
          <a:p>
            <a:r>
              <a:rPr lang="de-DE" sz="2800" dirty="0">
                <a:solidFill>
                  <a:schemeClr val="accent2"/>
                </a:solidFill>
                <a:latin typeface="Abadi Extra Light" panose="020B0204020104020204" pitchFamily="34" charset="0"/>
              </a:rPr>
              <a:t>¼ aller im Meer lebenden Spezies.)</a:t>
            </a: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8444348"/>
            <a:ext cx="6057900" cy="1169551"/>
          </a:xfrm>
          <a:prstGeom prst="rect">
            <a:avLst/>
          </a:prstGeom>
          <a:noFill/>
        </p:spPr>
        <p:txBody>
          <a:bodyPr wrap="square" rtlCol="0">
            <a:spAutoFit/>
          </a:bodyPr>
          <a:lstStyle/>
          <a:p>
            <a:r>
              <a:rPr lang="de-DE" sz="1400" b="1" dirty="0">
                <a:solidFill>
                  <a:schemeClr val="accent2"/>
                </a:solidFill>
                <a:latin typeface="Abadi Extra Light" panose="020B0204020104020204" pitchFamily="34" charset="0"/>
              </a:rPr>
              <a:t>Quellen:</a:t>
            </a:r>
            <a:br>
              <a:rPr lang="de-DE" sz="1400" b="1" dirty="0">
                <a:solidFill>
                  <a:schemeClr val="accent2"/>
                </a:solidFill>
                <a:latin typeface="Abadi Extra Light" panose="020B0204020104020204" pitchFamily="34" charset="0"/>
              </a:rPr>
            </a:br>
            <a:r>
              <a:rPr lang="de-DE" sz="1400" b="1" dirty="0">
                <a:solidFill>
                  <a:schemeClr val="accent2"/>
                </a:solidFill>
                <a:latin typeface="Abadi Extra Light" panose="020B0204020104020204" pitchFamily="34" charset="0"/>
              </a:rPr>
              <a:t>IPCC (2018) Special Report: Global </a:t>
            </a:r>
            <a:r>
              <a:rPr lang="de-DE" sz="1400" b="1" dirty="0" err="1">
                <a:solidFill>
                  <a:schemeClr val="accent2"/>
                </a:solidFill>
                <a:latin typeface="Abadi Extra Light" panose="020B0204020104020204" pitchFamily="34" charset="0"/>
              </a:rPr>
              <a:t>Warming</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of</a:t>
            </a:r>
            <a:r>
              <a:rPr lang="de-DE" sz="1400" b="1" dirty="0">
                <a:solidFill>
                  <a:schemeClr val="accent2"/>
                </a:solidFill>
                <a:latin typeface="Abadi Extra Light" panose="020B0204020104020204" pitchFamily="34" charset="0"/>
              </a:rPr>
              <a:t> 1.5°C, SPM, B.4.2.</a:t>
            </a:r>
            <a:br>
              <a:rPr lang="de-DE" sz="1400" b="1" dirty="0">
                <a:solidFill>
                  <a:schemeClr val="accent2"/>
                </a:solidFill>
                <a:latin typeface="Abadi Extra Light" panose="020B0204020104020204" pitchFamily="34" charset="0"/>
              </a:rPr>
            </a:br>
            <a:r>
              <a:rPr lang="en-US" sz="1400" b="1" dirty="0">
                <a:solidFill>
                  <a:schemeClr val="accent2"/>
                </a:solidFill>
                <a:latin typeface="Abadi Extra Light" panose="020B0204020104020204" pitchFamily="34" charset="0"/>
              </a:rPr>
              <a:t>W. Steffen et al. (2018) Trajectories of the Earth System in the Anthropocene, </a:t>
            </a:r>
            <a:r>
              <a:rPr lang="pl-PL" sz="1400" b="1" dirty="0">
                <a:solidFill>
                  <a:schemeClr val="accent2"/>
                </a:solidFill>
                <a:latin typeface="Abadi Extra Light" panose="020B0204020104020204" pitchFamily="34" charset="0"/>
              </a:rPr>
              <a:t>Proc. Natl. Acad. Sci. USA</a:t>
            </a:r>
            <a:r>
              <a:rPr lang="de-DE" sz="1400" b="1" dirty="0">
                <a:solidFill>
                  <a:schemeClr val="accent2"/>
                </a:solidFill>
                <a:latin typeface="Abadi Extra Light" panose="020B0204020104020204" pitchFamily="34" charset="0"/>
              </a:rPr>
              <a:t>, 115 (33).</a:t>
            </a:r>
            <a:br>
              <a:rPr lang="en-US" sz="1400" b="1" dirty="0">
                <a:solidFill>
                  <a:schemeClr val="accent2"/>
                </a:solidFill>
                <a:latin typeface="Abadi Extra Light" panose="020B0204020104020204" pitchFamily="34" charset="0"/>
              </a:rPr>
            </a:br>
            <a:r>
              <a:rPr lang="en-US" sz="1400" b="1" dirty="0">
                <a:solidFill>
                  <a:schemeClr val="accent2"/>
                </a:solidFill>
                <a:latin typeface="Abadi Extra Light" panose="020B0204020104020204" pitchFamily="34" charset="0"/>
              </a:rPr>
              <a:t>IPCC (2007) 4</a:t>
            </a:r>
            <a:r>
              <a:rPr lang="en-US" sz="1400" b="1" baseline="30000" dirty="0">
                <a:solidFill>
                  <a:schemeClr val="accent2"/>
                </a:solidFill>
                <a:latin typeface="Abadi Extra Light" panose="020B0204020104020204" pitchFamily="34" charset="0"/>
              </a:rPr>
              <a:t>th</a:t>
            </a:r>
            <a:r>
              <a:rPr lang="en-US" sz="1400" b="1" dirty="0">
                <a:solidFill>
                  <a:schemeClr val="accent2"/>
                </a:solidFill>
                <a:latin typeface="Abadi Extra Light" panose="020B0204020104020204" pitchFamily="34" charset="0"/>
              </a:rPr>
              <a:t> Assessment Report Working Group II, Full Report, p. 235.</a:t>
            </a:r>
          </a:p>
        </p:txBody>
      </p:sp>
    </p:spTree>
    <p:extLst>
      <p:ext uri="{BB962C8B-B14F-4D97-AF65-F5344CB8AC3E}">
        <p14:creationId xmlns:p14="http://schemas.microsoft.com/office/powerpoint/2010/main" val="3547808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draußen, Boden, Tier enthält.&#10;&#10;Automatisch generierte Beschreibung">
            <a:extLst>
              <a:ext uri="{FF2B5EF4-FFF2-40B4-BE49-F238E27FC236}">
                <a16:creationId xmlns:a16="http://schemas.microsoft.com/office/drawing/2014/main" id="{A5A339C6-18AA-4C60-954E-15A9CA944909}"/>
              </a:ext>
            </a:extLst>
          </p:cNvPr>
          <p:cNvPicPr>
            <a:picLocks noChangeAspect="1"/>
          </p:cNvPicPr>
          <p:nvPr/>
        </p:nvPicPr>
        <p:blipFill rotWithShape="1">
          <a:blip r:embed="rId3">
            <a:extLst>
              <a:ext uri="{28A0092B-C50C-407E-A947-70E740481C1C}">
                <a14:useLocalDpi xmlns:a14="http://schemas.microsoft.com/office/drawing/2010/main" val="0"/>
              </a:ext>
            </a:extLst>
          </a:blip>
          <a:srcRect b="7698"/>
          <a:stretch/>
        </p:blipFill>
        <p:spPr>
          <a:xfrm>
            <a:off x="253544" y="5227320"/>
            <a:ext cx="6332362" cy="3901440"/>
          </a:xfrm>
          <a:prstGeom prst="rect">
            <a:avLst/>
          </a:prstGeom>
          <a:solidFill>
            <a:schemeClr val="accent2"/>
          </a:solidFill>
          <a:ln w="76200">
            <a:solidFill>
              <a:srgbClr val="ED7D31"/>
            </a:solidFill>
          </a:ln>
          <a:effectLst>
            <a:innerShdw blurRad="114300">
              <a:prstClr val="black"/>
            </a:innerShdw>
          </a:effectLst>
        </p:spPr>
      </p:pic>
      <p:pic>
        <p:nvPicPr>
          <p:cNvPr id="7" name="Grafik 6" descr="Ein Bild, das draußen, Baum, Wasser, Vogel enthält.&#10;&#10;Automatisch generierte Beschreibung">
            <a:extLst>
              <a:ext uri="{FF2B5EF4-FFF2-40B4-BE49-F238E27FC236}">
                <a16:creationId xmlns:a16="http://schemas.microsoft.com/office/drawing/2014/main" id="{24488127-9D15-46F9-9DCE-849231B17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360" y="679307"/>
            <a:ext cx="6315280" cy="4199908"/>
          </a:xfrm>
          <a:prstGeom prst="rect">
            <a:avLst/>
          </a:prstGeom>
          <a:solidFill>
            <a:schemeClr val="accent2"/>
          </a:solidFill>
          <a:ln w="76200">
            <a:solidFill>
              <a:srgbClr val="ED7D31"/>
            </a:solidFill>
          </a:ln>
          <a:effectLst>
            <a:innerShdw blurRad="114300">
              <a:prstClr val="black"/>
            </a:innerShdw>
          </a:effectLst>
        </p:spPr>
      </p:pic>
    </p:spTree>
    <p:extLst>
      <p:ext uri="{BB962C8B-B14F-4D97-AF65-F5344CB8AC3E}">
        <p14:creationId xmlns:p14="http://schemas.microsoft.com/office/powerpoint/2010/main" val="3525094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B9325E7-72AA-4EB7-1095-C326FC8BA269}"/>
              </a:ext>
            </a:extLst>
          </p:cNvPr>
          <p:cNvSpPr txBox="1"/>
          <p:nvPr/>
        </p:nvSpPr>
        <p:spPr>
          <a:xfrm>
            <a:off x="542926" y="1699719"/>
            <a:ext cx="5800725" cy="3539430"/>
          </a:xfrm>
          <a:prstGeom prst="rect">
            <a:avLst/>
          </a:prstGeom>
          <a:noFill/>
        </p:spPr>
        <p:txBody>
          <a:bodyPr wrap="square" rtlCol="0">
            <a:spAutoFit/>
          </a:bodyPr>
          <a:lstStyle/>
          <a:p>
            <a:pPr algn="just"/>
            <a:r>
              <a:rPr lang="de-DE" sz="1400" b="1" dirty="0">
                <a:latin typeface="Abadi Extra Light" panose="020B0204020104020204" pitchFamily="34" charset="0"/>
              </a:rPr>
              <a:t>Ziel des Projekts ist es, einen schonungslosen und wissenschaftlich fundierten Blick auf die Folgen des Klimawandels zu ermöglichen. </a:t>
            </a:r>
            <a:r>
              <a:rPr lang="de-DE" sz="1400" dirty="0">
                <a:latin typeface="Abadi Extra Light" panose="020B0204020104020204" pitchFamily="34" charset="0"/>
              </a:rPr>
              <a:t>In diesem Dokument wird bewusst darauf verzichtet, den Leser mit einem positiven Gefühl zurück zu lassen, denn die Folgen des Klimawandels sind nicht positiv. Es wird auch bewusst darauf verzichtet, dem Leser Hoffnung zu vermitteln, denn die aktuell geplanten Maßnahmen zur Eindämmung der Katastrophe sind bei Weitem nicht ausreichend.</a:t>
            </a:r>
          </a:p>
          <a:p>
            <a:pPr algn="just"/>
            <a:endParaRPr lang="de-DE" sz="1400" dirty="0">
              <a:latin typeface="Abadi Extra Light" panose="020B0204020104020204" pitchFamily="34" charset="0"/>
            </a:endParaRPr>
          </a:p>
          <a:p>
            <a:pPr algn="just"/>
            <a:r>
              <a:rPr lang="de-DE" sz="1400" dirty="0">
                <a:latin typeface="Abadi Extra Light" panose="020B0204020104020204" pitchFamily="34" charset="0"/>
              </a:rPr>
              <a:t>Das bedeutet nicht, dass man nicht zuversichtlich und hoffnungsvoll an der Abwendung der Klimakatastrophe arbeiten kann oder soll! </a:t>
            </a:r>
            <a:r>
              <a:rPr lang="de-DE" sz="1400" b="1" dirty="0">
                <a:latin typeface="Abadi Extra Light" panose="020B0204020104020204" pitchFamily="34" charset="0"/>
              </a:rPr>
              <a:t>Wenn jetzt die richtigen Schritte unternommen werden, ist eine Eindämmung der Erderwärmung auf unter 2°C noch möglich!</a:t>
            </a:r>
          </a:p>
          <a:p>
            <a:pPr algn="just"/>
            <a:endParaRPr lang="de-DE" sz="1400" dirty="0">
              <a:latin typeface="Abadi Extra Light" panose="020B0204020104020204" pitchFamily="34" charset="0"/>
            </a:endParaRPr>
          </a:p>
          <a:p>
            <a:pPr algn="just"/>
            <a:r>
              <a:rPr lang="de-DE" sz="1400" dirty="0">
                <a:latin typeface="Abadi Extra Light" panose="020B0204020104020204" pitchFamily="34" charset="0"/>
              </a:rPr>
              <a:t>Das Dokument sollte deshalb grundsätzlich in einen Rahmen eingesetzt werden, der es den Lesern ermöglicht, sich mit anderen Menschen über das Thema zu unterhalten.</a:t>
            </a:r>
          </a:p>
        </p:txBody>
      </p:sp>
      <p:sp>
        <p:nvSpPr>
          <p:cNvPr id="6" name="Textfeld 5">
            <a:extLst>
              <a:ext uri="{FF2B5EF4-FFF2-40B4-BE49-F238E27FC236}">
                <a16:creationId xmlns:a16="http://schemas.microsoft.com/office/drawing/2014/main" id="{6800FE82-B4FE-BD98-47FF-AD4137137DF8}"/>
              </a:ext>
            </a:extLst>
          </p:cNvPr>
          <p:cNvSpPr txBox="1"/>
          <p:nvPr/>
        </p:nvSpPr>
        <p:spPr>
          <a:xfrm>
            <a:off x="542926" y="5351142"/>
            <a:ext cx="5800725" cy="1077218"/>
          </a:xfrm>
          <a:prstGeom prst="rect">
            <a:avLst/>
          </a:prstGeom>
          <a:noFill/>
          <a:ln w="19050">
            <a:solidFill>
              <a:schemeClr val="tx1"/>
            </a:solidFill>
          </a:ln>
        </p:spPr>
        <p:txBody>
          <a:bodyPr wrap="square" rtlCol="0">
            <a:spAutoFit/>
          </a:bodyPr>
          <a:lstStyle/>
          <a:p>
            <a:r>
              <a:rPr lang="de-DE" sz="1600" b="1" dirty="0">
                <a:latin typeface="Abadi Extra Light" panose="020B0204020104020204" pitchFamily="34" charset="0"/>
              </a:rPr>
              <a:t>Die direkte Konfrontation mit der geballten Übersicht über die ungeschönten Klimawandelfolgen kann sehr belastend sein.</a:t>
            </a:r>
          </a:p>
          <a:p>
            <a:r>
              <a:rPr lang="de-DE" sz="1600" b="1" dirty="0">
                <a:latin typeface="Abadi Extra Light" panose="020B0204020104020204" pitchFamily="34" charset="0"/>
              </a:rPr>
              <a:t>Wenn Du Dich deprimiert fühlst, oder wenn Dich Sorgen und Ängste plagen, sprich mit Jemandem darüber!</a:t>
            </a:r>
          </a:p>
        </p:txBody>
      </p:sp>
      <p:sp>
        <p:nvSpPr>
          <p:cNvPr id="7" name="Google Shape;313;g201343c4991_0_0">
            <a:extLst>
              <a:ext uri="{FF2B5EF4-FFF2-40B4-BE49-F238E27FC236}">
                <a16:creationId xmlns:a16="http://schemas.microsoft.com/office/drawing/2014/main" id="{3C3A023D-81BB-426B-55B3-BE0503BDC82D}"/>
              </a:ext>
            </a:extLst>
          </p:cNvPr>
          <p:cNvSpPr/>
          <p:nvPr/>
        </p:nvSpPr>
        <p:spPr>
          <a:xfrm>
            <a:off x="982808" y="8947128"/>
            <a:ext cx="2119500" cy="663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060"/>
              </a:buClr>
              <a:buSzPts val="1400"/>
              <a:buFont typeface="Lato"/>
              <a:buNone/>
            </a:pPr>
            <a:r>
              <a:rPr lang="de-DE" sz="1400" b="1" i="0" u="none" strike="noStrike" cap="none" dirty="0">
                <a:solidFill>
                  <a:srgbClr val="002060"/>
                </a:solidFill>
                <a:latin typeface="Lato"/>
                <a:ea typeface="Lato"/>
                <a:cs typeface="Lato"/>
                <a:sym typeface="Lato"/>
              </a:rPr>
              <a:t>E-Mail</a:t>
            </a:r>
            <a:endParaRPr sz="1400" b="0" i="0" u="none" strike="noStrike" cap="none" dirty="0">
              <a:solidFill>
                <a:srgbClr val="000000"/>
              </a:solidFill>
              <a:latin typeface="Lato"/>
              <a:ea typeface="Lato"/>
              <a:cs typeface="Lato"/>
              <a:sym typeface="Lato"/>
            </a:endParaRPr>
          </a:p>
          <a:p>
            <a:pPr marL="0" lvl="0" indent="0" algn="l" rtl="0">
              <a:lnSpc>
                <a:spcPct val="110000"/>
              </a:lnSpc>
              <a:spcBef>
                <a:spcPts val="0"/>
              </a:spcBef>
              <a:spcAft>
                <a:spcPts val="0"/>
              </a:spcAft>
              <a:buClr>
                <a:srgbClr val="002060"/>
              </a:buClr>
              <a:buSzPts val="1100"/>
              <a:buFont typeface="Lato"/>
              <a:buNone/>
            </a:pPr>
            <a:r>
              <a:rPr lang="de-DE" sz="1100" dirty="0">
                <a:solidFill>
                  <a:srgbClr val="002060"/>
                </a:solidFill>
                <a:latin typeface="Lato"/>
                <a:ea typeface="Lato"/>
                <a:cs typeface="Lato"/>
                <a:sym typeface="Lato"/>
              </a:rPr>
              <a:t>stuttgart@scientists4future.org</a:t>
            </a:r>
            <a:endParaRPr sz="1100" b="0" i="0" u="none" strike="noStrike" cap="none" dirty="0">
              <a:solidFill>
                <a:srgbClr val="002060"/>
              </a:solidFill>
              <a:latin typeface="Lato"/>
              <a:ea typeface="Lato"/>
              <a:cs typeface="Lato"/>
              <a:sym typeface="Lato"/>
            </a:endParaRPr>
          </a:p>
        </p:txBody>
      </p:sp>
      <p:sp>
        <p:nvSpPr>
          <p:cNvPr id="8" name="Google Shape;316;g201343c4991_0_0" descr="Umschlag mit einfarbiger Füllung">
            <a:extLst>
              <a:ext uri="{FF2B5EF4-FFF2-40B4-BE49-F238E27FC236}">
                <a16:creationId xmlns:a16="http://schemas.microsoft.com/office/drawing/2014/main" id="{DC358C6E-799A-EE98-FB11-25CD994A6A11}"/>
              </a:ext>
            </a:extLst>
          </p:cNvPr>
          <p:cNvSpPr/>
          <p:nvPr/>
        </p:nvSpPr>
        <p:spPr>
          <a:xfrm>
            <a:off x="700088" y="9103791"/>
            <a:ext cx="282705" cy="197894"/>
          </a:xfrm>
          <a:custGeom>
            <a:avLst/>
            <a:gdLst/>
            <a:ahLst/>
            <a:cxnLst/>
            <a:rect l="l" t="t" r="r" b="b"/>
            <a:pathLst>
              <a:path w="483257" h="338280" extrusionOk="0">
                <a:moveTo>
                  <a:pt x="0" y="0"/>
                </a:moveTo>
                <a:lnTo>
                  <a:pt x="0" y="338280"/>
                </a:lnTo>
                <a:lnTo>
                  <a:pt x="483258" y="338280"/>
                </a:lnTo>
                <a:lnTo>
                  <a:pt x="483258" y="0"/>
                </a:lnTo>
                <a:lnTo>
                  <a:pt x="0" y="0"/>
                </a:lnTo>
                <a:close/>
                <a:moveTo>
                  <a:pt x="250086" y="210821"/>
                </a:moveTo>
                <a:cubicBezTo>
                  <a:pt x="245253" y="215654"/>
                  <a:pt x="238004" y="215654"/>
                  <a:pt x="233172" y="210821"/>
                </a:cubicBezTo>
                <a:lnTo>
                  <a:pt x="54366" y="36244"/>
                </a:lnTo>
                <a:lnTo>
                  <a:pt x="429495" y="36244"/>
                </a:lnTo>
                <a:lnTo>
                  <a:pt x="250086" y="210821"/>
                </a:lnTo>
                <a:close/>
                <a:moveTo>
                  <a:pt x="154038" y="167328"/>
                </a:moveTo>
                <a:lnTo>
                  <a:pt x="36244" y="285726"/>
                </a:lnTo>
                <a:lnTo>
                  <a:pt x="36244" y="51950"/>
                </a:lnTo>
                <a:lnTo>
                  <a:pt x="154038" y="167328"/>
                </a:lnTo>
                <a:close/>
                <a:moveTo>
                  <a:pt x="171556" y="184242"/>
                </a:moveTo>
                <a:lnTo>
                  <a:pt x="216862" y="228339"/>
                </a:lnTo>
                <a:cubicBezTo>
                  <a:pt x="224111" y="234984"/>
                  <a:pt x="233172" y="238608"/>
                  <a:pt x="242233" y="238608"/>
                </a:cubicBezTo>
                <a:cubicBezTo>
                  <a:pt x="251294" y="238608"/>
                  <a:pt x="260355" y="234984"/>
                  <a:pt x="267604" y="228339"/>
                </a:cubicBezTo>
                <a:lnTo>
                  <a:pt x="312909" y="184242"/>
                </a:lnTo>
                <a:lnTo>
                  <a:pt x="430099" y="302036"/>
                </a:lnTo>
                <a:lnTo>
                  <a:pt x="53762" y="302036"/>
                </a:lnTo>
                <a:lnTo>
                  <a:pt x="171556" y="184242"/>
                </a:lnTo>
                <a:close/>
                <a:moveTo>
                  <a:pt x="329219" y="167328"/>
                </a:moveTo>
                <a:lnTo>
                  <a:pt x="447013" y="52554"/>
                </a:lnTo>
                <a:lnTo>
                  <a:pt x="447013" y="285122"/>
                </a:lnTo>
                <a:lnTo>
                  <a:pt x="329219" y="167328"/>
                </a:lnTo>
                <a:close/>
              </a:path>
            </a:pathLst>
          </a:custGeom>
          <a:solidFill>
            <a:srgbClr val="4C9AC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71"/>
              <a:buFont typeface="Arial"/>
              <a:buNone/>
            </a:pPr>
            <a:endParaRPr sz="1870" b="1" i="0" u="none" strike="noStrike" cap="none" dirty="0">
              <a:solidFill>
                <a:schemeClr val="dk1"/>
              </a:solidFill>
              <a:latin typeface="Lato"/>
              <a:ea typeface="Lato"/>
              <a:cs typeface="Lato"/>
              <a:sym typeface="Lato"/>
            </a:endParaRPr>
          </a:p>
        </p:txBody>
      </p:sp>
      <p:pic>
        <p:nvPicPr>
          <p:cNvPr id="9" name="Google Shape;317;g201343c4991_0_0">
            <a:extLst>
              <a:ext uri="{FF2B5EF4-FFF2-40B4-BE49-F238E27FC236}">
                <a16:creationId xmlns:a16="http://schemas.microsoft.com/office/drawing/2014/main" id="{841211D8-C95A-C97B-4E8E-DE06D7D7D179}"/>
              </a:ext>
            </a:extLst>
          </p:cNvPr>
          <p:cNvPicPr preferRelativeResize="0"/>
          <p:nvPr/>
        </p:nvPicPr>
        <p:blipFill>
          <a:blip r:embed="rId2">
            <a:alphaModFix/>
          </a:blip>
          <a:stretch>
            <a:fillRect/>
          </a:stretch>
        </p:blipFill>
        <p:spPr>
          <a:xfrm>
            <a:off x="3468287" y="9083976"/>
            <a:ext cx="444249" cy="296160"/>
          </a:xfrm>
          <a:prstGeom prst="rect">
            <a:avLst/>
          </a:prstGeom>
          <a:noFill/>
          <a:ln>
            <a:noFill/>
          </a:ln>
        </p:spPr>
      </p:pic>
      <p:sp>
        <p:nvSpPr>
          <p:cNvPr id="10" name="Google Shape;318;g201343c4991_0_0">
            <a:extLst>
              <a:ext uri="{FF2B5EF4-FFF2-40B4-BE49-F238E27FC236}">
                <a16:creationId xmlns:a16="http://schemas.microsoft.com/office/drawing/2014/main" id="{DE79DB77-8688-C971-4C46-A2FDA05EBDDB}"/>
              </a:ext>
            </a:extLst>
          </p:cNvPr>
          <p:cNvSpPr/>
          <p:nvPr/>
        </p:nvSpPr>
        <p:spPr>
          <a:xfrm>
            <a:off x="3805537" y="8947123"/>
            <a:ext cx="2923800" cy="663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060"/>
              </a:buClr>
              <a:buSzPts val="1400"/>
              <a:buFont typeface="Lato"/>
              <a:buNone/>
            </a:pPr>
            <a:r>
              <a:rPr lang="de-DE" b="1" dirty="0">
                <a:solidFill>
                  <a:srgbClr val="002060"/>
                </a:solidFill>
                <a:latin typeface="Lato"/>
                <a:ea typeface="Lato"/>
                <a:cs typeface="Lato"/>
                <a:sym typeface="Lato"/>
              </a:rPr>
              <a:t>Mastodon</a:t>
            </a:r>
            <a:r>
              <a:rPr lang="de-DE" sz="1400" b="1" i="0" u="none" strike="noStrike" cap="none" dirty="0">
                <a:solidFill>
                  <a:srgbClr val="002060"/>
                </a:solidFill>
                <a:latin typeface="Lato"/>
                <a:ea typeface="Lato"/>
                <a:cs typeface="Lato"/>
                <a:sym typeface="Lato"/>
              </a:rPr>
              <a:t> </a:t>
            </a:r>
            <a:endParaRPr sz="1400" b="0" i="0" u="none" strike="noStrike" cap="none" dirty="0">
              <a:solidFill>
                <a:srgbClr val="000000"/>
              </a:solidFill>
              <a:latin typeface="Lato"/>
              <a:ea typeface="Lato"/>
              <a:cs typeface="Lato"/>
              <a:sym typeface="Lato"/>
            </a:endParaRPr>
          </a:p>
          <a:p>
            <a:pPr marL="0" marR="0" lvl="0" indent="0" algn="l" rtl="0">
              <a:lnSpc>
                <a:spcPct val="110000"/>
              </a:lnSpc>
              <a:spcBef>
                <a:spcPts val="0"/>
              </a:spcBef>
              <a:spcAft>
                <a:spcPts val="0"/>
              </a:spcAft>
              <a:buClr>
                <a:srgbClr val="4A97C6"/>
              </a:buClr>
              <a:buSzPts val="1100"/>
              <a:buFont typeface="Lato"/>
              <a:buNone/>
            </a:pPr>
            <a:r>
              <a:rPr lang="de-DE" sz="1100" dirty="0">
                <a:solidFill>
                  <a:srgbClr val="002060"/>
                </a:solidFill>
                <a:latin typeface="Lato"/>
                <a:ea typeface="Lato"/>
                <a:cs typeface="Lato"/>
                <a:sym typeface="Lato"/>
              </a:rPr>
              <a:t>@S4F_Stuttgart@climatejustice.global</a:t>
            </a:r>
            <a:endParaRPr sz="1100" dirty="0">
              <a:solidFill>
                <a:srgbClr val="002060"/>
              </a:solidFill>
              <a:latin typeface="Lato"/>
              <a:ea typeface="Lato"/>
              <a:cs typeface="Lato"/>
              <a:sym typeface="Lato"/>
            </a:endParaRPr>
          </a:p>
        </p:txBody>
      </p:sp>
      <p:pic>
        <p:nvPicPr>
          <p:cNvPr id="11" name="Google Shape;291;g201343c4991_0_0">
            <a:extLst>
              <a:ext uri="{FF2B5EF4-FFF2-40B4-BE49-F238E27FC236}">
                <a16:creationId xmlns:a16="http://schemas.microsoft.com/office/drawing/2014/main" id="{7142BBC9-0884-FA6F-7F90-9571CE18A4E8}"/>
              </a:ext>
            </a:extLst>
          </p:cNvPr>
          <p:cNvPicPr preferRelativeResize="0"/>
          <p:nvPr/>
        </p:nvPicPr>
        <p:blipFill rotWithShape="1">
          <a:blip r:embed="rId3">
            <a:alphaModFix/>
          </a:blip>
          <a:srcRect/>
          <a:stretch/>
        </p:blipFill>
        <p:spPr>
          <a:xfrm>
            <a:off x="5184551" y="410555"/>
            <a:ext cx="1130523" cy="1130523"/>
          </a:xfrm>
          <a:prstGeom prst="rect">
            <a:avLst/>
          </a:prstGeom>
          <a:noFill/>
          <a:ln>
            <a:noFill/>
          </a:ln>
        </p:spPr>
      </p:pic>
      <p:sp>
        <p:nvSpPr>
          <p:cNvPr id="12" name="Textfeld 11">
            <a:extLst>
              <a:ext uri="{FF2B5EF4-FFF2-40B4-BE49-F238E27FC236}">
                <a16:creationId xmlns:a16="http://schemas.microsoft.com/office/drawing/2014/main" id="{37AC9962-EB99-9F8A-7A7F-614C318ABC4C}"/>
              </a:ext>
            </a:extLst>
          </p:cNvPr>
          <p:cNvSpPr txBox="1"/>
          <p:nvPr/>
        </p:nvSpPr>
        <p:spPr>
          <a:xfrm>
            <a:off x="542926" y="410555"/>
            <a:ext cx="4486274" cy="1169551"/>
          </a:xfrm>
          <a:prstGeom prst="rect">
            <a:avLst/>
          </a:prstGeom>
          <a:noFill/>
        </p:spPr>
        <p:txBody>
          <a:bodyPr wrap="square" rtlCol="0">
            <a:spAutoFit/>
          </a:bodyPr>
          <a:lstStyle/>
          <a:p>
            <a:pPr algn="just"/>
            <a:r>
              <a:rPr lang="de-DE" sz="1400" dirty="0">
                <a:latin typeface="Abadi Extra Light" panose="020B0204020104020204" pitchFamily="34" charset="0"/>
              </a:rPr>
              <a:t>Beim vorliegenden Dokument handelt es sich um ein Projekt der </a:t>
            </a:r>
            <a:r>
              <a:rPr lang="de-DE" sz="1400" b="1" dirty="0" err="1">
                <a:latin typeface="Abadi Extra Light" panose="020B0204020104020204" pitchFamily="34" charset="0"/>
              </a:rPr>
              <a:t>Scientists</a:t>
            </a:r>
            <a:r>
              <a:rPr lang="de-DE" sz="1400" b="1" dirty="0">
                <a:latin typeface="Abadi Extra Light" panose="020B0204020104020204" pitchFamily="34" charset="0"/>
              </a:rPr>
              <a:t> </a:t>
            </a:r>
            <a:r>
              <a:rPr lang="de-DE" sz="1400" b="1" dirty="0" err="1">
                <a:latin typeface="Abadi Extra Light" panose="020B0204020104020204" pitchFamily="34" charset="0"/>
              </a:rPr>
              <a:t>for</a:t>
            </a:r>
            <a:r>
              <a:rPr lang="de-DE" sz="1400" b="1" dirty="0">
                <a:latin typeface="Abadi Extra Light" panose="020B0204020104020204" pitchFamily="34" charset="0"/>
              </a:rPr>
              <a:t> Future Stuttgart</a:t>
            </a:r>
            <a:r>
              <a:rPr lang="de-DE" sz="1400" dirty="0">
                <a:latin typeface="Abadi Extra Light" panose="020B0204020104020204" pitchFamily="34" charset="0"/>
              </a:rPr>
              <a:t>, das 2019 gestartet wurde und seither laufend weiterentwickelt wird. Die Grundidee ist, das ausgedruckte Dokument als Mappe zum Durchblättern anzubieten. Andere Anwendungen sind in der Planung.</a:t>
            </a:r>
          </a:p>
        </p:txBody>
      </p:sp>
      <p:sp>
        <p:nvSpPr>
          <p:cNvPr id="13" name="Textfeld 12">
            <a:extLst>
              <a:ext uri="{FF2B5EF4-FFF2-40B4-BE49-F238E27FC236}">
                <a16:creationId xmlns:a16="http://schemas.microsoft.com/office/drawing/2014/main" id="{AE95EED4-F108-55A9-B8A5-BCAF84B54D06}"/>
              </a:ext>
            </a:extLst>
          </p:cNvPr>
          <p:cNvSpPr txBox="1"/>
          <p:nvPr/>
        </p:nvSpPr>
        <p:spPr>
          <a:xfrm>
            <a:off x="542926" y="6634140"/>
            <a:ext cx="5800724" cy="1200329"/>
          </a:xfrm>
          <a:prstGeom prst="rect">
            <a:avLst/>
          </a:prstGeom>
          <a:noFill/>
        </p:spPr>
        <p:txBody>
          <a:bodyPr wrap="square" rtlCol="0">
            <a:spAutoFit/>
          </a:bodyPr>
          <a:lstStyle/>
          <a:p>
            <a:pPr algn="just"/>
            <a:r>
              <a:rPr lang="de-DE" sz="1400" dirty="0">
                <a:latin typeface="Abadi Extra Light" panose="020B0204020104020204" pitchFamily="34" charset="0"/>
              </a:rPr>
              <a:t>Interessante </a:t>
            </a:r>
            <a:r>
              <a:rPr lang="de-DE" sz="1400" b="1" dirty="0">
                <a:latin typeface="Abadi Extra Light" panose="020B0204020104020204" pitchFamily="34" charset="0"/>
              </a:rPr>
              <a:t>Detail-Informationen</a:t>
            </a:r>
            <a:r>
              <a:rPr lang="de-DE" sz="1400" dirty="0">
                <a:latin typeface="Abadi Extra Light" panose="020B0204020104020204" pitchFamily="34" charset="0"/>
              </a:rPr>
              <a:t> über die wissenschaftlichen Quellen und weitere Zusammenhänge findet man in den Kommentarfeldern der zugehörigen </a:t>
            </a:r>
            <a:r>
              <a:rPr lang="de-DE" sz="1400" dirty="0" err="1">
                <a:latin typeface="Abadi Extra Light" panose="020B0204020104020204" pitchFamily="34" charset="0"/>
              </a:rPr>
              <a:t>Powerpoint</a:t>
            </a:r>
            <a:r>
              <a:rPr lang="de-DE" sz="1400" dirty="0">
                <a:latin typeface="Abadi Extra Light" panose="020B0204020104020204" pitchFamily="34" charset="0"/>
              </a:rPr>
              <a:t>-Datei unter</a:t>
            </a:r>
          </a:p>
          <a:p>
            <a:pPr algn="just"/>
            <a:r>
              <a:rPr lang="de-DE" sz="1600" b="1" dirty="0">
                <a:latin typeface="Abadi Extra Light" panose="020B0204020104020204" pitchFamily="34" charset="0"/>
                <a:hlinkClick r:id="rId4"/>
              </a:rPr>
              <a:t>climate-at-home.de/Folgen</a:t>
            </a:r>
            <a:endParaRPr lang="de-DE" sz="1600" b="1" dirty="0">
              <a:latin typeface="Abadi Extra Light" panose="020B0204020104020204" pitchFamily="34" charset="0"/>
            </a:endParaRPr>
          </a:p>
          <a:p>
            <a:pPr algn="just"/>
            <a:endParaRPr lang="de-DE" sz="1400" dirty="0">
              <a:latin typeface="Abadi Extra Light" panose="020B0204020104020204" pitchFamily="34" charset="0"/>
            </a:endParaRPr>
          </a:p>
        </p:txBody>
      </p:sp>
      <p:sp>
        <p:nvSpPr>
          <p:cNvPr id="14" name="Textfeld 13">
            <a:extLst>
              <a:ext uri="{FF2B5EF4-FFF2-40B4-BE49-F238E27FC236}">
                <a16:creationId xmlns:a16="http://schemas.microsoft.com/office/drawing/2014/main" id="{3D56F3D5-BCEA-B8BF-A1A2-116E7B95BED0}"/>
              </a:ext>
            </a:extLst>
          </p:cNvPr>
          <p:cNvSpPr txBox="1"/>
          <p:nvPr/>
        </p:nvSpPr>
        <p:spPr>
          <a:xfrm>
            <a:off x="542926" y="7720030"/>
            <a:ext cx="5800724" cy="1169551"/>
          </a:xfrm>
          <a:prstGeom prst="rect">
            <a:avLst/>
          </a:prstGeom>
          <a:noFill/>
        </p:spPr>
        <p:txBody>
          <a:bodyPr wrap="square" rtlCol="0">
            <a:spAutoFit/>
          </a:bodyPr>
          <a:lstStyle/>
          <a:p>
            <a:r>
              <a:rPr lang="de-DE" sz="1400" dirty="0">
                <a:latin typeface="Abadi Extra Light" panose="020B0204020104020204" pitchFamily="34" charset="0"/>
              </a:rPr>
              <a:t>Die </a:t>
            </a:r>
            <a:r>
              <a:rPr lang="de-DE" sz="1400" b="1" dirty="0">
                <a:latin typeface="Abadi Extra Light" panose="020B0204020104020204" pitchFamily="34" charset="0"/>
              </a:rPr>
              <a:t>Lizenzen</a:t>
            </a:r>
            <a:r>
              <a:rPr lang="de-DE" sz="1400" dirty="0">
                <a:latin typeface="Abadi Extra Light" panose="020B0204020104020204" pitchFamily="34" charset="0"/>
              </a:rPr>
              <a:t> für das Bildmaterial sind im Anhang des Dokuments aufgelistet.</a:t>
            </a:r>
            <a:br>
              <a:rPr lang="de-DE" sz="1400" dirty="0">
                <a:latin typeface="Abadi Extra Light" panose="020B0204020104020204" pitchFamily="34" charset="0"/>
              </a:rPr>
            </a:br>
            <a:r>
              <a:rPr lang="de-DE" sz="1400" dirty="0">
                <a:latin typeface="Abadi Extra Light" panose="020B0204020104020204" pitchFamily="34" charset="0"/>
              </a:rPr>
              <a:t>Alle weiteren Inhalte wie z.B. die Texte sind Public Domain bzw. CC0.</a:t>
            </a:r>
            <a:br>
              <a:rPr lang="de-DE" sz="1400" dirty="0">
                <a:latin typeface="Abadi Extra Light" panose="020B0204020104020204" pitchFamily="34" charset="0"/>
              </a:rPr>
            </a:br>
            <a:br>
              <a:rPr lang="de-DE" sz="1400" dirty="0">
                <a:latin typeface="Abadi Extra Light" panose="020B0204020104020204" pitchFamily="34" charset="0"/>
              </a:rPr>
            </a:br>
            <a:r>
              <a:rPr lang="de-DE" sz="1400" dirty="0">
                <a:latin typeface="Abadi Extra Light" panose="020B0204020104020204" pitchFamily="34" charset="0"/>
              </a:rPr>
              <a:t>Idee: Manuel </a:t>
            </a:r>
            <a:r>
              <a:rPr lang="de-DE" sz="1400" dirty="0" err="1">
                <a:latin typeface="Abadi Extra Light" panose="020B0204020104020204" pitchFamily="34" charset="0"/>
              </a:rPr>
              <a:t>Östringer</a:t>
            </a:r>
            <a:br>
              <a:rPr lang="de-DE" sz="1400" dirty="0">
                <a:latin typeface="Abadi Extra Light" panose="020B0204020104020204" pitchFamily="34" charset="0"/>
              </a:rPr>
            </a:br>
            <a:r>
              <a:rPr lang="de-DE" sz="1400" dirty="0">
                <a:latin typeface="Abadi Extra Light" panose="020B0204020104020204" pitchFamily="34" charset="0"/>
              </a:rPr>
              <a:t>Ansprechpartner: Ulrich Stopper</a:t>
            </a:r>
          </a:p>
        </p:txBody>
      </p:sp>
    </p:spTree>
    <p:extLst>
      <p:ext uri="{BB962C8B-B14F-4D97-AF65-F5344CB8AC3E}">
        <p14:creationId xmlns:p14="http://schemas.microsoft.com/office/powerpoint/2010/main" val="35177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chemeClr val="accent2"/>
                </a:solidFill>
                <a:latin typeface="Abadi Extra Light" panose="020B0204020104020204" pitchFamily="34" charset="0"/>
              </a:rPr>
              <a:t>1,5 °C  vs.  2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1835914"/>
            <a:ext cx="6184900" cy="2677656"/>
          </a:xfrm>
          <a:prstGeom prst="rect">
            <a:avLst/>
          </a:prstGeom>
          <a:noFill/>
        </p:spPr>
        <p:txBody>
          <a:bodyPr wrap="square" rtlCol="0">
            <a:spAutoFit/>
          </a:bodyPr>
          <a:lstStyle/>
          <a:p>
            <a:r>
              <a:rPr lang="de-DE" sz="2800" dirty="0">
                <a:solidFill>
                  <a:schemeClr val="accent2"/>
                </a:solidFill>
                <a:latin typeface="Abadi Extra Light" panose="020B0204020104020204" pitchFamily="34" charset="0"/>
              </a:rPr>
              <a:t>Tier- und Pflanzenarten werden aus ihren ursprünglichen Verbreitungsgebieten verdrängt.</a:t>
            </a:r>
          </a:p>
          <a:p>
            <a:endParaRPr lang="de-DE" sz="2800" dirty="0">
              <a:solidFill>
                <a:schemeClr val="accent2"/>
              </a:solidFill>
              <a:latin typeface="Abadi Extra Light" panose="020B0204020104020204" pitchFamily="34" charset="0"/>
            </a:endParaRPr>
          </a:p>
          <a:p>
            <a:r>
              <a:rPr lang="de-DE" sz="2800" dirty="0">
                <a:solidFill>
                  <a:schemeClr val="accent2"/>
                </a:solidFill>
                <a:latin typeface="Abadi Extra Light" panose="020B0204020104020204" pitchFamily="34" charset="0"/>
              </a:rPr>
              <a:t>Anteil, der Arten, die mindestens die Hälfte ihres heutigen Lebensraums einbüßen:</a:t>
            </a: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9090680"/>
            <a:ext cx="6057900" cy="523220"/>
          </a:xfrm>
          <a:prstGeom prst="rect">
            <a:avLst/>
          </a:prstGeom>
          <a:noFill/>
        </p:spPr>
        <p:txBody>
          <a:bodyPr wrap="square" rtlCol="0">
            <a:spAutoFit/>
          </a:bodyPr>
          <a:lstStyle/>
          <a:p>
            <a:r>
              <a:rPr lang="de-DE" sz="1400" b="1" dirty="0">
                <a:solidFill>
                  <a:schemeClr val="accent2"/>
                </a:solidFill>
                <a:latin typeface="Abadi Extra Light" panose="020B0204020104020204" pitchFamily="34" charset="0"/>
              </a:rPr>
              <a:t>Quelle:</a:t>
            </a:r>
            <a:br>
              <a:rPr lang="de-DE" sz="1400" b="1" dirty="0">
                <a:solidFill>
                  <a:schemeClr val="accent2"/>
                </a:solidFill>
                <a:latin typeface="Abadi Extra Light" panose="020B0204020104020204" pitchFamily="34" charset="0"/>
              </a:rPr>
            </a:br>
            <a:r>
              <a:rPr lang="de-DE" sz="1400" b="1" dirty="0">
                <a:solidFill>
                  <a:schemeClr val="accent2"/>
                </a:solidFill>
                <a:latin typeface="Abadi Extra Light" panose="020B0204020104020204" pitchFamily="34" charset="0"/>
              </a:rPr>
              <a:t>IPCC (2018) Special Report: Global </a:t>
            </a:r>
            <a:r>
              <a:rPr lang="de-DE" sz="1400" b="1" dirty="0" err="1">
                <a:solidFill>
                  <a:schemeClr val="accent2"/>
                </a:solidFill>
                <a:latin typeface="Abadi Extra Light" panose="020B0204020104020204" pitchFamily="34" charset="0"/>
              </a:rPr>
              <a:t>Warming</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of</a:t>
            </a:r>
            <a:r>
              <a:rPr lang="de-DE" sz="1400" b="1" dirty="0">
                <a:solidFill>
                  <a:schemeClr val="accent2"/>
                </a:solidFill>
                <a:latin typeface="Abadi Extra Light" panose="020B0204020104020204" pitchFamily="34" charset="0"/>
              </a:rPr>
              <a:t> 1.5°C, SPM, </a:t>
            </a:r>
            <a:r>
              <a:rPr lang="en-US" sz="1400" b="1" dirty="0">
                <a:solidFill>
                  <a:schemeClr val="accent2"/>
                </a:solidFill>
                <a:latin typeface="Abadi Extra Light" panose="020B0204020104020204" pitchFamily="34" charset="0"/>
              </a:rPr>
              <a:t>B.3.1.</a:t>
            </a:r>
            <a:endParaRPr lang="de-DE" sz="1400" b="1" dirty="0">
              <a:solidFill>
                <a:schemeClr val="accent2"/>
              </a:solidFill>
              <a:latin typeface="Abadi Extra Light" panose="020B0204020104020204" pitchFamily="34" charset="0"/>
            </a:endParaRPr>
          </a:p>
        </p:txBody>
      </p:sp>
      <p:sp>
        <p:nvSpPr>
          <p:cNvPr id="9" name="Textfeld 8">
            <a:extLst>
              <a:ext uri="{FF2B5EF4-FFF2-40B4-BE49-F238E27FC236}">
                <a16:creationId xmlns:a16="http://schemas.microsoft.com/office/drawing/2014/main" id="{E4146BAC-1CDD-4FCE-8DB0-839C315E44B7}"/>
              </a:ext>
            </a:extLst>
          </p:cNvPr>
          <p:cNvSpPr txBox="1"/>
          <p:nvPr/>
        </p:nvSpPr>
        <p:spPr>
          <a:xfrm>
            <a:off x="627380" y="4953000"/>
            <a:ext cx="1734820" cy="2246769"/>
          </a:xfrm>
          <a:prstGeom prst="rect">
            <a:avLst/>
          </a:prstGeom>
          <a:noFill/>
        </p:spPr>
        <p:txBody>
          <a:bodyPr wrap="square" rtlCol="0">
            <a:spAutoFit/>
          </a:bodyPr>
          <a:lstStyle/>
          <a:p>
            <a:endParaRPr lang="de-DE" sz="2800" dirty="0">
              <a:solidFill>
                <a:schemeClr val="accent2"/>
              </a:solidFill>
              <a:latin typeface="Abadi Extra Light" panose="020B0204020104020204" pitchFamily="34" charset="0"/>
            </a:endParaRPr>
          </a:p>
          <a:p>
            <a:endParaRPr lang="de-DE" sz="2800" b="1" dirty="0">
              <a:solidFill>
                <a:schemeClr val="accent2"/>
              </a:solidFill>
              <a:latin typeface="Abadi Extra Light" panose="020B0204020104020204" pitchFamily="34" charset="0"/>
            </a:endParaRPr>
          </a:p>
          <a:p>
            <a:r>
              <a:rPr lang="de-DE" sz="2800" b="1" dirty="0">
                <a:solidFill>
                  <a:schemeClr val="accent2"/>
                </a:solidFill>
                <a:latin typeface="Abadi Extra Light" panose="020B0204020104020204" pitchFamily="34" charset="0"/>
              </a:rPr>
              <a:t>Pflanzen</a:t>
            </a:r>
          </a:p>
          <a:p>
            <a:r>
              <a:rPr lang="de-DE" sz="2800" b="1" dirty="0">
                <a:solidFill>
                  <a:schemeClr val="accent2"/>
                </a:solidFill>
                <a:latin typeface="Abadi Extra Light" panose="020B0204020104020204" pitchFamily="34" charset="0"/>
              </a:rPr>
              <a:t>Insekten</a:t>
            </a:r>
          </a:p>
          <a:p>
            <a:r>
              <a:rPr lang="de-DE" sz="2800" b="1" dirty="0">
                <a:solidFill>
                  <a:schemeClr val="accent2"/>
                </a:solidFill>
                <a:latin typeface="Abadi Extra Light" panose="020B0204020104020204" pitchFamily="34" charset="0"/>
              </a:rPr>
              <a:t>Wirbeltiere</a:t>
            </a:r>
          </a:p>
        </p:txBody>
      </p:sp>
      <p:sp>
        <p:nvSpPr>
          <p:cNvPr id="10" name="Textfeld 9">
            <a:extLst>
              <a:ext uri="{FF2B5EF4-FFF2-40B4-BE49-F238E27FC236}">
                <a16:creationId xmlns:a16="http://schemas.microsoft.com/office/drawing/2014/main" id="{CCED8230-1B14-4131-BC88-DEF866DD0718}"/>
              </a:ext>
            </a:extLst>
          </p:cNvPr>
          <p:cNvSpPr txBox="1"/>
          <p:nvPr/>
        </p:nvSpPr>
        <p:spPr>
          <a:xfrm>
            <a:off x="2623820" y="4953000"/>
            <a:ext cx="1231900" cy="2246769"/>
          </a:xfrm>
          <a:prstGeom prst="rect">
            <a:avLst/>
          </a:prstGeom>
          <a:noFill/>
        </p:spPr>
        <p:txBody>
          <a:bodyPr wrap="square" rtlCol="0">
            <a:spAutoFit/>
          </a:bodyPr>
          <a:lstStyle/>
          <a:p>
            <a:pPr algn="r"/>
            <a:r>
              <a:rPr lang="de-DE" sz="2800" b="1" dirty="0">
                <a:solidFill>
                  <a:schemeClr val="accent2"/>
                </a:solidFill>
                <a:latin typeface="Abadi Extra Light" panose="020B0204020104020204" pitchFamily="34" charset="0"/>
              </a:rPr>
              <a:t>1,5 °C</a:t>
            </a:r>
          </a:p>
          <a:p>
            <a:pPr algn="r"/>
            <a:endParaRPr lang="de-DE" sz="2800" dirty="0">
              <a:solidFill>
                <a:schemeClr val="accent2"/>
              </a:solidFill>
              <a:latin typeface="Abadi Extra Light" panose="020B0204020104020204" pitchFamily="34" charset="0"/>
            </a:endParaRPr>
          </a:p>
          <a:p>
            <a:pPr algn="r"/>
            <a:r>
              <a:rPr lang="de-DE" sz="2800" dirty="0">
                <a:solidFill>
                  <a:schemeClr val="accent2"/>
                </a:solidFill>
                <a:latin typeface="Abadi Extra Light" panose="020B0204020104020204" pitchFamily="34" charset="0"/>
              </a:rPr>
              <a:t>8 %</a:t>
            </a:r>
          </a:p>
          <a:p>
            <a:pPr algn="r"/>
            <a:r>
              <a:rPr lang="de-DE" sz="2800" dirty="0">
                <a:solidFill>
                  <a:schemeClr val="accent2"/>
                </a:solidFill>
                <a:latin typeface="Abadi Extra Light" panose="020B0204020104020204" pitchFamily="34" charset="0"/>
              </a:rPr>
              <a:t>6 %</a:t>
            </a:r>
          </a:p>
          <a:p>
            <a:pPr algn="r"/>
            <a:r>
              <a:rPr lang="de-DE" sz="2800" dirty="0">
                <a:solidFill>
                  <a:schemeClr val="accent2"/>
                </a:solidFill>
                <a:latin typeface="Abadi Extra Light" panose="020B0204020104020204" pitchFamily="34" charset="0"/>
              </a:rPr>
              <a:t>4 %</a:t>
            </a:r>
          </a:p>
        </p:txBody>
      </p:sp>
      <p:sp>
        <p:nvSpPr>
          <p:cNvPr id="11" name="Textfeld 10">
            <a:extLst>
              <a:ext uri="{FF2B5EF4-FFF2-40B4-BE49-F238E27FC236}">
                <a16:creationId xmlns:a16="http://schemas.microsoft.com/office/drawing/2014/main" id="{21FEF63C-CAD2-45DB-A16F-046A3B7484D5}"/>
              </a:ext>
            </a:extLst>
          </p:cNvPr>
          <p:cNvSpPr txBox="1"/>
          <p:nvPr/>
        </p:nvSpPr>
        <p:spPr>
          <a:xfrm>
            <a:off x="4254500" y="4953000"/>
            <a:ext cx="1231900" cy="2246769"/>
          </a:xfrm>
          <a:prstGeom prst="rect">
            <a:avLst/>
          </a:prstGeom>
          <a:noFill/>
        </p:spPr>
        <p:txBody>
          <a:bodyPr wrap="square" rtlCol="0">
            <a:spAutoFit/>
          </a:bodyPr>
          <a:lstStyle/>
          <a:p>
            <a:pPr algn="r"/>
            <a:r>
              <a:rPr lang="de-DE" sz="2800" b="1" dirty="0">
                <a:solidFill>
                  <a:schemeClr val="accent2"/>
                </a:solidFill>
                <a:latin typeface="Abadi Extra Light" panose="020B0204020104020204" pitchFamily="34" charset="0"/>
              </a:rPr>
              <a:t>2 °C</a:t>
            </a:r>
          </a:p>
          <a:p>
            <a:pPr algn="r"/>
            <a:endParaRPr lang="de-DE" sz="2800" dirty="0">
              <a:solidFill>
                <a:schemeClr val="accent2"/>
              </a:solidFill>
              <a:latin typeface="Abadi Extra Light" panose="020B0204020104020204" pitchFamily="34" charset="0"/>
            </a:endParaRPr>
          </a:p>
          <a:p>
            <a:pPr algn="r"/>
            <a:r>
              <a:rPr lang="de-DE" sz="2800" dirty="0">
                <a:solidFill>
                  <a:schemeClr val="accent2"/>
                </a:solidFill>
                <a:latin typeface="Abadi Extra Light" panose="020B0204020104020204" pitchFamily="34" charset="0"/>
              </a:rPr>
              <a:t>16 %</a:t>
            </a:r>
          </a:p>
          <a:p>
            <a:pPr algn="r"/>
            <a:r>
              <a:rPr lang="de-DE" sz="2800" dirty="0">
                <a:solidFill>
                  <a:schemeClr val="accent2"/>
                </a:solidFill>
                <a:latin typeface="Abadi Extra Light" panose="020B0204020104020204" pitchFamily="34" charset="0"/>
              </a:rPr>
              <a:t>18 %</a:t>
            </a:r>
          </a:p>
          <a:p>
            <a:pPr algn="r"/>
            <a:r>
              <a:rPr lang="de-DE" sz="2800" dirty="0">
                <a:solidFill>
                  <a:schemeClr val="accent2"/>
                </a:solidFill>
                <a:latin typeface="Abadi Extra Light" panose="020B0204020104020204" pitchFamily="34" charset="0"/>
              </a:rPr>
              <a:t>8 %</a:t>
            </a:r>
          </a:p>
        </p:txBody>
      </p:sp>
    </p:spTree>
    <p:extLst>
      <p:ext uri="{BB962C8B-B14F-4D97-AF65-F5344CB8AC3E}">
        <p14:creationId xmlns:p14="http://schemas.microsoft.com/office/powerpoint/2010/main" val="563254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3CDB3DB-4FBF-4ABA-B6D5-D8FE79102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18" y="2312627"/>
            <a:ext cx="6366076" cy="4386226"/>
          </a:xfrm>
          <a:prstGeom prst="rect">
            <a:avLst/>
          </a:prstGeom>
        </p:spPr>
      </p:pic>
    </p:spTree>
    <p:extLst>
      <p:ext uri="{BB962C8B-B14F-4D97-AF65-F5344CB8AC3E}">
        <p14:creationId xmlns:p14="http://schemas.microsoft.com/office/powerpoint/2010/main" val="3458212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chemeClr val="accent2"/>
                </a:solidFill>
                <a:latin typeface="Abadi Extra Light" panose="020B0204020104020204" pitchFamily="34" charset="0"/>
              </a:rPr>
              <a:t>1,5 °C  vs.  2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2890897"/>
            <a:ext cx="6184900" cy="4401205"/>
          </a:xfrm>
          <a:prstGeom prst="rect">
            <a:avLst/>
          </a:prstGeom>
          <a:noFill/>
        </p:spPr>
        <p:txBody>
          <a:bodyPr wrap="square" rtlCol="0">
            <a:spAutoFit/>
          </a:bodyPr>
          <a:lstStyle/>
          <a:p>
            <a:r>
              <a:rPr lang="de-DE" sz="2800" dirty="0">
                <a:solidFill>
                  <a:schemeClr val="accent2"/>
                </a:solidFill>
                <a:latin typeface="Abadi Extra Light" panose="020B0204020104020204" pitchFamily="34" charset="0"/>
              </a:rPr>
              <a:t>Zwischen 1,5 und 2 °C liegen wahrscheinlich einige wichtige </a:t>
            </a:r>
            <a:r>
              <a:rPr lang="de-DE" sz="2800" b="1" dirty="0">
                <a:solidFill>
                  <a:schemeClr val="accent2"/>
                </a:solidFill>
                <a:latin typeface="Abadi Extra Light" panose="020B0204020104020204" pitchFamily="34" charset="0"/>
              </a:rPr>
              <a:t>Kippelemente im Klimasystem</a:t>
            </a:r>
            <a:r>
              <a:rPr lang="de-DE" sz="2800" dirty="0">
                <a:solidFill>
                  <a:schemeClr val="accent2"/>
                </a:solidFill>
                <a:latin typeface="Abadi Extra Light" panose="020B0204020104020204" pitchFamily="34" charset="0"/>
              </a:rPr>
              <a:t>.</a:t>
            </a:r>
          </a:p>
          <a:p>
            <a:endParaRPr lang="de-DE" sz="2800" dirty="0">
              <a:solidFill>
                <a:schemeClr val="accent2"/>
              </a:solidFill>
              <a:latin typeface="Abadi Extra Light" panose="020B0204020104020204" pitchFamily="34" charset="0"/>
            </a:endParaRPr>
          </a:p>
          <a:p>
            <a:r>
              <a:rPr lang="de-DE" sz="2800" dirty="0">
                <a:solidFill>
                  <a:schemeClr val="accent2"/>
                </a:solidFill>
                <a:latin typeface="Abadi Extra Light" panose="020B0204020104020204" pitchFamily="34" charset="0"/>
              </a:rPr>
              <a:t>Durch diese besteht die Gefahr, dass bei Überschreitung der 1,5-Grad-Grenze eine </a:t>
            </a:r>
            <a:r>
              <a:rPr lang="de-DE" sz="2800" b="1" dirty="0">
                <a:solidFill>
                  <a:schemeClr val="accent2"/>
                </a:solidFill>
                <a:latin typeface="Abadi Extra Light" panose="020B0204020104020204" pitchFamily="34" charset="0"/>
              </a:rPr>
              <a:t>Kettenreaktion</a:t>
            </a:r>
            <a:r>
              <a:rPr lang="de-DE" sz="2800" dirty="0">
                <a:solidFill>
                  <a:schemeClr val="accent2"/>
                </a:solidFill>
                <a:latin typeface="Abadi Extra Light" panose="020B0204020104020204" pitchFamily="34" charset="0"/>
              </a:rPr>
              <a:t> ausgelöst wird, die das Klima unwiderruflich in eine </a:t>
            </a:r>
            <a:r>
              <a:rPr lang="de-DE" sz="2800" b="1" dirty="0">
                <a:solidFill>
                  <a:schemeClr val="accent2"/>
                </a:solidFill>
                <a:latin typeface="Abadi Extra Light" panose="020B0204020104020204" pitchFamily="34" charset="0"/>
              </a:rPr>
              <a:t>Heißzeit</a:t>
            </a:r>
            <a:r>
              <a:rPr lang="de-DE" sz="2800" dirty="0">
                <a:solidFill>
                  <a:schemeClr val="accent2"/>
                </a:solidFill>
                <a:latin typeface="Abadi Extra Light" panose="020B0204020104020204" pitchFamily="34" charset="0"/>
              </a:rPr>
              <a:t> verwandelt (selbstständige Erwärmung von weit über 2 °C).</a:t>
            </a: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8659793"/>
            <a:ext cx="6057900" cy="954107"/>
          </a:xfrm>
          <a:prstGeom prst="rect">
            <a:avLst/>
          </a:prstGeom>
          <a:noFill/>
        </p:spPr>
        <p:txBody>
          <a:bodyPr wrap="square" rtlCol="0">
            <a:spAutoFit/>
          </a:bodyPr>
          <a:lstStyle/>
          <a:p>
            <a:r>
              <a:rPr lang="de-DE" sz="1400" b="1" dirty="0">
                <a:solidFill>
                  <a:schemeClr val="accent2"/>
                </a:solidFill>
                <a:latin typeface="Abadi Extra Light" panose="020B0204020104020204" pitchFamily="34" charset="0"/>
              </a:rPr>
              <a:t>Quellen:</a:t>
            </a:r>
            <a:br>
              <a:rPr lang="de-DE" sz="1400" b="1" dirty="0">
                <a:solidFill>
                  <a:schemeClr val="accent2"/>
                </a:solidFill>
                <a:latin typeface="Abadi Extra Light" panose="020B0204020104020204" pitchFamily="34" charset="0"/>
              </a:rPr>
            </a:br>
            <a:r>
              <a:rPr lang="de-DE" sz="1400" b="1" dirty="0">
                <a:solidFill>
                  <a:schemeClr val="accent2"/>
                </a:solidFill>
                <a:latin typeface="Abadi Extra Light" panose="020B0204020104020204" pitchFamily="34" charset="0"/>
              </a:rPr>
              <a:t>IPCC (2023) Synthesis Report </a:t>
            </a:r>
            <a:r>
              <a:rPr lang="de-DE" sz="1400" b="1" dirty="0" err="1">
                <a:solidFill>
                  <a:schemeClr val="accent2"/>
                </a:solidFill>
                <a:latin typeface="Abadi Extra Light" panose="020B0204020104020204" pitchFamily="34" charset="0"/>
              </a:rPr>
              <a:t>to</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the</a:t>
            </a:r>
            <a:r>
              <a:rPr lang="de-DE" sz="1400" b="1" dirty="0">
                <a:solidFill>
                  <a:schemeClr val="accent2"/>
                </a:solidFill>
                <a:latin typeface="Abadi Extra Light" panose="020B0204020104020204" pitchFamily="34" charset="0"/>
              </a:rPr>
              <a:t> 6</a:t>
            </a:r>
            <a:r>
              <a:rPr lang="de-DE" sz="1400" b="1" baseline="30000" dirty="0">
                <a:solidFill>
                  <a:schemeClr val="accent2"/>
                </a:solidFill>
                <a:latin typeface="Abadi Extra Light" panose="020B0204020104020204" pitchFamily="34" charset="0"/>
              </a:rPr>
              <a:t>th</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Assesment</a:t>
            </a:r>
            <a:r>
              <a:rPr lang="de-DE" sz="1400" b="1" dirty="0">
                <a:solidFill>
                  <a:schemeClr val="accent2"/>
                </a:solidFill>
                <a:latin typeface="Abadi Extra Light" panose="020B0204020104020204" pitchFamily="34" charset="0"/>
              </a:rPr>
              <a:t> Report, 3.1.3.</a:t>
            </a:r>
            <a:br>
              <a:rPr lang="de-DE" sz="1400" b="1" dirty="0">
                <a:solidFill>
                  <a:schemeClr val="accent2"/>
                </a:solidFill>
                <a:latin typeface="Abadi Extra Light" panose="020B0204020104020204" pitchFamily="34" charset="0"/>
              </a:rPr>
            </a:br>
            <a:r>
              <a:rPr lang="en-US" sz="1400" b="1" dirty="0">
                <a:solidFill>
                  <a:schemeClr val="accent2"/>
                </a:solidFill>
                <a:latin typeface="Abadi Extra Light" panose="020B0204020104020204" pitchFamily="34" charset="0"/>
              </a:rPr>
              <a:t>W. Steffen et al. (2018) Trajectories of the Earth System in the Anthropocene, </a:t>
            </a:r>
            <a:r>
              <a:rPr lang="pl-PL" sz="1400" b="1" dirty="0">
                <a:solidFill>
                  <a:schemeClr val="accent2"/>
                </a:solidFill>
                <a:latin typeface="Abadi Extra Light" panose="020B0204020104020204" pitchFamily="34" charset="0"/>
              </a:rPr>
              <a:t>Proc. Natl. Acad. Sci. USA</a:t>
            </a:r>
            <a:r>
              <a:rPr lang="de-DE" sz="1400" b="1" dirty="0">
                <a:solidFill>
                  <a:schemeClr val="accent2"/>
                </a:solidFill>
                <a:latin typeface="Abadi Extra Light" panose="020B0204020104020204" pitchFamily="34" charset="0"/>
              </a:rPr>
              <a:t>, 115 (33).</a:t>
            </a:r>
          </a:p>
        </p:txBody>
      </p:sp>
    </p:spTree>
    <p:extLst>
      <p:ext uri="{BB962C8B-B14F-4D97-AF65-F5344CB8AC3E}">
        <p14:creationId xmlns:p14="http://schemas.microsoft.com/office/powerpoint/2010/main" val="3310014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AB3A23F-4B60-4639-A135-34609FC46DD6}"/>
              </a:ext>
            </a:extLst>
          </p:cNvPr>
          <p:cNvSpPr/>
          <p:nvPr/>
        </p:nvSpPr>
        <p:spPr>
          <a:xfrm>
            <a:off x="0" y="0"/>
            <a:ext cx="6858000" cy="990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18217CAD-6D0F-4D8C-9E18-CCB7E1F19F8F}"/>
              </a:ext>
            </a:extLst>
          </p:cNvPr>
          <p:cNvSpPr txBox="1"/>
          <p:nvPr/>
        </p:nvSpPr>
        <p:spPr>
          <a:xfrm>
            <a:off x="1485900" y="2565400"/>
            <a:ext cx="3606800" cy="2308324"/>
          </a:xfrm>
          <a:prstGeom prst="rect">
            <a:avLst/>
          </a:prstGeom>
          <a:noFill/>
        </p:spPr>
        <p:txBody>
          <a:bodyPr wrap="square" rtlCol="0">
            <a:spAutoFit/>
          </a:bodyPr>
          <a:lstStyle/>
          <a:p>
            <a:pPr algn="ctr"/>
            <a:r>
              <a:rPr lang="de-DE" sz="4800" b="1" dirty="0">
                <a:solidFill>
                  <a:schemeClr val="bg1"/>
                </a:solidFill>
                <a:latin typeface="Abadi Extra Light" panose="020B0204020104020204" pitchFamily="34" charset="0"/>
              </a:rPr>
              <a:t>Die Welt bei</a:t>
            </a:r>
          </a:p>
          <a:p>
            <a:pPr algn="ctr"/>
            <a:endParaRPr lang="de-DE" sz="4800" b="1" dirty="0">
              <a:solidFill>
                <a:schemeClr val="bg1"/>
              </a:solidFill>
              <a:latin typeface="Abadi Extra Light" panose="020B0204020104020204" pitchFamily="34" charset="0"/>
            </a:endParaRPr>
          </a:p>
          <a:p>
            <a:pPr algn="ctr"/>
            <a:r>
              <a:rPr lang="de-DE" sz="4800" b="1" dirty="0">
                <a:solidFill>
                  <a:schemeClr val="bg1"/>
                </a:solidFill>
                <a:latin typeface="Abadi Extra Light" panose="020B0204020104020204" pitchFamily="34" charset="0"/>
              </a:rPr>
              <a:t>2 °C</a:t>
            </a:r>
          </a:p>
        </p:txBody>
      </p:sp>
    </p:spTree>
    <p:extLst>
      <p:ext uri="{BB962C8B-B14F-4D97-AF65-F5344CB8AC3E}">
        <p14:creationId xmlns:p14="http://schemas.microsoft.com/office/powerpoint/2010/main" val="1840199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Boden, Himmel, draußen, Person enthält.&#10;&#10;Automatisch generierte Beschreibung">
            <a:extLst>
              <a:ext uri="{FF2B5EF4-FFF2-40B4-BE49-F238E27FC236}">
                <a16:creationId xmlns:a16="http://schemas.microsoft.com/office/drawing/2014/main" id="{6E594C78-7F5F-4A96-BC87-7774D363A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86" y="2834592"/>
            <a:ext cx="6379028" cy="4236816"/>
          </a:xfrm>
          <a:prstGeom prst="rect">
            <a:avLst/>
          </a:prstGeom>
          <a:solidFill>
            <a:schemeClr val="accent2"/>
          </a:solidFill>
          <a:ln w="76200">
            <a:solidFill>
              <a:srgbClr val="FF0000"/>
            </a:solidFill>
          </a:ln>
          <a:effectLst>
            <a:innerShdw blurRad="114300">
              <a:prstClr val="black"/>
            </a:innerShdw>
          </a:effectLst>
        </p:spPr>
      </p:pic>
    </p:spTree>
    <p:extLst>
      <p:ext uri="{BB962C8B-B14F-4D97-AF65-F5344CB8AC3E}">
        <p14:creationId xmlns:p14="http://schemas.microsoft.com/office/powerpoint/2010/main" val="988263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rgbClr val="FF0000"/>
                </a:solidFill>
                <a:latin typeface="Abadi Extra Light" panose="020B0204020104020204" pitchFamily="34" charset="0"/>
              </a:rPr>
              <a:t>Die Welt bei 2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3690997"/>
            <a:ext cx="6184900" cy="2677656"/>
          </a:xfrm>
          <a:prstGeom prst="rect">
            <a:avLst/>
          </a:prstGeom>
          <a:noFill/>
        </p:spPr>
        <p:txBody>
          <a:bodyPr wrap="square" rtlCol="0">
            <a:spAutoFit/>
          </a:bodyPr>
          <a:lstStyle/>
          <a:p>
            <a:r>
              <a:rPr lang="de-DE" sz="2800" dirty="0">
                <a:solidFill>
                  <a:srgbClr val="FF0000"/>
                </a:solidFill>
                <a:latin typeface="Abadi Extra Light" panose="020B0204020104020204" pitchFamily="34" charset="0"/>
              </a:rPr>
              <a:t>Alleine aufgrund des Temperaturanstiegs und des Bevölkerungswachstums würde sich der Anteil der unter absoluter </a:t>
            </a:r>
            <a:r>
              <a:rPr lang="de-DE" sz="2800" b="1" dirty="0">
                <a:solidFill>
                  <a:srgbClr val="FF0000"/>
                </a:solidFill>
                <a:latin typeface="Abadi Extra Light" panose="020B0204020104020204" pitchFamily="34" charset="0"/>
              </a:rPr>
              <a:t>Wasserknappheit </a:t>
            </a:r>
            <a:r>
              <a:rPr lang="de-DE" sz="2800" dirty="0">
                <a:solidFill>
                  <a:srgbClr val="FF0000"/>
                </a:solidFill>
                <a:latin typeface="Abadi Extra Light" panose="020B0204020104020204" pitchFamily="34" charset="0"/>
              </a:rPr>
              <a:t>leidenden Menschen gegenüber heute </a:t>
            </a:r>
            <a:r>
              <a:rPr lang="de-DE" sz="2800" b="1" dirty="0">
                <a:solidFill>
                  <a:srgbClr val="FF0000"/>
                </a:solidFill>
                <a:latin typeface="Abadi Extra Light" panose="020B0204020104020204" pitchFamily="34" charset="0"/>
              </a:rPr>
              <a:t>um einen Faktor 1,7 erhöhen</a:t>
            </a:r>
            <a:r>
              <a:rPr lang="de-DE" sz="2800" dirty="0">
                <a:solidFill>
                  <a:srgbClr val="FF0000"/>
                </a:solidFill>
                <a:latin typeface="Abadi Extra Light" panose="020B0204020104020204" pitchFamily="34" charset="0"/>
              </a:rPr>
              <a:t>.</a:t>
            </a:r>
            <a:endParaRPr lang="de-DE" sz="2200" i="1" dirty="0">
              <a:solidFill>
                <a:srgbClr val="FF0000"/>
              </a:solidFill>
              <a:latin typeface="Abadi Extra Light" panose="020B0204020104020204" pitchFamily="34" charset="0"/>
            </a:endParaRP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8875236"/>
            <a:ext cx="6057900" cy="738664"/>
          </a:xfrm>
          <a:prstGeom prst="rect">
            <a:avLst/>
          </a:prstGeom>
          <a:noFill/>
        </p:spPr>
        <p:txBody>
          <a:bodyPr wrap="square" rtlCol="0">
            <a:spAutoFit/>
          </a:bodyPr>
          <a:lstStyle/>
          <a:p>
            <a:r>
              <a:rPr lang="de-DE" sz="1400" b="1" dirty="0">
                <a:solidFill>
                  <a:srgbClr val="FF0000"/>
                </a:solidFill>
                <a:latin typeface="Abadi Extra Light" panose="020B0204020104020204" pitchFamily="34" charset="0"/>
              </a:rPr>
              <a:t>Quelle:</a:t>
            </a:r>
          </a:p>
          <a:p>
            <a:r>
              <a:rPr lang="en-US" sz="1400" b="1" dirty="0" err="1">
                <a:solidFill>
                  <a:srgbClr val="FF0000"/>
                </a:solidFill>
                <a:latin typeface="Abadi Extra Light" panose="020B0204020104020204" pitchFamily="34" charset="0"/>
              </a:rPr>
              <a:t>Schewe</a:t>
            </a:r>
            <a:r>
              <a:rPr lang="en-US" sz="1400" b="1" dirty="0">
                <a:solidFill>
                  <a:srgbClr val="FF0000"/>
                </a:solidFill>
                <a:latin typeface="Abadi Extra Light" panose="020B0204020104020204" pitchFamily="34" charset="0"/>
              </a:rPr>
              <a:t> at al. (2013) </a:t>
            </a:r>
            <a:r>
              <a:rPr lang="en-US" sz="1400" b="1" dirty="0" err="1">
                <a:solidFill>
                  <a:srgbClr val="FF0000"/>
                </a:solidFill>
                <a:latin typeface="Abadi Extra Light" panose="020B0204020104020204" pitchFamily="34" charset="0"/>
              </a:rPr>
              <a:t>Multimodel</a:t>
            </a:r>
            <a:r>
              <a:rPr lang="en-US" sz="1400" b="1" dirty="0">
                <a:solidFill>
                  <a:srgbClr val="FF0000"/>
                </a:solidFill>
                <a:latin typeface="Abadi Extra Light" panose="020B0204020104020204" pitchFamily="34" charset="0"/>
              </a:rPr>
              <a:t> assessment of water scarcity under climate change, Proc. Natl. Acad. Sci. USA, 111 (9).</a:t>
            </a:r>
            <a:endParaRPr lang="de-DE" sz="1400" b="1" dirty="0">
              <a:solidFill>
                <a:srgbClr val="FF0000"/>
              </a:solidFill>
              <a:latin typeface="Abadi Extra Light" panose="020B0204020104020204" pitchFamily="34" charset="0"/>
            </a:endParaRPr>
          </a:p>
        </p:txBody>
      </p:sp>
    </p:spTree>
    <p:extLst>
      <p:ext uri="{BB962C8B-B14F-4D97-AF65-F5344CB8AC3E}">
        <p14:creationId xmlns:p14="http://schemas.microsoft.com/office/powerpoint/2010/main" val="227326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Wasser, Himmel, Baum enthält.&#10;&#10;Automatisch generierte Beschreibung">
            <a:extLst>
              <a:ext uri="{FF2B5EF4-FFF2-40B4-BE49-F238E27FC236}">
                <a16:creationId xmlns:a16="http://schemas.microsoft.com/office/drawing/2014/main" id="{8DCC3E8B-A039-4AD3-AE9D-108F01119E0D}"/>
              </a:ext>
            </a:extLst>
          </p:cNvPr>
          <p:cNvPicPr>
            <a:picLocks noChangeAspect="1"/>
          </p:cNvPicPr>
          <p:nvPr/>
        </p:nvPicPr>
        <p:blipFill rotWithShape="1">
          <a:blip r:embed="rId3">
            <a:extLst>
              <a:ext uri="{28A0092B-C50C-407E-A947-70E740481C1C}">
                <a14:useLocalDpi xmlns:a14="http://schemas.microsoft.com/office/drawing/2010/main" val="0"/>
              </a:ext>
            </a:extLst>
          </a:blip>
          <a:srcRect l="1778" t="1082" r="1778" b="1756"/>
          <a:stretch/>
        </p:blipFill>
        <p:spPr>
          <a:xfrm>
            <a:off x="297543" y="2615901"/>
            <a:ext cx="6262914" cy="4156036"/>
          </a:xfrm>
          <a:prstGeom prst="rect">
            <a:avLst/>
          </a:prstGeom>
          <a:solidFill>
            <a:schemeClr val="accent2"/>
          </a:solidFill>
          <a:ln w="76200">
            <a:solidFill>
              <a:srgbClr val="FF0000"/>
            </a:solidFill>
          </a:ln>
          <a:effectLst>
            <a:innerShdw blurRad="114300">
              <a:prstClr val="black"/>
            </a:innerShdw>
          </a:effectLst>
        </p:spPr>
      </p:pic>
    </p:spTree>
    <p:extLst>
      <p:ext uri="{BB962C8B-B14F-4D97-AF65-F5344CB8AC3E}">
        <p14:creationId xmlns:p14="http://schemas.microsoft.com/office/powerpoint/2010/main" val="2509513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F267DF49-B6C4-4447-8A75-5FCC728932DF}"/>
              </a:ext>
            </a:extLst>
          </p:cNvPr>
          <p:cNvSpPr txBox="1"/>
          <p:nvPr/>
        </p:nvSpPr>
        <p:spPr>
          <a:xfrm>
            <a:off x="495300" y="8444349"/>
            <a:ext cx="6057900" cy="1169551"/>
          </a:xfrm>
          <a:prstGeom prst="rect">
            <a:avLst/>
          </a:prstGeom>
          <a:noFill/>
        </p:spPr>
        <p:txBody>
          <a:bodyPr wrap="square" rtlCol="0">
            <a:spAutoFit/>
          </a:bodyPr>
          <a:lstStyle/>
          <a:p>
            <a:r>
              <a:rPr lang="de-DE" sz="1400" b="1" dirty="0">
                <a:solidFill>
                  <a:srgbClr val="FF0000"/>
                </a:solidFill>
                <a:latin typeface="Abadi Extra Light" panose="020B0204020104020204" pitchFamily="34" charset="0"/>
              </a:rPr>
              <a:t>Quellen:</a:t>
            </a:r>
            <a:br>
              <a:rPr lang="de-DE" sz="1400" b="1" dirty="0">
                <a:solidFill>
                  <a:srgbClr val="FF0000"/>
                </a:solidFill>
                <a:latin typeface="Abadi Extra Light" panose="020B0204020104020204" pitchFamily="34" charset="0"/>
              </a:rPr>
            </a:br>
            <a:r>
              <a:rPr lang="en-US" sz="1400" b="1" dirty="0">
                <a:solidFill>
                  <a:srgbClr val="FF0000"/>
                </a:solidFill>
                <a:latin typeface="Abadi Extra Light" panose="020B0204020104020204" pitchFamily="34" charset="0"/>
              </a:rPr>
              <a:t>IPCC (2018) Special Report: Global Warming of 1.5°C, SPM, </a:t>
            </a:r>
            <a:r>
              <a:rPr lang="de-DE" sz="1400" b="1" dirty="0">
                <a:solidFill>
                  <a:srgbClr val="FF0000"/>
                </a:solidFill>
                <a:latin typeface="Abadi Extra Light" panose="020B0204020104020204" pitchFamily="34" charset="0"/>
              </a:rPr>
              <a:t>B.4.2</a:t>
            </a:r>
          </a:p>
          <a:p>
            <a:r>
              <a:rPr lang="de-DE" sz="1400" b="1" dirty="0">
                <a:solidFill>
                  <a:srgbClr val="FF0000"/>
                </a:solidFill>
                <a:latin typeface="Abadi Extra Light" panose="020B0204020104020204" pitchFamily="34" charset="0"/>
              </a:rPr>
              <a:t>W. Steffen et al. (2018) </a:t>
            </a:r>
            <a:r>
              <a:rPr lang="de-DE" sz="1400" b="1" dirty="0" err="1">
                <a:solidFill>
                  <a:srgbClr val="FF0000"/>
                </a:solidFill>
                <a:latin typeface="Abadi Extra Light" panose="020B0204020104020204" pitchFamily="34" charset="0"/>
              </a:rPr>
              <a:t>Trajectories</a:t>
            </a:r>
            <a:r>
              <a:rPr lang="de-DE" sz="1400" b="1" dirty="0">
                <a:solidFill>
                  <a:srgbClr val="FF0000"/>
                </a:solidFill>
                <a:latin typeface="Abadi Extra Light" panose="020B0204020104020204" pitchFamily="34" charset="0"/>
              </a:rPr>
              <a:t> </a:t>
            </a:r>
            <a:r>
              <a:rPr lang="de-DE" sz="1400" b="1" dirty="0" err="1">
                <a:solidFill>
                  <a:srgbClr val="FF0000"/>
                </a:solidFill>
                <a:latin typeface="Abadi Extra Light" panose="020B0204020104020204" pitchFamily="34" charset="0"/>
              </a:rPr>
              <a:t>of</a:t>
            </a:r>
            <a:r>
              <a:rPr lang="de-DE" sz="1400" b="1" dirty="0">
                <a:solidFill>
                  <a:srgbClr val="FF0000"/>
                </a:solidFill>
                <a:latin typeface="Abadi Extra Light" panose="020B0204020104020204" pitchFamily="34" charset="0"/>
              </a:rPr>
              <a:t> </a:t>
            </a:r>
            <a:r>
              <a:rPr lang="de-DE" sz="1400" b="1" dirty="0" err="1">
                <a:solidFill>
                  <a:srgbClr val="FF0000"/>
                </a:solidFill>
                <a:latin typeface="Abadi Extra Light" panose="020B0204020104020204" pitchFamily="34" charset="0"/>
              </a:rPr>
              <a:t>the</a:t>
            </a:r>
            <a:r>
              <a:rPr lang="de-DE" sz="1400" b="1" dirty="0">
                <a:solidFill>
                  <a:srgbClr val="FF0000"/>
                </a:solidFill>
                <a:latin typeface="Abadi Extra Light" panose="020B0204020104020204" pitchFamily="34" charset="0"/>
              </a:rPr>
              <a:t> Earth System in </a:t>
            </a:r>
            <a:r>
              <a:rPr lang="de-DE" sz="1400" b="1" dirty="0" err="1">
                <a:solidFill>
                  <a:srgbClr val="FF0000"/>
                </a:solidFill>
                <a:latin typeface="Abadi Extra Light" panose="020B0204020104020204" pitchFamily="34" charset="0"/>
              </a:rPr>
              <a:t>the</a:t>
            </a:r>
            <a:r>
              <a:rPr lang="de-DE" sz="1400" b="1" dirty="0">
                <a:solidFill>
                  <a:srgbClr val="FF0000"/>
                </a:solidFill>
                <a:latin typeface="Abadi Extra Light" panose="020B0204020104020204" pitchFamily="34" charset="0"/>
              </a:rPr>
              <a:t> </a:t>
            </a:r>
            <a:r>
              <a:rPr lang="de-DE" sz="1400" b="1" dirty="0" err="1">
                <a:solidFill>
                  <a:srgbClr val="FF0000"/>
                </a:solidFill>
                <a:latin typeface="Abadi Extra Light" panose="020B0204020104020204" pitchFamily="34" charset="0"/>
              </a:rPr>
              <a:t>Anthropocene</a:t>
            </a:r>
            <a:r>
              <a:rPr lang="de-DE" sz="1400" b="1" dirty="0">
                <a:solidFill>
                  <a:srgbClr val="FF0000"/>
                </a:solidFill>
                <a:latin typeface="Abadi Extra Light" panose="020B0204020104020204" pitchFamily="34" charset="0"/>
              </a:rPr>
              <a:t>, </a:t>
            </a:r>
            <a:r>
              <a:rPr lang="de-DE" sz="1400" b="1" dirty="0" err="1">
                <a:solidFill>
                  <a:srgbClr val="FF0000"/>
                </a:solidFill>
                <a:latin typeface="Abadi Extra Light" panose="020B0204020104020204" pitchFamily="34" charset="0"/>
              </a:rPr>
              <a:t>Proc</a:t>
            </a:r>
            <a:r>
              <a:rPr lang="de-DE" sz="1400" b="1" dirty="0">
                <a:solidFill>
                  <a:srgbClr val="FF0000"/>
                </a:solidFill>
                <a:latin typeface="Abadi Extra Light" panose="020B0204020104020204" pitchFamily="34" charset="0"/>
              </a:rPr>
              <a:t>. </a:t>
            </a:r>
            <a:r>
              <a:rPr lang="de-DE" sz="1400" b="1" dirty="0" err="1">
                <a:solidFill>
                  <a:srgbClr val="FF0000"/>
                </a:solidFill>
                <a:latin typeface="Abadi Extra Light" panose="020B0204020104020204" pitchFamily="34" charset="0"/>
              </a:rPr>
              <a:t>Natl</a:t>
            </a:r>
            <a:r>
              <a:rPr lang="de-DE" sz="1400" b="1" dirty="0">
                <a:solidFill>
                  <a:srgbClr val="FF0000"/>
                </a:solidFill>
                <a:latin typeface="Abadi Extra Light" panose="020B0204020104020204" pitchFamily="34" charset="0"/>
              </a:rPr>
              <a:t>. </a:t>
            </a:r>
            <a:r>
              <a:rPr lang="de-DE" sz="1400" b="1" dirty="0" err="1">
                <a:solidFill>
                  <a:srgbClr val="FF0000"/>
                </a:solidFill>
                <a:latin typeface="Abadi Extra Light" panose="020B0204020104020204" pitchFamily="34" charset="0"/>
              </a:rPr>
              <a:t>Acad</a:t>
            </a:r>
            <a:r>
              <a:rPr lang="de-DE" sz="1400" b="1" dirty="0">
                <a:solidFill>
                  <a:srgbClr val="FF0000"/>
                </a:solidFill>
                <a:latin typeface="Abadi Extra Light" panose="020B0204020104020204" pitchFamily="34" charset="0"/>
              </a:rPr>
              <a:t>. </a:t>
            </a:r>
            <a:r>
              <a:rPr lang="de-DE" sz="1400" b="1" dirty="0" err="1">
                <a:solidFill>
                  <a:srgbClr val="FF0000"/>
                </a:solidFill>
                <a:latin typeface="Abadi Extra Light" panose="020B0204020104020204" pitchFamily="34" charset="0"/>
              </a:rPr>
              <a:t>Sci</a:t>
            </a:r>
            <a:r>
              <a:rPr lang="de-DE" sz="1400" b="1" dirty="0">
                <a:solidFill>
                  <a:srgbClr val="FF0000"/>
                </a:solidFill>
                <a:latin typeface="Abadi Extra Light" panose="020B0204020104020204" pitchFamily="34" charset="0"/>
              </a:rPr>
              <a:t>. USA, 115 (33).</a:t>
            </a:r>
            <a:br>
              <a:rPr lang="de-DE" sz="1400" b="1" dirty="0">
                <a:solidFill>
                  <a:srgbClr val="FF0000"/>
                </a:solidFill>
                <a:latin typeface="Abadi Extra Light" panose="020B0204020104020204" pitchFamily="34" charset="0"/>
              </a:rPr>
            </a:br>
            <a:r>
              <a:rPr lang="en-US" sz="1400" b="1" dirty="0">
                <a:solidFill>
                  <a:srgbClr val="FF0000"/>
                </a:solidFill>
                <a:latin typeface="Abadi Extra Light" panose="020B0204020104020204" pitchFamily="34" charset="0"/>
              </a:rPr>
              <a:t>IPCC (2007) 4th Assessment Report Working Group II, Full Report, p. 235.</a:t>
            </a:r>
            <a:endParaRPr lang="de-DE" sz="1400" b="1" dirty="0">
              <a:solidFill>
                <a:srgbClr val="FF0000"/>
              </a:solidFill>
              <a:latin typeface="Abadi Extra Light" panose="020B0204020104020204" pitchFamily="34" charset="0"/>
            </a:endParaRPr>
          </a:p>
        </p:txBody>
      </p:sp>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rgbClr val="FF0000"/>
                </a:solidFill>
                <a:latin typeface="Abadi Extra Light" panose="020B0204020104020204" pitchFamily="34" charset="0"/>
              </a:rPr>
              <a:t>Die Welt bei 2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2890897"/>
            <a:ext cx="6184900" cy="1815882"/>
          </a:xfrm>
          <a:prstGeom prst="rect">
            <a:avLst/>
          </a:prstGeom>
          <a:noFill/>
        </p:spPr>
        <p:txBody>
          <a:bodyPr wrap="square" rtlCol="0">
            <a:spAutoFit/>
          </a:bodyPr>
          <a:lstStyle/>
          <a:p>
            <a:r>
              <a:rPr lang="de-DE" sz="2800" dirty="0">
                <a:solidFill>
                  <a:srgbClr val="FF0000"/>
                </a:solidFill>
                <a:latin typeface="Abadi Extra Light" panose="020B0204020104020204" pitchFamily="34" charset="0"/>
              </a:rPr>
              <a:t>Korallenriffe, Heimat für ¼ aller im Meer lebenden Spezies und Nahrungsquelle für 500 Mio. Menschen wären</a:t>
            </a:r>
          </a:p>
          <a:p>
            <a:r>
              <a:rPr lang="de-DE" sz="2800" b="1" dirty="0">
                <a:solidFill>
                  <a:srgbClr val="FF0000"/>
                </a:solidFill>
                <a:latin typeface="Abadi Extra Light" panose="020B0204020104020204" pitchFamily="34" charset="0"/>
              </a:rPr>
              <a:t>komplett vernichtet</a:t>
            </a:r>
            <a:r>
              <a:rPr lang="de-DE" sz="2800" dirty="0">
                <a:solidFill>
                  <a:srgbClr val="FF0000"/>
                </a:solidFill>
                <a:latin typeface="Abadi Extra Light" panose="020B0204020104020204" pitchFamily="34" charset="0"/>
              </a:rPr>
              <a:t>.</a:t>
            </a:r>
            <a:endParaRPr lang="de-DE" sz="2200" i="1" dirty="0">
              <a:solidFill>
                <a:srgbClr val="FF0000"/>
              </a:solidFill>
              <a:latin typeface="Abadi Extra Light" panose="020B0204020104020204" pitchFamily="34" charset="0"/>
            </a:endParaRPr>
          </a:p>
        </p:txBody>
      </p:sp>
    </p:spTree>
    <p:extLst>
      <p:ext uri="{BB962C8B-B14F-4D97-AF65-F5344CB8AC3E}">
        <p14:creationId xmlns:p14="http://schemas.microsoft.com/office/powerpoint/2010/main" val="346178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draußen, Himmel, Mann enthält.&#10;&#10;Automatisch generierte Beschreibung">
            <a:extLst>
              <a:ext uri="{FF2B5EF4-FFF2-40B4-BE49-F238E27FC236}">
                <a16:creationId xmlns:a16="http://schemas.microsoft.com/office/drawing/2014/main" id="{6EEACCAE-86B8-42D2-A3E0-0CF0AAAE0D57}"/>
              </a:ext>
            </a:extLst>
          </p:cNvPr>
          <p:cNvPicPr>
            <a:picLocks noChangeAspect="1"/>
          </p:cNvPicPr>
          <p:nvPr/>
        </p:nvPicPr>
        <p:blipFill rotWithShape="1">
          <a:blip r:embed="rId3">
            <a:extLst>
              <a:ext uri="{28A0092B-C50C-407E-A947-70E740481C1C}">
                <a14:useLocalDpi xmlns:a14="http://schemas.microsoft.com/office/drawing/2010/main" val="0"/>
              </a:ext>
            </a:extLst>
          </a:blip>
          <a:srcRect l="20666"/>
          <a:stretch/>
        </p:blipFill>
        <p:spPr>
          <a:xfrm>
            <a:off x="191329" y="2118016"/>
            <a:ext cx="6485242" cy="5435288"/>
          </a:xfrm>
          <a:prstGeom prst="rect">
            <a:avLst/>
          </a:prstGeom>
          <a:solidFill>
            <a:schemeClr val="accent2"/>
          </a:solidFill>
          <a:ln w="76200">
            <a:solidFill>
              <a:srgbClr val="FF0000"/>
            </a:solidFill>
          </a:ln>
          <a:effectLst>
            <a:innerShdw blurRad="114300">
              <a:prstClr val="black"/>
            </a:innerShdw>
          </a:effectLst>
        </p:spPr>
      </p:pic>
    </p:spTree>
    <p:extLst>
      <p:ext uri="{BB962C8B-B14F-4D97-AF65-F5344CB8AC3E}">
        <p14:creationId xmlns:p14="http://schemas.microsoft.com/office/powerpoint/2010/main" val="887751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CE31053-6D6F-4B65-B950-AE9AD0BF5F1F}"/>
              </a:ext>
            </a:extLst>
          </p:cNvPr>
          <p:cNvSpPr txBox="1"/>
          <p:nvPr/>
        </p:nvSpPr>
        <p:spPr>
          <a:xfrm>
            <a:off x="442913" y="8831044"/>
            <a:ext cx="1857375" cy="646331"/>
          </a:xfrm>
          <a:prstGeom prst="rect">
            <a:avLst/>
          </a:prstGeom>
          <a:noFill/>
        </p:spPr>
        <p:txBody>
          <a:bodyPr wrap="square" rtlCol="0">
            <a:spAutoFit/>
          </a:bodyPr>
          <a:lstStyle/>
          <a:p>
            <a:r>
              <a:rPr lang="de-DE" dirty="0"/>
              <a:t>Version 6</a:t>
            </a:r>
            <a:br>
              <a:rPr lang="de-DE" dirty="0"/>
            </a:br>
            <a:r>
              <a:rPr lang="de-DE" dirty="0"/>
              <a:t>April 2024</a:t>
            </a:r>
          </a:p>
        </p:txBody>
      </p:sp>
    </p:spTree>
    <p:extLst>
      <p:ext uri="{BB962C8B-B14F-4D97-AF65-F5344CB8AC3E}">
        <p14:creationId xmlns:p14="http://schemas.microsoft.com/office/powerpoint/2010/main" val="3076139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rgbClr val="FF0000"/>
                </a:solidFill>
                <a:latin typeface="Abadi Extra Light" panose="020B0204020104020204" pitchFamily="34" charset="0"/>
              </a:rPr>
              <a:t>Die Welt bei 2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2052697"/>
            <a:ext cx="6184900" cy="4832092"/>
          </a:xfrm>
          <a:prstGeom prst="rect">
            <a:avLst/>
          </a:prstGeom>
          <a:noFill/>
        </p:spPr>
        <p:txBody>
          <a:bodyPr wrap="square" rtlCol="0">
            <a:spAutoFit/>
          </a:bodyPr>
          <a:lstStyle/>
          <a:p>
            <a:r>
              <a:rPr lang="de-DE" sz="2800" dirty="0">
                <a:solidFill>
                  <a:srgbClr val="FF0000"/>
                </a:solidFill>
                <a:latin typeface="Abadi Extra Light" panose="020B0204020104020204" pitchFamily="34" charset="0"/>
              </a:rPr>
              <a:t>Die Ausbruchswahrscheinlichkeit für </a:t>
            </a:r>
            <a:r>
              <a:rPr lang="de-DE" sz="2800" b="1" dirty="0">
                <a:solidFill>
                  <a:srgbClr val="FF0000"/>
                </a:solidFill>
                <a:latin typeface="Abadi Extra Light" panose="020B0204020104020204" pitchFamily="34" charset="0"/>
              </a:rPr>
              <a:t>Bürgerkriege</a:t>
            </a:r>
            <a:r>
              <a:rPr lang="de-DE" sz="2800" dirty="0">
                <a:solidFill>
                  <a:srgbClr val="FF0000"/>
                </a:solidFill>
                <a:latin typeface="Abadi Extra Light" panose="020B0204020104020204" pitchFamily="34" charset="0"/>
              </a:rPr>
              <a:t> in Afrika würde alleine durch die Erderwärmung gegenüber heute um grob </a:t>
            </a:r>
            <a:r>
              <a:rPr lang="de-DE" sz="2800" b="1" dirty="0">
                <a:solidFill>
                  <a:srgbClr val="FF0000"/>
                </a:solidFill>
                <a:latin typeface="Abadi Extra Light" panose="020B0204020104020204" pitchFamily="34" charset="0"/>
              </a:rPr>
              <a:t>40 % steigen</a:t>
            </a:r>
            <a:r>
              <a:rPr lang="de-DE" sz="2800" dirty="0">
                <a:solidFill>
                  <a:srgbClr val="FF0000"/>
                </a:solidFill>
                <a:latin typeface="Abadi Extra Light" panose="020B0204020104020204" pitchFamily="34" charset="0"/>
              </a:rPr>
              <a:t>.</a:t>
            </a:r>
          </a:p>
          <a:p>
            <a:endParaRPr lang="de-DE" sz="2800" i="1" dirty="0">
              <a:solidFill>
                <a:srgbClr val="FF0000"/>
              </a:solidFill>
              <a:latin typeface="Abadi Extra Light" panose="020B0204020104020204" pitchFamily="34" charset="0"/>
            </a:endParaRPr>
          </a:p>
          <a:p>
            <a:endParaRPr lang="de-DE" sz="2800" i="1" dirty="0">
              <a:solidFill>
                <a:srgbClr val="FF0000"/>
              </a:solidFill>
              <a:latin typeface="Abadi Extra Light" panose="020B0204020104020204" pitchFamily="34" charset="0"/>
            </a:endParaRPr>
          </a:p>
          <a:p>
            <a:endParaRPr lang="de-DE" sz="2800" i="1" dirty="0">
              <a:solidFill>
                <a:srgbClr val="FF0000"/>
              </a:solidFill>
              <a:latin typeface="Abadi Extra Light" panose="020B0204020104020204" pitchFamily="34" charset="0"/>
            </a:endParaRPr>
          </a:p>
          <a:p>
            <a:r>
              <a:rPr lang="de-DE" sz="2800" dirty="0">
                <a:solidFill>
                  <a:srgbClr val="FF0000"/>
                </a:solidFill>
                <a:latin typeface="Abadi Extra Light" panose="020B0204020104020204" pitchFamily="34" charset="0"/>
              </a:rPr>
              <a:t>Bei etwa </a:t>
            </a:r>
            <a:r>
              <a:rPr lang="de-DE" sz="2800" b="1" dirty="0">
                <a:solidFill>
                  <a:srgbClr val="FF0000"/>
                </a:solidFill>
                <a:latin typeface="Abadi Extra Light" panose="020B0204020104020204" pitchFamily="34" charset="0"/>
              </a:rPr>
              <a:t>13 % aller bewaffneten Konflikte </a:t>
            </a:r>
            <a:r>
              <a:rPr lang="de-DE" sz="2800" dirty="0">
                <a:solidFill>
                  <a:srgbClr val="FF0000"/>
                </a:solidFill>
                <a:latin typeface="Abadi Extra Light" panose="020B0204020104020204" pitchFamily="34" charset="0"/>
              </a:rPr>
              <a:t>weltweit würde der Klimawandel eine entscheidende Rolle als Teilursache spielen. (Gegenüber 5 % heute.)</a:t>
            </a:r>
            <a:endParaRPr lang="de-DE" sz="2200" dirty="0">
              <a:solidFill>
                <a:srgbClr val="FF0000"/>
              </a:solidFill>
              <a:latin typeface="Abadi Extra Light" panose="020B0204020104020204" pitchFamily="34" charset="0"/>
            </a:endParaRP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8659793"/>
            <a:ext cx="6057900" cy="954107"/>
          </a:xfrm>
          <a:prstGeom prst="rect">
            <a:avLst/>
          </a:prstGeom>
          <a:noFill/>
        </p:spPr>
        <p:txBody>
          <a:bodyPr wrap="square" rtlCol="0">
            <a:spAutoFit/>
          </a:bodyPr>
          <a:lstStyle/>
          <a:p>
            <a:r>
              <a:rPr lang="de-DE" sz="1400" b="1" dirty="0">
                <a:solidFill>
                  <a:srgbClr val="FF0000"/>
                </a:solidFill>
                <a:latin typeface="Abadi Extra Light" panose="020B0204020104020204" pitchFamily="34" charset="0"/>
              </a:rPr>
              <a:t>Quellen:</a:t>
            </a:r>
          </a:p>
          <a:p>
            <a:r>
              <a:rPr lang="en-US" sz="1400" b="1" dirty="0">
                <a:solidFill>
                  <a:srgbClr val="FF0000"/>
                </a:solidFill>
                <a:latin typeface="Abadi Extra Light" panose="020B0204020104020204" pitchFamily="34" charset="0"/>
              </a:rPr>
              <a:t>Solomon M. Hsiang, et al. (2013) Quantifying the Influence of Climate on Human Conflict, Science 341.</a:t>
            </a:r>
          </a:p>
          <a:p>
            <a:r>
              <a:rPr lang="de-DE" sz="1400" b="1" dirty="0">
                <a:solidFill>
                  <a:srgbClr val="FF0000"/>
                </a:solidFill>
                <a:latin typeface="Abadi Extra Light" panose="020B0204020104020204" pitchFamily="34" charset="0"/>
              </a:rPr>
              <a:t>Mach et al. (2019) </a:t>
            </a:r>
            <a:r>
              <a:rPr lang="en-US" sz="1400" b="1" dirty="0">
                <a:solidFill>
                  <a:srgbClr val="FF0000"/>
                </a:solidFill>
                <a:latin typeface="Abadi Extra Light" panose="020B0204020104020204" pitchFamily="34" charset="0"/>
              </a:rPr>
              <a:t>Climate as a risk factor for armed conflict, Nature 571.</a:t>
            </a:r>
            <a:endParaRPr lang="de-DE" sz="1400" b="1" dirty="0">
              <a:solidFill>
                <a:srgbClr val="FF0000"/>
              </a:solidFill>
              <a:latin typeface="Abadi Extra Light" panose="020B0204020104020204" pitchFamily="34" charset="0"/>
            </a:endParaRPr>
          </a:p>
        </p:txBody>
      </p:sp>
    </p:spTree>
    <p:extLst>
      <p:ext uri="{BB962C8B-B14F-4D97-AF65-F5344CB8AC3E}">
        <p14:creationId xmlns:p14="http://schemas.microsoft.com/office/powerpoint/2010/main" val="3387147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189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AB3A23F-4B60-4639-A135-34609FC46DD6}"/>
              </a:ext>
            </a:extLst>
          </p:cNvPr>
          <p:cNvSpPr/>
          <p:nvPr/>
        </p:nvSpPr>
        <p:spPr>
          <a:xfrm>
            <a:off x="0" y="0"/>
            <a:ext cx="6858000" cy="9906000"/>
          </a:xfrm>
          <a:prstGeom prst="rect">
            <a:avLst/>
          </a:prstGeom>
          <a:solidFill>
            <a:srgbClr val="95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18217CAD-6D0F-4D8C-9E18-CCB7E1F19F8F}"/>
              </a:ext>
            </a:extLst>
          </p:cNvPr>
          <p:cNvSpPr txBox="1"/>
          <p:nvPr/>
        </p:nvSpPr>
        <p:spPr>
          <a:xfrm>
            <a:off x="1485900" y="2565400"/>
            <a:ext cx="3606800" cy="2308324"/>
          </a:xfrm>
          <a:prstGeom prst="rect">
            <a:avLst/>
          </a:prstGeom>
          <a:noFill/>
        </p:spPr>
        <p:txBody>
          <a:bodyPr wrap="square" rtlCol="0">
            <a:spAutoFit/>
          </a:bodyPr>
          <a:lstStyle/>
          <a:p>
            <a:pPr algn="ctr"/>
            <a:r>
              <a:rPr lang="de-DE" sz="4800" b="1" dirty="0">
                <a:solidFill>
                  <a:schemeClr val="bg1"/>
                </a:solidFill>
                <a:latin typeface="Abadi Extra Light" panose="020B0204020104020204" pitchFamily="34" charset="0"/>
              </a:rPr>
              <a:t>Die Welt bei</a:t>
            </a:r>
          </a:p>
          <a:p>
            <a:pPr algn="ctr"/>
            <a:endParaRPr lang="de-DE" sz="4800" b="1" dirty="0">
              <a:solidFill>
                <a:schemeClr val="bg1"/>
              </a:solidFill>
              <a:latin typeface="Abadi Extra Light" panose="020B0204020104020204" pitchFamily="34" charset="0"/>
            </a:endParaRPr>
          </a:p>
          <a:p>
            <a:pPr algn="ctr"/>
            <a:r>
              <a:rPr lang="de-DE" sz="4800" b="1" dirty="0">
                <a:solidFill>
                  <a:schemeClr val="bg1"/>
                </a:solidFill>
                <a:latin typeface="Abadi Extra Light" panose="020B0204020104020204" pitchFamily="34" charset="0"/>
              </a:rPr>
              <a:t>3 °C</a:t>
            </a:r>
          </a:p>
        </p:txBody>
      </p:sp>
    </p:spTree>
    <p:extLst>
      <p:ext uri="{BB962C8B-B14F-4D97-AF65-F5344CB8AC3E}">
        <p14:creationId xmlns:p14="http://schemas.microsoft.com/office/powerpoint/2010/main" val="115341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Baum, Spur enthält.&#10;&#10;Automatisch generierte Beschreibung">
            <a:extLst>
              <a:ext uri="{FF2B5EF4-FFF2-40B4-BE49-F238E27FC236}">
                <a16:creationId xmlns:a16="http://schemas.microsoft.com/office/drawing/2014/main" id="{9120E5D4-1F66-401A-BA83-5811C8A56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78" y="631371"/>
            <a:ext cx="6482444" cy="8643258"/>
          </a:xfrm>
          <a:prstGeom prst="rect">
            <a:avLst/>
          </a:prstGeom>
          <a:solidFill>
            <a:schemeClr val="accent2"/>
          </a:solidFill>
          <a:ln w="76200">
            <a:solidFill>
              <a:srgbClr val="952776"/>
            </a:solidFill>
          </a:ln>
          <a:effectLst>
            <a:innerShdw blurRad="114300">
              <a:prstClr val="black"/>
            </a:innerShdw>
          </a:effectLst>
        </p:spPr>
      </p:pic>
    </p:spTree>
    <p:extLst>
      <p:ext uri="{BB962C8B-B14F-4D97-AF65-F5344CB8AC3E}">
        <p14:creationId xmlns:p14="http://schemas.microsoft.com/office/powerpoint/2010/main" val="3534549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rgbClr val="952776"/>
                </a:solidFill>
                <a:latin typeface="Abadi Extra Light" panose="020B0204020104020204" pitchFamily="34" charset="0"/>
              </a:rPr>
              <a:t>Die Welt bei 3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rgbClr val="95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rgbClr val="95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2890897"/>
            <a:ext cx="6184900" cy="1815882"/>
          </a:xfrm>
          <a:prstGeom prst="rect">
            <a:avLst/>
          </a:prstGeom>
          <a:noFill/>
        </p:spPr>
        <p:txBody>
          <a:bodyPr wrap="square" rtlCol="0">
            <a:spAutoFit/>
          </a:bodyPr>
          <a:lstStyle/>
          <a:p>
            <a:r>
              <a:rPr lang="de-DE" sz="2800" dirty="0">
                <a:solidFill>
                  <a:srgbClr val="952776"/>
                </a:solidFill>
                <a:latin typeface="Abadi Extra Light" panose="020B0204020104020204" pitchFamily="34" charset="0"/>
              </a:rPr>
              <a:t>Die Fläche, die in der Mittelmeerregion in einem durchschnittlichen Sommer von </a:t>
            </a:r>
            <a:r>
              <a:rPr lang="de-DE" sz="2800" b="1" dirty="0">
                <a:solidFill>
                  <a:srgbClr val="952776"/>
                </a:solidFill>
                <a:latin typeface="Abadi Extra Light" panose="020B0204020104020204" pitchFamily="34" charset="0"/>
              </a:rPr>
              <a:t>Waldbrand </a:t>
            </a:r>
            <a:r>
              <a:rPr lang="de-DE" sz="2800" dirty="0">
                <a:solidFill>
                  <a:srgbClr val="952776"/>
                </a:solidFill>
                <a:latin typeface="Abadi Extra Light" panose="020B0204020104020204" pitchFamily="34" charset="0"/>
              </a:rPr>
              <a:t>betroffen ist, wäre gegenüber heute etwa </a:t>
            </a:r>
            <a:r>
              <a:rPr lang="de-DE" sz="2800" b="1" dirty="0">
                <a:solidFill>
                  <a:srgbClr val="952776"/>
                </a:solidFill>
                <a:latin typeface="Abadi Extra Light" panose="020B0204020104020204" pitchFamily="34" charset="0"/>
              </a:rPr>
              <a:t>verdoppelt</a:t>
            </a:r>
            <a:r>
              <a:rPr lang="de-DE" sz="2800" dirty="0">
                <a:solidFill>
                  <a:srgbClr val="952776"/>
                </a:solidFill>
                <a:latin typeface="Abadi Extra Light" panose="020B0204020104020204" pitchFamily="34" charset="0"/>
              </a:rPr>
              <a:t>.</a:t>
            </a:r>
            <a:endParaRPr lang="de-DE" sz="2200" i="1" dirty="0">
              <a:solidFill>
                <a:srgbClr val="952776"/>
              </a:solidFill>
              <a:latin typeface="Abadi Extra Light" panose="020B0204020104020204" pitchFamily="34" charset="0"/>
            </a:endParaRP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8659793"/>
            <a:ext cx="6057900" cy="954107"/>
          </a:xfrm>
          <a:prstGeom prst="rect">
            <a:avLst/>
          </a:prstGeom>
          <a:noFill/>
        </p:spPr>
        <p:txBody>
          <a:bodyPr wrap="square" rtlCol="0">
            <a:spAutoFit/>
          </a:bodyPr>
          <a:lstStyle/>
          <a:p>
            <a:r>
              <a:rPr lang="de-DE" sz="1400" b="1" dirty="0">
                <a:solidFill>
                  <a:srgbClr val="952776"/>
                </a:solidFill>
                <a:latin typeface="Abadi Extra Light" panose="020B0204020104020204" pitchFamily="34" charset="0"/>
              </a:rPr>
              <a:t>Quelle:</a:t>
            </a:r>
          </a:p>
          <a:p>
            <a:r>
              <a:rPr lang="en-US" sz="1400" b="1" dirty="0">
                <a:solidFill>
                  <a:srgbClr val="952776"/>
                </a:solidFill>
                <a:latin typeface="Abadi Extra Light" panose="020B0204020104020204" pitchFamily="34" charset="0"/>
              </a:rPr>
              <a:t>Turco, M. et al. (2018) Exacerbated fires in Mediterranean Europe due to anthropogenic warming projected with nonstationary climate-fire models, Nature Communication 9.</a:t>
            </a:r>
          </a:p>
        </p:txBody>
      </p:sp>
    </p:spTree>
    <p:extLst>
      <p:ext uri="{BB962C8B-B14F-4D97-AF65-F5344CB8AC3E}">
        <p14:creationId xmlns:p14="http://schemas.microsoft.com/office/powerpoint/2010/main" val="1949468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1191C7-DC62-F299-CB70-19156711FB1E}"/>
              </a:ext>
            </a:extLst>
          </p:cNvPr>
          <p:cNvPicPr>
            <a:picLocks noChangeAspect="1"/>
          </p:cNvPicPr>
          <p:nvPr/>
        </p:nvPicPr>
        <p:blipFill rotWithShape="1">
          <a:blip r:embed="rId3"/>
          <a:srcRect l="6445" t="1605" r="21444" b="24518"/>
          <a:stretch/>
        </p:blipFill>
        <p:spPr>
          <a:xfrm>
            <a:off x="198119" y="2301240"/>
            <a:ext cx="6461761" cy="3723727"/>
          </a:xfrm>
          <a:prstGeom prst="rect">
            <a:avLst/>
          </a:prstGeom>
          <a:solidFill>
            <a:schemeClr val="accent2"/>
          </a:solidFill>
          <a:ln w="76200">
            <a:solidFill>
              <a:srgbClr val="952776"/>
            </a:solidFill>
          </a:ln>
          <a:effectLst>
            <a:innerShdw blurRad="114300">
              <a:prstClr val="black"/>
            </a:innerShdw>
          </a:effectLst>
        </p:spPr>
      </p:pic>
    </p:spTree>
    <p:extLst>
      <p:ext uri="{BB962C8B-B14F-4D97-AF65-F5344CB8AC3E}">
        <p14:creationId xmlns:p14="http://schemas.microsoft.com/office/powerpoint/2010/main" val="3016038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F267DF49-B6C4-4447-8A75-5FCC728932DF}"/>
              </a:ext>
            </a:extLst>
          </p:cNvPr>
          <p:cNvSpPr txBox="1"/>
          <p:nvPr/>
        </p:nvSpPr>
        <p:spPr>
          <a:xfrm>
            <a:off x="495300" y="8444349"/>
            <a:ext cx="6057900" cy="1169551"/>
          </a:xfrm>
          <a:prstGeom prst="rect">
            <a:avLst/>
          </a:prstGeom>
          <a:noFill/>
        </p:spPr>
        <p:txBody>
          <a:bodyPr wrap="square" rtlCol="0">
            <a:spAutoFit/>
          </a:bodyPr>
          <a:lstStyle/>
          <a:p>
            <a:r>
              <a:rPr lang="de-DE" sz="1400" b="1" dirty="0">
                <a:solidFill>
                  <a:srgbClr val="952776"/>
                </a:solidFill>
                <a:latin typeface="Abadi Extra Light" panose="020B0204020104020204" pitchFamily="34" charset="0"/>
              </a:rPr>
              <a:t>Quellen:</a:t>
            </a:r>
          </a:p>
          <a:p>
            <a:r>
              <a:rPr lang="en-US" sz="1400" b="1" dirty="0" err="1">
                <a:solidFill>
                  <a:srgbClr val="952776"/>
                </a:solidFill>
                <a:latin typeface="Abadi Extra Light" panose="020B0204020104020204" pitchFamily="34" charset="0"/>
              </a:rPr>
              <a:t>Kulp</a:t>
            </a:r>
            <a:r>
              <a:rPr lang="en-US" sz="1400" b="1" dirty="0">
                <a:solidFill>
                  <a:srgbClr val="952776"/>
                </a:solidFill>
                <a:latin typeface="Abadi Extra Light" panose="020B0204020104020204" pitchFamily="34" charset="0"/>
              </a:rPr>
              <a:t> et al (2019) New elevation data triple estimates of global vulnerability to sea-level rise and coastal flooding, Nature Communications 10.</a:t>
            </a:r>
          </a:p>
          <a:p>
            <a:r>
              <a:rPr lang="en-US" sz="1400" b="1" dirty="0">
                <a:solidFill>
                  <a:srgbClr val="952776"/>
                </a:solidFill>
                <a:latin typeface="Abadi Extra Light" panose="020B0204020104020204" pitchFamily="34" charset="0"/>
              </a:rPr>
              <a:t>Lu, </a:t>
            </a:r>
            <a:r>
              <a:rPr lang="en-US" sz="1400" b="1" dirty="0" err="1">
                <a:solidFill>
                  <a:srgbClr val="952776"/>
                </a:solidFill>
                <a:latin typeface="Abadi Extra Light" panose="020B0204020104020204" pitchFamily="34" charset="0"/>
              </a:rPr>
              <a:t>Flavelle</a:t>
            </a:r>
            <a:r>
              <a:rPr lang="en-US" sz="1400" b="1" dirty="0">
                <a:solidFill>
                  <a:srgbClr val="952776"/>
                </a:solidFill>
                <a:latin typeface="Abadi Extra Light" panose="020B0204020104020204" pitchFamily="34" charset="0"/>
              </a:rPr>
              <a:t> (2019) Rising Seas Will Erase More Cities by 2050, New Research Shows, New York Times..</a:t>
            </a:r>
          </a:p>
        </p:txBody>
      </p:sp>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rgbClr val="952776"/>
                </a:solidFill>
                <a:latin typeface="Abadi Extra Light" panose="020B0204020104020204" pitchFamily="34" charset="0"/>
              </a:rPr>
              <a:t>Die Welt bei 3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rgbClr val="95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rgbClr val="95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2119372"/>
            <a:ext cx="6184900" cy="5262979"/>
          </a:xfrm>
          <a:prstGeom prst="rect">
            <a:avLst/>
          </a:prstGeom>
          <a:noFill/>
        </p:spPr>
        <p:txBody>
          <a:bodyPr wrap="square" rtlCol="0">
            <a:spAutoFit/>
          </a:bodyPr>
          <a:lstStyle/>
          <a:p>
            <a:r>
              <a:rPr lang="de-DE" sz="2800" dirty="0">
                <a:solidFill>
                  <a:srgbClr val="952776"/>
                </a:solidFill>
                <a:latin typeface="Abadi Extra Light" panose="020B0204020104020204" pitchFamily="34" charset="0"/>
              </a:rPr>
              <a:t>Bis zum Jahr 2100 würde sich die Zahl der Menschen, die ständig in Angst leben, ihr Zuhause in Sturmfluten zu verlieren, um </a:t>
            </a:r>
            <a:r>
              <a:rPr lang="de-DE" sz="2800" b="1" dirty="0">
                <a:solidFill>
                  <a:srgbClr val="952776"/>
                </a:solidFill>
                <a:latin typeface="Abadi Extra Light" panose="020B0204020104020204" pitchFamily="34" charset="0"/>
              </a:rPr>
              <a:t>100 Millionen </a:t>
            </a:r>
            <a:r>
              <a:rPr lang="de-DE" sz="2800" dirty="0">
                <a:solidFill>
                  <a:srgbClr val="952776"/>
                </a:solidFill>
                <a:latin typeface="Abadi Extra Light" panose="020B0204020104020204" pitchFamily="34" charset="0"/>
              </a:rPr>
              <a:t>erhöhen.</a:t>
            </a:r>
          </a:p>
          <a:p>
            <a:endParaRPr lang="de-DE" sz="2800" dirty="0">
              <a:solidFill>
                <a:srgbClr val="952776"/>
              </a:solidFill>
              <a:latin typeface="Abadi Extra Light" panose="020B0204020104020204" pitchFamily="34" charset="0"/>
            </a:endParaRPr>
          </a:p>
          <a:p>
            <a:r>
              <a:rPr lang="de-DE" sz="2800" dirty="0">
                <a:solidFill>
                  <a:srgbClr val="952776"/>
                </a:solidFill>
                <a:latin typeface="Abadi Extra Light" panose="020B0204020104020204" pitchFamily="34" charset="0"/>
              </a:rPr>
              <a:t>Metropolen, die bis 2050 nach und nach unterhalb des Meeresspiegels liegen würden:</a:t>
            </a:r>
          </a:p>
          <a:p>
            <a:endParaRPr lang="de-DE" sz="2800" dirty="0">
              <a:solidFill>
                <a:srgbClr val="952776"/>
              </a:solidFill>
              <a:latin typeface="Abadi Extra Light" panose="020B0204020104020204" pitchFamily="34" charset="0"/>
            </a:endParaRPr>
          </a:p>
          <a:p>
            <a:r>
              <a:rPr lang="de-DE" sz="2800" dirty="0">
                <a:solidFill>
                  <a:srgbClr val="952776"/>
                </a:solidFill>
                <a:latin typeface="Abadi Extra Light" panose="020B0204020104020204" pitchFamily="34" charset="0"/>
              </a:rPr>
              <a:t>Shanghai,</a:t>
            </a:r>
          </a:p>
          <a:p>
            <a:r>
              <a:rPr lang="de-DE" sz="2800" dirty="0">
                <a:solidFill>
                  <a:srgbClr val="952776"/>
                </a:solidFill>
                <a:latin typeface="Abadi Extra Light" panose="020B0204020104020204" pitchFamily="34" charset="0"/>
              </a:rPr>
              <a:t>Bangkok,</a:t>
            </a:r>
          </a:p>
          <a:p>
            <a:r>
              <a:rPr lang="de-DE" sz="2800" dirty="0">
                <a:solidFill>
                  <a:srgbClr val="952776"/>
                </a:solidFill>
                <a:latin typeface="Abadi Extra Light" panose="020B0204020104020204" pitchFamily="34" charset="0"/>
              </a:rPr>
              <a:t>Mumbai.</a:t>
            </a:r>
          </a:p>
        </p:txBody>
      </p:sp>
    </p:spTree>
    <p:extLst>
      <p:ext uri="{BB962C8B-B14F-4D97-AF65-F5344CB8AC3E}">
        <p14:creationId xmlns:p14="http://schemas.microsoft.com/office/powerpoint/2010/main" val="814371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aum, draußen, Bagger, Pflanze enthält.&#10;&#10;Automatisch generierte Beschreibung">
            <a:extLst>
              <a:ext uri="{FF2B5EF4-FFF2-40B4-BE49-F238E27FC236}">
                <a16:creationId xmlns:a16="http://schemas.microsoft.com/office/drawing/2014/main" id="{E66604B7-21EF-9264-D928-98EE7FADC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97" y="765517"/>
            <a:ext cx="5813406" cy="3875604"/>
          </a:xfrm>
          <a:prstGeom prst="rect">
            <a:avLst/>
          </a:prstGeom>
          <a:solidFill>
            <a:schemeClr val="accent2"/>
          </a:solidFill>
          <a:ln w="76200">
            <a:solidFill>
              <a:srgbClr val="952776"/>
            </a:solidFill>
          </a:ln>
          <a:effectLst>
            <a:innerShdw blurRad="114300">
              <a:prstClr val="black"/>
            </a:innerShdw>
          </a:effectLst>
        </p:spPr>
      </p:pic>
      <p:pic>
        <p:nvPicPr>
          <p:cNvPr id="6" name="Grafik 5" descr="Ein Bild, das draußen, Himmel, Berg, Natur enthält.&#10;&#10;Automatisch generierte Beschreibung">
            <a:extLst>
              <a:ext uri="{FF2B5EF4-FFF2-40B4-BE49-F238E27FC236}">
                <a16:creationId xmlns:a16="http://schemas.microsoft.com/office/drawing/2014/main" id="{F0376628-B37D-4D3E-F403-F2FB8B466A4B}"/>
              </a:ext>
            </a:extLst>
          </p:cNvPr>
          <p:cNvPicPr>
            <a:picLocks noChangeAspect="1"/>
          </p:cNvPicPr>
          <p:nvPr/>
        </p:nvPicPr>
        <p:blipFill>
          <a:blip r:embed="rId4">
            <a:extLst>
              <a:ext uri="{BEBA8EAE-BF5A-486C-A8C5-ECC9F3942E4B}">
                <a14:imgProps xmlns:a14="http://schemas.microsoft.com/office/drawing/2010/main">
                  <a14:imgLayer r:embed="rId5">
                    <a14:imgEffect>
                      <a14:saturation sat="150000"/>
                    </a14:imgEffect>
                    <a14:imgEffect>
                      <a14:brightnessContrast bright="20000" contrast="-20000"/>
                    </a14:imgEffect>
                  </a14:imgLayer>
                </a14:imgProps>
              </a:ext>
            </a:extLst>
          </a:blip>
          <a:stretch>
            <a:fillRect/>
          </a:stretch>
        </p:blipFill>
        <p:spPr>
          <a:xfrm>
            <a:off x="522297" y="4936634"/>
            <a:ext cx="5813406" cy="4387019"/>
          </a:xfrm>
          <a:prstGeom prst="rect">
            <a:avLst/>
          </a:prstGeom>
          <a:solidFill>
            <a:schemeClr val="accent2"/>
          </a:solidFill>
          <a:ln w="76200">
            <a:solidFill>
              <a:srgbClr val="952776"/>
            </a:solidFill>
          </a:ln>
          <a:effectLst>
            <a:innerShdw blurRad="114300">
              <a:prstClr val="black"/>
            </a:innerShdw>
          </a:effectLst>
        </p:spPr>
      </p:pic>
    </p:spTree>
    <p:extLst>
      <p:ext uri="{BB962C8B-B14F-4D97-AF65-F5344CB8AC3E}">
        <p14:creationId xmlns:p14="http://schemas.microsoft.com/office/powerpoint/2010/main" val="4074360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rgbClr val="952776"/>
                </a:solidFill>
                <a:latin typeface="Abadi Extra Light" panose="020B0204020104020204" pitchFamily="34" charset="0"/>
              </a:rPr>
              <a:t>Die Welt bei 3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rgbClr val="95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rgbClr val="95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2890897"/>
            <a:ext cx="6184900" cy="3539430"/>
          </a:xfrm>
          <a:prstGeom prst="rect">
            <a:avLst/>
          </a:prstGeom>
          <a:noFill/>
        </p:spPr>
        <p:txBody>
          <a:bodyPr wrap="square" rtlCol="0">
            <a:spAutoFit/>
          </a:bodyPr>
          <a:lstStyle/>
          <a:p>
            <a:r>
              <a:rPr lang="de-DE" sz="2800" dirty="0">
                <a:solidFill>
                  <a:srgbClr val="952776"/>
                </a:solidFill>
                <a:latin typeface="Abadi Extra Light" panose="020B0204020104020204" pitchFamily="34" charset="0"/>
              </a:rPr>
              <a:t>Der jährliche wirtschaftliche Schaden durch die Erderwärmung</a:t>
            </a:r>
          </a:p>
          <a:p>
            <a:br>
              <a:rPr lang="de-DE" sz="2800" dirty="0">
                <a:solidFill>
                  <a:srgbClr val="952776"/>
                </a:solidFill>
                <a:latin typeface="Abadi Extra Light" panose="020B0204020104020204" pitchFamily="34" charset="0"/>
              </a:rPr>
            </a:br>
            <a:r>
              <a:rPr lang="de-DE" sz="2800" dirty="0">
                <a:solidFill>
                  <a:srgbClr val="952776"/>
                </a:solidFill>
                <a:latin typeface="Abadi Extra Light" panose="020B0204020104020204" pitchFamily="34" charset="0"/>
              </a:rPr>
              <a:t>wäre </a:t>
            </a:r>
            <a:r>
              <a:rPr lang="de-DE" sz="2800" b="1" dirty="0">
                <a:solidFill>
                  <a:srgbClr val="952776"/>
                </a:solidFill>
                <a:latin typeface="Abadi Extra Light" panose="020B0204020104020204" pitchFamily="34" charset="0"/>
              </a:rPr>
              <a:t>viermal so groß </a:t>
            </a:r>
            <a:r>
              <a:rPr lang="de-DE" sz="2800" dirty="0">
                <a:solidFill>
                  <a:srgbClr val="952776"/>
                </a:solidFill>
                <a:latin typeface="Abadi Extra Light" panose="020B0204020104020204" pitchFamily="34" charset="0"/>
              </a:rPr>
              <a:t>wie</a:t>
            </a:r>
            <a:br>
              <a:rPr lang="de-DE" sz="2800" dirty="0">
                <a:solidFill>
                  <a:srgbClr val="952776"/>
                </a:solidFill>
                <a:latin typeface="Abadi Extra Light" panose="020B0204020104020204" pitchFamily="34" charset="0"/>
              </a:rPr>
            </a:br>
            <a:r>
              <a:rPr lang="de-DE" sz="2800" dirty="0">
                <a:solidFill>
                  <a:srgbClr val="952776"/>
                </a:solidFill>
                <a:latin typeface="Abadi Extra Light" panose="020B0204020104020204" pitchFamily="34" charset="0"/>
              </a:rPr>
              <a:t>der Schaden durch die </a:t>
            </a:r>
            <a:r>
              <a:rPr lang="de-DE" sz="2800" b="1" dirty="0">
                <a:solidFill>
                  <a:srgbClr val="952776"/>
                </a:solidFill>
                <a:latin typeface="Abadi Extra Light" panose="020B0204020104020204" pitchFamily="34" charset="0"/>
              </a:rPr>
              <a:t>Corona-Krise</a:t>
            </a:r>
            <a:br>
              <a:rPr lang="de-DE" sz="2800" dirty="0">
                <a:solidFill>
                  <a:srgbClr val="952776"/>
                </a:solidFill>
                <a:latin typeface="Abadi Extra Light" panose="020B0204020104020204" pitchFamily="34" charset="0"/>
              </a:rPr>
            </a:br>
            <a:br>
              <a:rPr lang="de-DE" sz="2800" dirty="0">
                <a:solidFill>
                  <a:srgbClr val="952776"/>
                </a:solidFill>
                <a:latin typeface="Abadi Extra Light" panose="020B0204020104020204" pitchFamily="34" charset="0"/>
              </a:rPr>
            </a:br>
            <a:r>
              <a:rPr lang="de-DE" sz="2800" dirty="0">
                <a:solidFill>
                  <a:srgbClr val="952776"/>
                </a:solidFill>
                <a:latin typeface="Abadi Extra Light" panose="020B0204020104020204" pitchFamily="34" charset="0"/>
              </a:rPr>
              <a:t>und würde im Gegensatz zu dieser</a:t>
            </a:r>
            <a:br>
              <a:rPr lang="de-DE" sz="2800" dirty="0">
                <a:solidFill>
                  <a:srgbClr val="952776"/>
                </a:solidFill>
                <a:latin typeface="Abadi Extra Light" panose="020B0204020104020204" pitchFamily="34" charset="0"/>
              </a:rPr>
            </a:br>
            <a:r>
              <a:rPr lang="de-DE" sz="2800" b="1" dirty="0">
                <a:solidFill>
                  <a:srgbClr val="952776"/>
                </a:solidFill>
                <a:latin typeface="Abadi Extra Light" panose="020B0204020104020204" pitchFamily="34" charset="0"/>
              </a:rPr>
              <a:t>ständig andauern.</a:t>
            </a:r>
            <a:endParaRPr lang="de-DE" sz="2800" dirty="0">
              <a:solidFill>
                <a:srgbClr val="952776"/>
              </a:solidFill>
              <a:latin typeface="Abadi Extra Light" panose="020B0204020104020204" pitchFamily="34" charset="0"/>
            </a:endParaRP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8659793"/>
            <a:ext cx="6184900" cy="954107"/>
          </a:xfrm>
          <a:prstGeom prst="rect">
            <a:avLst/>
          </a:prstGeom>
          <a:noFill/>
        </p:spPr>
        <p:txBody>
          <a:bodyPr wrap="square" rtlCol="0">
            <a:spAutoFit/>
          </a:bodyPr>
          <a:lstStyle/>
          <a:p>
            <a:r>
              <a:rPr lang="de-DE" sz="1400" b="1" dirty="0">
                <a:solidFill>
                  <a:srgbClr val="952776"/>
                </a:solidFill>
                <a:latin typeface="Abadi Extra Light" panose="020B0204020104020204" pitchFamily="34" charset="0"/>
              </a:rPr>
              <a:t>Quellen:</a:t>
            </a:r>
            <a:br>
              <a:rPr lang="de-DE" sz="1400" b="1" dirty="0">
                <a:solidFill>
                  <a:srgbClr val="952776"/>
                </a:solidFill>
                <a:latin typeface="Abadi Extra Light" panose="020B0204020104020204" pitchFamily="34" charset="0"/>
              </a:rPr>
            </a:br>
            <a:r>
              <a:rPr lang="en-US" sz="1400" b="1" dirty="0">
                <a:solidFill>
                  <a:srgbClr val="952776"/>
                </a:solidFill>
                <a:latin typeface="Abadi Extra Light" panose="020B0204020104020204" pitchFamily="34" charset="0"/>
              </a:rPr>
              <a:t>Swiss Re Institute (2021) The economics of climate change: no action not an option.</a:t>
            </a:r>
          </a:p>
          <a:p>
            <a:r>
              <a:rPr lang="en-US" sz="1400" b="1" dirty="0">
                <a:solidFill>
                  <a:srgbClr val="952776"/>
                </a:solidFill>
                <a:latin typeface="Abadi Extra Light" panose="020B0204020104020204" pitchFamily="34" charset="0"/>
              </a:rPr>
              <a:t>M. </a:t>
            </a:r>
            <a:r>
              <a:rPr lang="en-US" sz="1400" b="1" dirty="0" err="1">
                <a:solidFill>
                  <a:srgbClr val="952776"/>
                </a:solidFill>
                <a:latin typeface="Abadi Extra Light" panose="020B0204020104020204" pitchFamily="34" charset="0"/>
              </a:rPr>
              <a:t>Szmigiera</a:t>
            </a:r>
            <a:r>
              <a:rPr lang="en-US" sz="1400" b="1" dirty="0">
                <a:solidFill>
                  <a:srgbClr val="952776"/>
                </a:solidFill>
                <a:latin typeface="Abadi Extra Light" panose="020B0204020104020204" pitchFamily="34" charset="0"/>
              </a:rPr>
              <a:t> (2021) Impact of the coronavirus pandemic on the global economy - Statistics &amp; Facts, Statista.</a:t>
            </a:r>
          </a:p>
        </p:txBody>
      </p:sp>
    </p:spTree>
    <p:extLst>
      <p:ext uri="{BB962C8B-B14F-4D97-AF65-F5344CB8AC3E}">
        <p14:creationId xmlns:p14="http://schemas.microsoft.com/office/powerpoint/2010/main" val="3232459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71147FD7-7257-69F0-A908-4AC3FF0F957B}"/>
              </a:ext>
            </a:extLst>
          </p:cNvPr>
          <p:cNvSpPr/>
          <p:nvPr/>
        </p:nvSpPr>
        <p:spPr>
          <a:xfrm>
            <a:off x="182879" y="2111411"/>
            <a:ext cx="6492240" cy="4966722"/>
          </a:xfrm>
          <a:prstGeom prst="rect">
            <a:avLst/>
          </a:prstGeom>
          <a:solidFill>
            <a:schemeClr val="bg1"/>
          </a:solidFill>
          <a:ln w="76200">
            <a:solidFill>
              <a:srgbClr val="952776"/>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92661FB7-C9A6-D720-00D4-B8280729157E}"/>
              </a:ext>
            </a:extLst>
          </p:cNvPr>
          <p:cNvPicPr>
            <a:picLocks noChangeAspect="1"/>
          </p:cNvPicPr>
          <p:nvPr/>
        </p:nvPicPr>
        <p:blipFill rotWithShape="1">
          <a:blip r:embed="rId3"/>
          <a:srcRect l="19376" t="5393" r="15816" b="64697"/>
          <a:stretch/>
        </p:blipFill>
        <p:spPr>
          <a:xfrm>
            <a:off x="457198" y="2722033"/>
            <a:ext cx="6070398" cy="2918460"/>
          </a:xfrm>
          <a:prstGeom prst="rect">
            <a:avLst/>
          </a:prstGeom>
          <a:solidFill>
            <a:schemeClr val="accent2"/>
          </a:solidFill>
          <a:ln w="76200">
            <a:noFill/>
          </a:ln>
          <a:effectLst/>
        </p:spPr>
      </p:pic>
      <p:sp>
        <p:nvSpPr>
          <p:cNvPr id="6" name="Rechteck 5">
            <a:extLst>
              <a:ext uri="{FF2B5EF4-FFF2-40B4-BE49-F238E27FC236}">
                <a16:creationId xmlns:a16="http://schemas.microsoft.com/office/drawing/2014/main" id="{66AAB9EE-D3FB-F030-D9CB-014A7DF7AAFD}"/>
              </a:ext>
            </a:extLst>
          </p:cNvPr>
          <p:cNvSpPr/>
          <p:nvPr/>
        </p:nvSpPr>
        <p:spPr>
          <a:xfrm>
            <a:off x="1814035" y="6128173"/>
            <a:ext cx="3398982" cy="631768"/>
          </a:xfrm>
          <a:prstGeom prst="rect">
            <a:avLst/>
          </a:prstGeom>
          <a:solidFill>
            <a:srgbClr val="FFFF00"/>
          </a:solidFill>
          <a:ln w="12700">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800" dirty="0">
              <a:latin typeface="+mn-lt"/>
            </a:endParaRPr>
          </a:p>
        </p:txBody>
      </p:sp>
      <p:sp>
        <p:nvSpPr>
          <p:cNvPr id="7" name="Rechteck 6">
            <a:extLst>
              <a:ext uri="{FF2B5EF4-FFF2-40B4-BE49-F238E27FC236}">
                <a16:creationId xmlns:a16="http://schemas.microsoft.com/office/drawing/2014/main" id="{BAA2CFB8-6F8E-B96D-9027-101B2993162E}"/>
              </a:ext>
            </a:extLst>
          </p:cNvPr>
          <p:cNvSpPr/>
          <p:nvPr/>
        </p:nvSpPr>
        <p:spPr>
          <a:xfrm>
            <a:off x="2943459" y="6195229"/>
            <a:ext cx="2225040" cy="499688"/>
          </a:xfrm>
          <a:prstGeom prst="rect">
            <a:avLst/>
          </a:prstGeom>
          <a:solidFill>
            <a:srgbClr val="FF9F11"/>
          </a:solidFill>
          <a:ln w="12700">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800" dirty="0">
              <a:latin typeface="+mn-lt"/>
            </a:endParaRPr>
          </a:p>
        </p:txBody>
      </p:sp>
      <p:sp>
        <p:nvSpPr>
          <p:cNvPr id="8" name="Rechteck 7">
            <a:extLst>
              <a:ext uri="{FF2B5EF4-FFF2-40B4-BE49-F238E27FC236}">
                <a16:creationId xmlns:a16="http://schemas.microsoft.com/office/drawing/2014/main" id="{30902720-46A8-EAF2-0F89-98B90D37F2DD}"/>
              </a:ext>
            </a:extLst>
          </p:cNvPr>
          <p:cNvSpPr/>
          <p:nvPr/>
        </p:nvSpPr>
        <p:spPr>
          <a:xfrm>
            <a:off x="4101698" y="6268381"/>
            <a:ext cx="1024128" cy="329184"/>
          </a:xfrm>
          <a:prstGeom prst="rect">
            <a:avLst/>
          </a:prstGeom>
          <a:solidFill>
            <a:srgbClr val="FF0000"/>
          </a:solidFill>
          <a:ln w="12700">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800" dirty="0">
              <a:latin typeface="+mn-lt"/>
            </a:endParaRPr>
          </a:p>
        </p:txBody>
      </p:sp>
      <p:sp>
        <p:nvSpPr>
          <p:cNvPr id="9" name="Rechteck 8">
            <a:extLst>
              <a:ext uri="{FF2B5EF4-FFF2-40B4-BE49-F238E27FC236}">
                <a16:creationId xmlns:a16="http://schemas.microsoft.com/office/drawing/2014/main" id="{64685C98-1AA2-BD88-A184-D4909D3F0130}"/>
              </a:ext>
            </a:extLst>
          </p:cNvPr>
          <p:cNvSpPr/>
          <p:nvPr/>
        </p:nvSpPr>
        <p:spPr>
          <a:xfrm>
            <a:off x="929520" y="2332879"/>
            <a:ext cx="5198492" cy="492443"/>
          </a:xfrm>
          <a:prstGeom prst="rect">
            <a:avLst/>
          </a:prstGeom>
          <a:noFill/>
          <a:ln w="127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de-DE" sz="1800" b="0" dirty="0">
                <a:latin typeface="+mn-lt"/>
                <a:sym typeface="Wingdings" panose="05000000000000000000" pitchFamily="2" charset="2"/>
              </a:rPr>
              <a:t>Simulation für +2,7 °C</a:t>
            </a:r>
            <a:endParaRPr lang="de-DE" sz="2400" dirty="0">
              <a:latin typeface="+mn-lt"/>
            </a:endParaRPr>
          </a:p>
        </p:txBody>
      </p:sp>
      <p:sp>
        <p:nvSpPr>
          <p:cNvPr id="10" name="Rechteck 9">
            <a:extLst>
              <a:ext uri="{FF2B5EF4-FFF2-40B4-BE49-F238E27FC236}">
                <a16:creationId xmlns:a16="http://schemas.microsoft.com/office/drawing/2014/main" id="{97481723-15D1-A129-88FE-C3093FAD0E19}"/>
              </a:ext>
            </a:extLst>
          </p:cNvPr>
          <p:cNvSpPr/>
          <p:nvPr/>
        </p:nvSpPr>
        <p:spPr>
          <a:xfrm>
            <a:off x="1964302" y="6254745"/>
            <a:ext cx="856497" cy="338919"/>
          </a:xfrm>
          <a:prstGeom prst="rect">
            <a:avLst/>
          </a:prstGeom>
          <a:noFill/>
          <a:ln w="127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e-DE" sz="1800" b="0" dirty="0">
                <a:latin typeface="+mn-lt"/>
                <a:sym typeface="Wingdings" panose="05000000000000000000" pitchFamily="2" charset="2"/>
              </a:rPr>
              <a:t>&gt; 100</a:t>
            </a:r>
            <a:endParaRPr lang="de-DE" sz="2400" dirty="0">
              <a:latin typeface="+mn-lt"/>
            </a:endParaRPr>
          </a:p>
        </p:txBody>
      </p:sp>
      <p:sp>
        <p:nvSpPr>
          <p:cNvPr id="11" name="Rechteck 10">
            <a:extLst>
              <a:ext uri="{FF2B5EF4-FFF2-40B4-BE49-F238E27FC236}">
                <a16:creationId xmlns:a16="http://schemas.microsoft.com/office/drawing/2014/main" id="{A9749EB8-753F-64C4-C726-731F8F50ABCF}"/>
              </a:ext>
            </a:extLst>
          </p:cNvPr>
          <p:cNvSpPr/>
          <p:nvPr/>
        </p:nvSpPr>
        <p:spPr>
          <a:xfrm>
            <a:off x="3100374" y="6254745"/>
            <a:ext cx="856497" cy="338919"/>
          </a:xfrm>
          <a:prstGeom prst="rect">
            <a:avLst/>
          </a:prstGeom>
          <a:noFill/>
          <a:ln w="127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e-DE" sz="1800" b="0" dirty="0">
                <a:latin typeface="+mn-lt"/>
                <a:sym typeface="Wingdings" panose="05000000000000000000" pitchFamily="2" charset="2"/>
              </a:rPr>
              <a:t>&gt; 200</a:t>
            </a:r>
            <a:endParaRPr lang="de-DE" sz="2400" dirty="0">
              <a:latin typeface="+mn-lt"/>
            </a:endParaRPr>
          </a:p>
        </p:txBody>
      </p:sp>
      <p:sp>
        <p:nvSpPr>
          <p:cNvPr id="12" name="Rechteck 11">
            <a:extLst>
              <a:ext uri="{FF2B5EF4-FFF2-40B4-BE49-F238E27FC236}">
                <a16:creationId xmlns:a16="http://schemas.microsoft.com/office/drawing/2014/main" id="{C751DAAC-9F6D-7574-EE00-EEEEF9C753EA}"/>
              </a:ext>
            </a:extLst>
          </p:cNvPr>
          <p:cNvSpPr/>
          <p:nvPr/>
        </p:nvSpPr>
        <p:spPr>
          <a:xfrm>
            <a:off x="4229057" y="6254745"/>
            <a:ext cx="856497" cy="338919"/>
          </a:xfrm>
          <a:prstGeom prst="rect">
            <a:avLst/>
          </a:prstGeom>
          <a:noFill/>
          <a:ln w="127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e-DE" sz="1800" b="0" dirty="0">
                <a:latin typeface="+mn-lt"/>
                <a:sym typeface="Wingdings" panose="05000000000000000000" pitchFamily="2" charset="2"/>
              </a:rPr>
              <a:t>&gt; 300</a:t>
            </a:r>
            <a:endParaRPr lang="de-DE" sz="2400" dirty="0">
              <a:latin typeface="+mn-lt"/>
            </a:endParaRPr>
          </a:p>
        </p:txBody>
      </p:sp>
      <p:sp>
        <p:nvSpPr>
          <p:cNvPr id="14" name="Rechteck 13">
            <a:extLst>
              <a:ext uri="{FF2B5EF4-FFF2-40B4-BE49-F238E27FC236}">
                <a16:creationId xmlns:a16="http://schemas.microsoft.com/office/drawing/2014/main" id="{A0621C9C-2A63-A5D8-F000-E701553850BB}"/>
              </a:ext>
            </a:extLst>
          </p:cNvPr>
          <p:cNvSpPr/>
          <p:nvPr/>
        </p:nvSpPr>
        <p:spPr>
          <a:xfrm>
            <a:off x="929520" y="5753412"/>
            <a:ext cx="5198492" cy="492443"/>
          </a:xfrm>
          <a:prstGeom prst="rect">
            <a:avLst/>
          </a:prstGeom>
          <a:noFill/>
          <a:ln w="127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de-DE" sz="1800" b="0" dirty="0">
                <a:latin typeface="+mn-lt"/>
                <a:sym typeface="Wingdings" panose="05000000000000000000" pitchFamily="2" charset="2"/>
              </a:rPr>
              <a:t>Anzahl Tage im Jahr mit </a:t>
            </a:r>
            <a:r>
              <a:rPr lang="de-DE" sz="1800" b="1" dirty="0">
                <a:latin typeface="+mn-lt"/>
                <a:sym typeface="Wingdings" panose="05000000000000000000" pitchFamily="2" charset="2"/>
              </a:rPr>
              <a:t>tödlichen Hitzewellen</a:t>
            </a:r>
            <a:endParaRPr lang="de-DE" sz="2400" b="1" dirty="0">
              <a:latin typeface="+mn-lt"/>
            </a:endParaRPr>
          </a:p>
        </p:txBody>
      </p:sp>
    </p:spTree>
    <p:extLst>
      <p:ext uri="{BB962C8B-B14F-4D97-AF65-F5344CB8AC3E}">
        <p14:creationId xmlns:p14="http://schemas.microsoft.com/office/powerpoint/2010/main" val="3260362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AB3A23F-4B60-4639-A135-34609FC46DD6}"/>
              </a:ext>
            </a:extLst>
          </p:cNvPr>
          <p:cNvSpPr/>
          <p:nvPr/>
        </p:nvSpPr>
        <p:spPr>
          <a:xfrm>
            <a:off x="0" y="0"/>
            <a:ext cx="6858000" cy="990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18217CAD-6D0F-4D8C-9E18-CCB7E1F19F8F}"/>
              </a:ext>
            </a:extLst>
          </p:cNvPr>
          <p:cNvSpPr txBox="1"/>
          <p:nvPr/>
        </p:nvSpPr>
        <p:spPr>
          <a:xfrm>
            <a:off x="1485900" y="2565400"/>
            <a:ext cx="3606800" cy="3785652"/>
          </a:xfrm>
          <a:prstGeom prst="rect">
            <a:avLst/>
          </a:prstGeom>
          <a:noFill/>
        </p:spPr>
        <p:txBody>
          <a:bodyPr wrap="square" rtlCol="0">
            <a:spAutoFit/>
          </a:bodyPr>
          <a:lstStyle/>
          <a:p>
            <a:pPr algn="ctr"/>
            <a:r>
              <a:rPr lang="de-DE" sz="4800" b="1" dirty="0">
                <a:solidFill>
                  <a:schemeClr val="bg1"/>
                </a:solidFill>
                <a:latin typeface="Abadi Extra Light" panose="020B0204020104020204" pitchFamily="34" charset="0"/>
              </a:rPr>
              <a:t>1,5 °C</a:t>
            </a:r>
          </a:p>
          <a:p>
            <a:pPr algn="ctr"/>
            <a:endParaRPr lang="de-DE" sz="4800" b="1" dirty="0">
              <a:solidFill>
                <a:schemeClr val="bg1"/>
              </a:solidFill>
              <a:latin typeface="Abadi Extra Light" panose="020B0204020104020204" pitchFamily="34" charset="0"/>
            </a:endParaRPr>
          </a:p>
          <a:p>
            <a:pPr algn="ctr"/>
            <a:r>
              <a:rPr lang="de-DE" sz="4800" b="1" dirty="0">
                <a:solidFill>
                  <a:schemeClr val="bg1"/>
                </a:solidFill>
                <a:latin typeface="Abadi Extra Light" panose="020B0204020104020204" pitchFamily="34" charset="0"/>
              </a:rPr>
              <a:t>vs.</a:t>
            </a:r>
          </a:p>
          <a:p>
            <a:pPr algn="ctr"/>
            <a:endParaRPr lang="de-DE" sz="4800" b="1" dirty="0">
              <a:solidFill>
                <a:schemeClr val="bg1"/>
              </a:solidFill>
              <a:latin typeface="Abadi Extra Light" panose="020B0204020104020204" pitchFamily="34" charset="0"/>
            </a:endParaRPr>
          </a:p>
          <a:p>
            <a:pPr algn="ctr"/>
            <a:r>
              <a:rPr lang="de-DE" sz="4800" b="1" dirty="0">
                <a:solidFill>
                  <a:schemeClr val="bg1"/>
                </a:solidFill>
                <a:latin typeface="Abadi Extra Light" panose="020B0204020104020204" pitchFamily="34" charset="0"/>
              </a:rPr>
              <a:t>2 °C</a:t>
            </a:r>
          </a:p>
        </p:txBody>
      </p:sp>
    </p:spTree>
    <p:extLst>
      <p:ext uri="{BB962C8B-B14F-4D97-AF65-F5344CB8AC3E}">
        <p14:creationId xmlns:p14="http://schemas.microsoft.com/office/powerpoint/2010/main" val="2945751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F267DF49-B6C4-4447-8A75-5FCC728932DF}"/>
              </a:ext>
            </a:extLst>
          </p:cNvPr>
          <p:cNvSpPr txBox="1"/>
          <p:nvPr/>
        </p:nvSpPr>
        <p:spPr>
          <a:xfrm>
            <a:off x="495300" y="9090680"/>
            <a:ext cx="6057900" cy="523220"/>
          </a:xfrm>
          <a:prstGeom prst="rect">
            <a:avLst/>
          </a:prstGeom>
          <a:noFill/>
        </p:spPr>
        <p:txBody>
          <a:bodyPr wrap="square" rtlCol="0">
            <a:spAutoFit/>
          </a:bodyPr>
          <a:lstStyle/>
          <a:p>
            <a:r>
              <a:rPr lang="de-DE" sz="1400" b="1" dirty="0">
                <a:solidFill>
                  <a:srgbClr val="952776"/>
                </a:solidFill>
                <a:latin typeface="Abadi Extra Light" panose="020B0204020104020204" pitchFamily="34" charset="0"/>
              </a:rPr>
              <a:t>Quelle:</a:t>
            </a:r>
          </a:p>
          <a:p>
            <a:r>
              <a:rPr lang="de-DE" sz="1400" b="1" dirty="0">
                <a:solidFill>
                  <a:srgbClr val="952776"/>
                </a:solidFill>
                <a:latin typeface="Abadi Extra Light" panose="020B0204020104020204" pitchFamily="34" charset="0"/>
              </a:rPr>
              <a:t>Mora, C. et al (2017) Global </a:t>
            </a:r>
            <a:r>
              <a:rPr lang="de-DE" sz="1400" b="1" dirty="0" err="1">
                <a:solidFill>
                  <a:srgbClr val="952776"/>
                </a:solidFill>
                <a:latin typeface="Abadi Extra Light" panose="020B0204020104020204" pitchFamily="34" charset="0"/>
              </a:rPr>
              <a:t>risk</a:t>
            </a:r>
            <a:r>
              <a:rPr lang="de-DE" sz="1400" b="1" dirty="0">
                <a:solidFill>
                  <a:srgbClr val="952776"/>
                </a:solidFill>
                <a:latin typeface="Abadi Extra Light" panose="020B0204020104020204" pitchFamily="34" charset="0"/>
              </a:rPr>
              <a:t> </a:t>
            </a:r>
            <a:r>
              <a:rPr lang="de-DE" sz="1400" b="1" dirty="0" err="1">
                <a:solidFill>
                  <a:srgbClr val="952776"/>
                </a:solidFill>
                <a:latin typeface="Abadi Extra Light" panose="020B0204020104020204" pitchFamily="34" charset="0"/>
              </a:rPr>
              <a:t>of</a:t>
            </a:r>
            <a:r>
              <a:rPr lang="de-DE" sz="1400" b="1" dirty="0">
                <a:solidFill>
                  <a:srgbClr val="952776"/>
                </a:solidFill>
                <a:latin typeface="Abadi Extra Light" panose="020B0204020104020204" pitchFamily="34" charset="0"/>
              </a:rPr>
              <a:t> </a:t>
            </a:r>
            <a:r>
              <a:rPr lang="de-DE" sz="1400" b="1" dirty="0" err="1">
                <a:solidFill>
                  <a:srgbClr val="952776"/>
                </a:solidFill>
                <a:latin typeface="Abadi Extra Light" panose="020B0204020104020204" pitchFamily="34" charset="0"/>
              </a:rPr>
              <a:t>deadly</a:t>
            </a:r>
            <a:r>
              <a:rPr lang="de-DE" sz="1400" b="1" dirty="0">
                <a:solidFill>
                  <a:srgbClr val="952776"/>
                </a:solidFill>
                <a:latin typeface="Abadi Extra Light" panose="020B0204020104020204" pitchFamily="34" charset="0"/>
              </a:rPr>
              <a:t> </a:t>
            </a:r>
            <a:r>
              <a:rPr lang="de-DE" sz="1400" b="1" dirty="0" err="1">
                <a:solidFill>
                  <a:srgbClr val="952776"/>
                </a:solidFill>
                <a:latin typeface="Abadi Extra Light" panose="020B0204020104020204" pitchFamily="34" charset="0"/>
              </a:rPr>
              <a:t>heat</a:t>
            </a:r>
            <a:r>
              <a:rPr lang="de-DE" sz="1400" b="1" dirty="0">
                <a:solidFill>
                  <a:srgbClr val="952776"/>
                </a:solidFill>
                <a:latin typeface="Abadi Extra Light" panose="020B0204020104020204" pitchFamily="34" charset="0"/>
              </a:rPr>
              <a:t>, Nature Climate Change 7.</a:t>
            </a:r>
            <a:endParaRPr lang="en-US" sz="1400" b="1" dirty="0">
              <a:solidFill>
                <a:srgbClr val="952776"/>
              </a:solidFill>
              <a:latin typeface="Abadi Extra Light" panose="020B0204020104020204" pitchFamily="34" charset="0"/>
            </a:endParaRPr>
          </a:p>
        </p:txBody>
      </p:sp>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rgbClr val="952776"/>
                </a:solidFill>
                <a:latin typeface="Abadi Extra Light" panose="020B0204020104020204" pitchFamily="34" charset="0"/>
              </a:rPr>
              <a:t>Die Welt bei 3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rgbClr val="95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rgbClr val="95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2890897"/>
            <a:ext cx="6184900" cy="1815882"/>
          </a:xfrm>
          <a:prstGeom prst="rect">
            <a:avLst/>
          </a:prstGeom>
          <a:noFill/>
        </p:spPr>
        <p:txBody>
          <a:bodyPr wrap="square" rtlCol="0">
            <a:spAutoFit/>
          </a:bodyPr>
          <a:lstStyle/>
          <a:p>
            <a:r>
              <a:rPr lang="de-DE" sz="2800" dirty="0">
                <a:solidFill>
                  <a:srgbClr val="952776"/>
                </a:solidFill>
                <a:latin typeface="Abadi Extra Light" panose="020B0204020104020204" pitchFamily="34" charset="0"/>
              </a:rPr>
              <a:t>Zahlreiche Regionen entlang des Äquators einschließlich einiger Metropolen wie Jakarta, Singapur, Kuala Lumpur und Lagos würden </a:t>
            </a:r>
            <a:r>
              <a:rPr lang="de-DE" sz="2800" b="1" dirty="0">
                <a:solidFill>
                  <a:srgbClr val="952776"/>
                </a:solidFill>
                <a:latin typeface="Abadi Extra Light" panose="020B0204020104020204" pitchFamily="34" charset="0"/>
              </a:rPr>
              <a:t>für den Menschen unbewohnbar</a:t>
            </a:r>
            <a:r>
              <a:rPr lang="de-DE" sz="2800" dirty="0">
                <a:solidFill>
                  <a:srgbClr val="952776"/>
                </a:solidFill>
                <a:latin typeface="Abadi Extra Light" panose="020B0204020104020204" pitchFamily="34" charset="0"/>
              </a:rPr>
              <a:t>.</a:t>
            </a:r>
            <a:endParaRPr lang="de-DE" sz="2200" i="1" dirty="0">
              <a:solidFill>
                <a:srgbClr val="952776"/>
              </a:solidFill>
              <a:latin typeface="Abadi Extra Light" panose="020B0204020104020204" pitchFamily="34" charset="0"/>
            </a:endParaRPr>
          </a:p>
        </p:txBody>
      </p:sp>
    </p:spTree>
    <p:extLst>
      <p:ext uri="{BB962C8B-B14F-4D97-AF65-F5344CB8AC3E}">
        <p14:creationId xmlns:p14="http://schemas.microsoft.com/office/powerpoint/2010/main" val="2938008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Boden, Rock enthält.&#10;&#10;Automatisch generierte Beschreibung">
            <a:extLst>
              <a:ext uri="{FF2B5EF4-FFF2-40B4-BE49-F238E27FC236}">
                <a16:creationId xmlns:a16="http://schemas.microsoft.com/office/drawing/2014/main" id="{8D57389A-86D9-4302-8252-763A88986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190500"/>
            <a:ext cx="6350000" cy="9525000"/>
          </a:xfrm>
          <a:prstGeom prst="rect">
            <a:avLst/>
          </a:prstGeom>
          <a:solidFill>
            <a:schemeClr val="accent2"/>
          </a:solidFill>
          <a:ln w="76200">
            <a:solidFill>
              <a:srgbClr val="952776"/>
            </a:solidFill>
          </a:ln>
          <a:effectLst>
            <a:innerShdw blurRad="114300">
              <a:prstClr val="black"/>
            </a:innerShdw>
          </a:effectLst>
        </p:spPr>
      </p:pic>
    </p:spTree>
    <p:extLst>
      <p:ext uri="{BB962C8B-B14F-4D97-AF65-F5344CB8AC3E}">
        <p14:creationId xmlns:p14="http://schemas.microsoft.com/office/powerpoint/2010/main" val="1204237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rgbClr val="952776"/>
                </a:solidFill>
                <a:latin typeface="Abadi Extra Light" panose="020B0204020104020204" pitchFamily="34" charset="0"/>
              </a:rPr>
              <a:t>Die Welt bei 3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rgbClr val="95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rgbClr val="95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2636064"/>
            <a:ext cx="6195060" cy="3539430"/>
          </a:xfrm>
          <a:prstGeom prst="rect">
            <a:avLst/>
          </a:prstGeom>
          <a:noFill/>
        </p:spPr>
        <p:txBody>
          <a:bodyPr wrap="square" rtlCol="0">
            <a:spAutoFit/>
          </a:bodyPr>
          <a:lstStyle/>
          <a:p>
            <a:r>
              <a:rPr lang="de-DE" sz="2800" dirty="0">
                <a:solidFill>
                  <a:srgbClr val="952776"/>
                </a:solidFill>
                <a:latin typeface="Abadi Extra Light" panose="020B0204020104020204" pitchFamily="34" charset="0"/>
              </a:rPr>
              <a:t>Die durchschnittliche</a:t>
            </a:r>
            <a:br>
              <a:rPr lang="de-DE" sz="2800" dirty="0">
                <a:solidFill>
                  <a:srgbClr val="952776"/>
                </a:solidFill>
                <a:latin typeface="Abadi Extra Light" panose="020B0204020104020204" pitchFamily="34" charset="0"/>
              </a:rPr>
            </a:br>
            <a:r>
              <a:rPr lang="de-DE" sz="2800" b="1" dirty="0">
                <a:solidFill>
                  <a:srgbClr val="952776"/>
                </a:solidFill>
                <a:latin typeface="Abadi Extra Light" panose="020B0204020104020204" pitchFamily="34" charset="0"/>
              </a:rPr>
              <a:t>Dauer einer Dürre</a:t>
            </a:r>
          </a:p>
          <a:p>
            <a:br>
              <a:rPr lang="de-DE" sz="2800" b="1" dirty="0">
                <a:solidFill>
                  <a:srgbClr val="952776"/>
                </a:solidFill>
                <a:latin typeface="Abadi Extra Light" panose="020B0204020104020204" pitchFamily="34" charset="0"/>
              </a:rPr>
            </a:br>
            <a:r>
              <a:rPr lang="de-DE" sz="2800" dirty="0">
                <a:solidFill>
                  <a:srgbClr val="952776"/>
                </a:solidFill>
                <a:latin typeface="Abadi Extra Light" panose="020B0204020104020204" pitchFamily="34" charset="0"/>
              </a:rPr>
              <a:t>in Südasien würde 15 Monate betragen, </a:t>
            </a:r>
          </a:p>
          <a:p>
            <a:endParaRPr lang="de-DE" sz="2800" dirty="0">
              <a:solidFill>
                <a:srgbClr val="952776"/>
              </a:solidFill>
              <a:latin typeface="Abadi Extra Light" panose="020B0204020104020204" pitchFamily="34" charset="0"/>
            </a:endParaRPr>
          </a:p>
          <a:p>
            <a:r>
              <a:rPr lang="de-DE" sz="2800" dirty="0">
                <a:solidFill>
                  <a:srgbClr val="952776"/>
                </a:solidFill>
                <a:latin typeface="Abadi Extra Light" panose="020B0204020104020204" pitchFamily="34" charset="0"/>
              </a:rPr>
              <a:t>in Südeuropa 18 Monate</a:t>
            </a:r>
          </a:p>
          <a:p>
            <a:endParaRPr lang="de-DE" sz="2800" dirty="0">
              <a:solidFill>
                <a:srgbClr val="952776"/>
              </a:solidFill>
              <a:latin typeface="Abadi Extra Light" panose="020B0204020104020204" pitchFamily="34" charset="0"/>
            </a:endParaRPr>
          </a:p>
          <a:p>
            <a:r>
              <a:rPr lang="de-DE" sz="2800" dirty="0">
                <a:solidFill>
                  <a:srgbClr val="952776"/>
                </a:solidFill>
                <a:latin typeface="Abadi Extra Light" panose="020B0204020104020204" pitchFamily="34" charset="0"/>
              </a:rPr>
              <a:t>und in Nordafrika über 5 Jahre.</a:t>
            </a:r>
            <a:endParaRPr lang="de-DE" sz="2200" i="1" dirty="0">
              <a:solidFill>
                <a:srgbClr val="952776"/>
              </a:solidFill>
              <a:latin typeface="Abadi Extra Light" panose="020B0204020104020204" pitchFamily="34" charset="0"/>
            </a:endParaRP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8875236"/>
            <a:ext cx="6057900" cy="738664"/>
          </a:xfrm>
          <a:prstGeom prst="rect">
            <a:avLst/>
          </a:prstGeom>
          <a:noFill/>
        </p:spPr>
        <p:txBody>
          <a:bodyPr wrap="square" rtlCol="0">
            <a:spAutoFit/>
          </a:bodyPr>
          <a:lstStyle/>
          <a:p>
            <a:r>
              <a:rPr lang="de-DE" sz="1400" b="1" dirty="0">
                <a:solidFill>
                  <a:srgbClr val="952776"/>
                </a:solidFill>
                <a:latin typeface="Abadi Extra Light" panose="020B0204020104020204" pitchFamily="34" charset="0"/>
              </a:rPr>
              <a:t>Quelle:</a:t>
            </a:r>
          </a:p>
          <a:p>
            <a:r>
              <a:rPr lang="en-US" sz="1400" b="1" dirty="0">
                <a:solidFill>
                  <a:srgbClr val="952776"/>
                </a:solidFill>
                <a:latin typeface="Abadi Extra Light" panose="020B0204020104020204" pitchFamily="34" charset="0"/>
              </a:rPr>
              <a:t>Naumann, G. et al. (2018) Global Changes in Drought Conditions Under Different Levels of Warming, Geophysical Research Letters 45 (7).</a:t>
            </a:r>
          </a:p>
        </p:txBody>
      </p:sp>
    </p:spTree>
    <p:extLst>
      <p:ext uri="{BB962C8B-B14F-4D97-AF65-F5344CB8AC3E}">
        <p14:creationId xmlns:p14="http://schemas.microsoft.com/office/powerpoint/2010/main" val="1360673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35" descr="Ein Bild, das Text, Karte enthält.&#10;&#10;Automatisch generierte Beschreibung">
            <a:extLst>
              <a:ext uri="{FF2B5EF4-FFF2-40B4-BE49-F238E27FC236}">
                <a16:creationId xmlns:a16="http://schemas.microsoft.com/office/drawing/2014/main" id="{5F5545E7-385C-99AE-86C6-E1F8A94611AF}"/>
              </a:ext>
            </a:extLst>
          </p:cNvPr>
          <p:cNvPicPr>
            <a:picLocks noChangeAspect="1"/>
          </p:cNvPicPr>
          <p:nvPr/>
        </p:nvPicPr>
        <p:blipFill rotWithShape="1">
          <a:blip r:embed="rId3">
            <a:extLst>
              <a:ext uri="{28A0092B-C50C-407E-A947-70E740481C1C}">
                <a14:useLocalDpi xmlns:a14="http://schemas.microsoft.com/office/drawing/2010/main" val="0"/>
              </a:ext>
            </a:extLst>
          </a:blip>
          <a:srcRect l="12821" t="5654" r="13077" b="4081"/>
          <a:stretch/>
        </p:blipFill>
        <p:spPr>
          <a:xfrm>
            <a:off x="756139" y="393616"/>
            <a:ext cx="5328137" cy="9181357"/>
          </a:xfrm>
          <a:prstGeom prst="rect">
            <a:avLst/>
          </a:prstGeom>
          <a:solidFill>
            <a:schemeClr val="accent2"/>
          </a:solidFill>
          <a:ln w="76200">
            <a:solidFill>
              <a:srgbClr val="952776"/>
            </a:solidFill>
          </a:ln>
          <a:effectLst>
            <a:innerShdw blurRad="114300">
              <a:prstClr val="black"/>
            </a:innerShdw>
          </a:effectLst>
        </p:spPr>
      </p:pic>
    </p:spTree>
    <p:extLst>
      <p:ext uri="{BB962C8B-B14F-4D97-AF65-F5344CB8AC3E}">
        <p14:creationId xmlns:p14="http://schemas.microsoft.com/office/powerpoint/2010/main" val="2513781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F267DF49-B6C4-4447-8A75-5FCC728932DF}"/>
              </a:ext>
            </a:extLst>
          </p:cNvPr>
          <p:cNvSpPr txBox="1"/>
          <p:nvPr/>
        </p:nvSpPr>
        <p:spPr>
          <a:xfrm>
            <a:off x="495300" y="8444349"/>
            <a:ext cx="6057900" cy="1169551"/>
          </a:xfrm>
          <a:prstGeom prst="rect">
            <a:avLst/>
          </a:prstGeom>
          <a:noFill/>
        </p:spPr>
        <p:txBody>
          <a:bodyPr wrap="square" rtlCol="0">
            <a:spAutoFit/>
          </a:bodyPr>
          <a:lstStyle/>
          <a:p>
            <a:r>
              <a:rPr lang="de-DE" sz="1400" b="1" dirty="0">
                <a:solidFill>
                  <a:srgbClr val="952776"/>
                </a:solidFill>
                <a:latin typeface="Abadi Extra Light" panose="020B0204020104020204" pitchFamily="34" charset="0"/>
              </a:rPr>
              <a:t>Quellen:</a:t>
            </a:r>
          </a:p>
          <a:p>
            <a:r>
              <a:rPr lang="en-US" sz="1400" b="1" dirty="0">
                <a:solidFill>
                  <a:srgbClr val="952776"/>
                </a:solidFill>
                <a:latin typeface="Abadi Extra Light" panose="020B0204020104020204" pitchFamily="34" charset="0"/>
              </a:rPr>
              <a:t>Bloch et al. (2019) Status and Change of the Cryosphere in the Extended Hindu Kush Himalaya Region in ICIMOD: The Hindu Kush Himalaya Assessment.</a:t>
            </a:r>
            <a:br>
              <a:rPr lang="en-US" sz="1400" b="1" dirty="0">
                <a:solidFill>
                  <a:srgbClr val="952776"/>
                </a:solidFill>
                <a:latin typeface="Abadi Extra Light" panose="020B0204020104020204" pitchFamily="34" charset="0"/>
              </a:rPr>
            </a:br>
            <a:r>
              <a:rPr lang="en-US" sz="1400" b="1" dirty="0">
                <a:solidFill>
                  <a:srgbClr val="952776"/>
                </a:solidFill>
                <a:latin typeface="Abadi Extra Light" panose="020B0204020104020204" pitchFamily="34" charset="0"/>
              </a:rPr>
              <a:t>ICIMOD. (2023) Water, ice, society, and ecosystems in the Hindu</a:t>
            </a:r>
          </a:p>
          <a:p>
            <a:r>
              <a:rPr lang="en-US" sz="1400" b="1" dirty="0">
                <a:solidFill>
                  <a:srgbClr val="952776"/>
                </a:solidFill>
                <a:latin typeface="Abadi Extra Light" panose="020B0204020104020204" pitchFamily="34" charset="0"/>
              </a:rPr>
              <a:t>Kush Himalaya: An outlook.</a:t>
            </a:r>
          </a:p>
        </p:txBody>
      </p:sp>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rgbClr val="952776"/>
                </a:solidFill>
                <a:latin typeface="Abadi Extra Light" panose="020B0204020104020204" pitchFamily="34" charset="0"/>
              </a:rPr>
              <a:t>Die Welt bei 3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rgbClr val="95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rgbClr val="95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2636064"/>
            <a:ext cx="6195060" cy="4401205"/>
          </a:xfrm>
          <a:prstGeom prst="rect">
            <a:avLst/>
          </a:prstGeom>
          <a:noFill/>
        </p:spPr>
        <p:txBody>
          <a:bodyPr wrap="square" rtlCol="0">
            <a:spAutoFit/>
          </a:bodyPr>
          <a:lstStyle/>
          <a:p>
            <a:r>
              <a:rPr lang="de-DE" sz="2800" dirty="0">
                <a:solidFill>
                  <a:srgbClr val="952776"/>
                </a:solidFill>
                <a:latin typeface="Abadi Extra Light" panose="020B0204020104020204" pitchFamily="34" charset="0"/>
              </a:rPr>
              <a:t>Die Gletscher des Hindukusch und</a:t>
            </a:r>
            <a:br>
              <a:rPr lang="de-DE" sz="2800" dirty="0">
                <a:solidFill>
                  <a:srgbClr val="952776"/>
                </a:solidFill>
                <a:latin typeface="Abadi Extra Light" panose="020B0204020104020204" pitchFamily="34" charset="0"/>
              </a:rPr>
            </a:br>
            <a:r>
              <a:rPr lang="de-DE" sz="2800" dirty="0">
                <a:solidFill>
                  <a:srgbClr val="952776"/>
                </a:solidFill>
                <a:latin typeface="Abadi Extra Light" panose="020B0204020104020204" pitchFamily="34" charset="0"/>
              </a:rPr>
              <a:t>des Himalayas würden nur noch</a:t>
            </a:r>
            <a:br>
              <a:rPr lang="de-DE" sz="2800" dirty="0">
                <a:solidFill>
                  <a:srgbClr val="952776"/>
                </a:solidFill>
                <a:latin typeface="Abadi Extra Light" panose="020B0204020104020204" pitchFamily="34" charset="0"/>
              </a:rPr>
            </a:br>
            <a:r>
              <a:rPr lang="de-DE" sz="2800" b="1" dirty="0">
                <a:solidFill>
                  <a:srgbClr val="952776"/>
                </a:solidFill>
                <a:latin typeface="Abadi Extra Light" panose="020B0204020104020204" pitchFamily="34" charset="0"/>
              </a:rPr>
              <a:t>⅓ so viel Wasser </a:t>
            </a:r>
            <a:r>
              <a:rPr lang="de-DE" sz="2800" dirty="0">
                <a:solidFill>
                  <a:srgbClr val="952776"/>
                </a:solidFill>
                <a:latin typeface="Abadi Extra Light" panose="020B0204020104020204" pitchFamily="34" charset="0"/>
              </a:rPr>
              <a:t>speichern.</a:t>
            </a:r>
          </a:p>
          <a:p>
            <a:endParaRPr lang="de-DE" sz="2800" dirty="0">
              <a:solidFill>
                <a:srgbClr val="952776"/>
              </a:solidFill>
              <a:latin typeface="Abadi Extra Light" panose="020B0204020104020204" pitchFamily="34" charset="0"/>
            </a:endParaRPr>
          </a:p>
          <a:p>
            <a:r>
              <a:rPr lang="de-DE" sz="2800" dirty="0">
                <a:solidFill>
                  <a:srgbClr val="952776"/>
                </a:solidFill>
                <a:latin typeface="Abadi Extra Light" panose="020B0204020104020204" pitchFamily="34" charset="0"/>
              </a:rPr>
              <a:t>Die Wasserversorgung Indiens, Pakistans und Afghanistans durch den Indus wäre dadurch noch </a:t>
            </a:r>
            <a:r>
              <a:rPr lang="de-DE" sz="2800" b="1" dirty="0">
                <a:solidFill>
                  <a:srgbClr val="952776"/>
                </a:solidFill>
                <a:latin typeface="Abadi Extra Light" panose="020B0204020104020204" pitchFamily="34" charset="0"/>
              </a:rPr>
              <a:t>deutlich instabiler </a:t>
            </a:r>
            <a:r>
              <a:rPr lang="de-DE" sz="2800" dirty="0">
                <a:solidFill>
                  <a:srgbClr val="952776"/>
                </a:solidFill>
                <a:latin typeface="Abadi Extra Light" panose="020B0204020104020204" pitchFamily="34" charset="0"/>
              </a:rPr>
              <a:t>als heute.</a:t>
            </a:r>
          </a:p>
          <a:p>
            <a:endParaRPr lang="de-DE" sz="2800" dirty="0">
              <a:solidFill>
                <a:srgbClr val="952776"/>
              </a:solidFill>
              <a:latin typeface="Abadi Extra Light" panose="020B0204020104020204" pitchFamily="34" charset="0"/>
            </a:endParaRPr>
          </a:p>
          <a:p>
            <a:r>
              <a:rPr lang="de-DE" sz="2800" b="1" dirty="0">
                <a:solidFill>
                  <a:srgbClr val="952776"/>
                </a:solidFill>
                <a:latin typeface="Abadi Extra Light" panose="020B0204020104020204" pitchFamily="34" charset="0"/>
              </a:rPr>
              <a:t>2 Milliarden Menschen </a:t>
            </a:r>
            <a:r>
              <a:rPr lang="de-DE" sz="2800" dirty="0">
                <a:solidFill>
                  <a:srgbClr val="952776"/>
                </a:solidFill>
                <a:latin typeface="Abadi Extra Light" panose="020B0204020104020204" pitchFamily="34" charset="0"/>
              </a:rPr>
              <a:t>beziehen ihr Trinkwasser aus dieser Gebirgsregion.</a:t>
            </a:r>
          </a:p>
        </p:txBody>
      </p:sp>
    </p:spTree>
    <p:extLst>
      <p:ext uri="{BB962C8B-B14F-4D97-AF65-F5344CB8AC3E}">
        <p14:creationId xmlns:p14="http://schemas.microsoft.com/office/powerpoint/2010/main" val="2308414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387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AB3A23F-4B60-4639-A135-34609FC46DD6}"/>
              </a:ext>
            </a:extLst>
          </p:cNvPr>
          <p:cNvSpPr/>
          <p:nvPr/>
        </p:nvSpPr>
        <p:spPr>
          <a:xfrm>
            <a:off x="0" y="0"/>
            <a:ext cx="6858000" cy="990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18217CAD-6D0F-4D8C-9E18-CCB7E1F19F8F}"/>
              </a:ext>
            </a:extLst>
          </p:cNvPr>
          <p:cNvSpPr txBox="1"/>
          <p:nvPr/>
        </p:nvSpPr>
        <p:spPr>
          <a:xfrm>
            <a:off x="1485900" y="2565400"/>
            <a:ext cx="3606800" cy="2308324"/>
          </a:xfrm>
          <a:prstGeom prst="rect">
            <a:avLst/>
          </a:prstGeom>
          <a:noFill/>
        </p:spPr>
        <p:txBody>
          <a:bodyPr wrap="square" rtlCol="0">
            <a:spAutoFit/>
          </a:bodyPr>
          <a:lstStyle/>
          <a:p>
            <a:pPr algn="ctr"/>
            <a:r>
              <a:rPr lang="de-DE" sz="4800" b="1" dirty="0">
                <a:solidFill>
                  <a:schemeClr val="bg1"/>
                </a:solidFill>
                <a:latin typeface="Abadi Extra Light" panose="020B0204020104020204" pitchFamily="34" charset="0"/>
              </a:rPr>
              <a:t>Die Welt bei</a:t>
            </a:r>
          </a:p>
          <a:p>
            <a:pPr algn="ctr"/>
            <a:endParaRPr lang="de-DE" sz="4800" b="1" dirty="0">
              <a:solidFill>
                <a:schemeClr val="bg1"/>
              </a:solidFill>
              <a:latin typeface="Abadi Extra Light" panose="020B0204020104020204" pitchFamily="34" charset="0"/>
            </a:endParaRPr>
          </a:p>
          <a:p>
            <a:pPr algn="ctr"/>
            <a:r>
              <a:rPr lang="de-DE" sz="4800" b="1" dirty="0">
                <a:solidFill>
                  <a:schemeClr val="bg1"/>
                </a:solidFill>
                <a:latin typeface="Abadi Extra Light" panose="020B0204020104020204" pitchFamily="34" charset="0"/>
              </a:rPr>
              <a:t>4 °C</a:t>
            </a:r>
          </a:p>
        </p:txBody>
      </p:sp>
    </p:spTree>
    <p:extLst>
      <p:ext uri="{BB962C8B-B14F-4D97-AF65-F5344CB8AC3E}">
        <p14:creationId xmlns:p14="http://schemas.microsoft.com/office/powerpoint/2010/main" val="3543114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71147FD7-7257-69F0-A908-4AC3FF0F957B}"/>
              </a:ext>
            </a:extLst>
          </p:cNvPr>
          <p:cNvSpPr/>
          <p:nvPr/>
        </p:nvSpPr>
        <p:spPr>
          <a:xfrm>
            <a:off x="182879" y="2111411"/>
            <a:ext cx="6492240" cy="4966722"/>
          </a:xfrm>
          <a:prstGeom prst="rect">
            <a:avLst/>
          </a:prstGeom>
          <a:solidFill>
            <a:schemeClr val="bg1"/>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92661FB7-C9A6-D720-00D4-B8280729157E}"/>
              </a:ext>
            </a:extLst>
          </p:cNvPr>
          <p:cNvPicPr>
            <a:picLocks noChangeAspect="1"/>
          </p:cNvPicPr>
          <p:nvPr/>
        </p:nvPicPr>
        <p:blipFill rotWithShape="1">
          <a:blip r:embed="rId3"/>
          <a:srcRect l="19539" t="40431" r="15653" b="29659"/>
          <a:stretch/>
        </p:blipFill>
        <p:spPr>
          <a:xfrm>
            <a:off x="457198" y="2722033"/>
            <a:ext cx="6070398" cy="2918460"/>
          </a:xfrm>
          <a:prstGeom prst="rect">
            <a:avLst/>
          </a:prstGeom>
          <a:solidFill>
            <a:schemeClr val="accent2"/>
          </a:solidFill>
          <a:ln w="76200">
            <a:noFill/>
          </a:ln>
          <a:effectLst/>
        </p:spPr>
      </p:pic>
      <p:sp>
        <p:nvSpPr>
          <p:cNvPr id="6" name="Rechteck 5">
            <a:extLst>
              <a:ext uri="{FF2B5EF4-FFF2-40B4-BE49-F238E27FC236}">
                <a16:creationId xmlns:a16="http://schemas.microsoft.com/office/drawing/2014/main" id="{66AAB9EE-D3FB-F030-D9CB-014A7DF7AAFD}"/>
              </a:ext>
            </a:extLst>
          </p:cNvPr>
          <p:cNvSpPr/>
          <p:nvPr/>
        </p:nvSpPr>
        <p:spPr>
          <a:xfrm>
            <a:off x="1814035" y="6128173"/>
            <a:ext cx="3398982" cy="631768"/>
          </a:xfrm>
          <a:prstGeom prst="rect">
            <a:avLst/>
          </a:prstGeom>
          <a:solidFill>
            <a:srgbClr val="FFFF00"/>
          </a:solidFill>
          <a:ln w="12700">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800" dirty="0">
              <a:latin typeface="+mn-lt"/>
            </a:endParaRPr>
          </a:p>
        </p:txBody>
      </p:sp>
      <p:sp>
        <p:nvSpPr>
          <p:cNvPr id="7" name="Rechteck 6">
            <a:extLst>
              <a:ext uri="{FF2B5EF4-FFF2-40B4-BE49-F238E27FC236}">
                <a16:creationId xmlns:a16="http://schemas.microsoft.com/office/drawing/2014/main" id="{BAA2CFB8-6F8E-B96D-9027-101B2993162E}"/>
              </a:ext>
            </a:extLst>
          </p:cNvPr>
          <p:cNvSpPr/>
          <p:nvPr/>
        </p:nvSpPr>
        <p:spPr>
          <a:xfrm>
            <a:off x="2943459" y="6195229"/>
            <a:ext cx="2225040" cy="499688"/>
          </a:xfrm>
          <a:prstGeom prst="rect">
            <a:avLst/>
          </a:prstGeom>
          <a:solidFill>
            <a:srgbClr val="FF9F11"/>
          </a:solidFill>
          <a:ln w="12700">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800" dirty="0">
              <a:latin typeface="+mn-lt"/>
            </a:endParaRPr>
          </a:p>
        </p:txBody>
      </p:sp>
      <p:sp>
        <p:nvSpPr>
          <p:cNvPr id="8" name="Rechteck 7">
            <a:extLst>
              <a:ext uri="{FF2B5EF4-FFF2-40B4-BE49-F238E27FC236}">
                <a16:creationId xmlns:a16="http://schemas.microsoft.com/office/drawing/2014/main" id="{30902720-46A8-EAF2-0F89-98B90D37F2DD}"/>
              </a:ext>
            </a:extLst>
          </p:cNvPr>
          <p:cNvSpPr/>
          <p:nvPr/>
        </p:nvSpPr>
        <p:spPr>
          <a:xfrm>
            <a:off x="4101698" y="6268381"/>
            <a:ext cx="1024128" cy="329184"/>
          </a:xfrm>
          <a:prstGeom prst="rect">
            <a:avLst/>
          </a:prstGeom>
          <a:solidFill>
            <a:srgbClr val="FF0000"/>
          </a:solidFill>
          <a:ln w="12700">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800" dirty="0">
              <a:latin typeface="+mn-lt"/>
            </a:endParaRPr>
          </a:p>
        </p:txBody>
      </p:sp>
      <p:sp>
        <p:nvSpPr>
          <p:cNvPr id="9" name="Rechteck 8">
            <a:extLst>
              <a:ext uri="{FF2B5EF4-FFF2-40B4-BE49-F238E27FC236}">
                <a16:creationId xmlns:a16="http://schemas.microsoft.com/office/drawing/2014/main" id="{64685C98-1AA2-BD88-A184-D4909D3F0130}"/>
              </a:ext>
            </a:extLst>
          </p:cNvPr>
          <p:cNvSpPr/>
          <p:nvPr/>
        </p:nvSpPr>
        <p:spPr>
          <a:xfrm>
            <a:off x="929520" y="2332879"/>
            <a:ext cx="5198492" cy="492443"/>
          </a:xfrm>
          <a:prstGeom prst="rect">
            <a:avLst/>
          </a:prstGeom>
          <a:noFill/>
          <a:ln w="127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de-DE" sz="1800" b="0" dirty="0">
                <a:latin typeface="+mn-lt"/>
                <a:sym typeface="Wingdings" panose="05000000000000000000" pitchFamily="2" charset="2"/>
              </a:rPr>
              <a:t>Simulation für +4,5 °C</a:t>
            </a:r>
            <a:endParaRPr lang="de-DE" sz="2400" dirty="0">
              <a:latin typeface="+mn-lt"/>
            </a:endParaRPr>
          </a:p>
        </p:txBody>
      </p:sp>
      <p:sp>
        <p:nvSpPr>
          <p:cNvPr id="10" name="Rechteck 9">
            <a:extLst>
              <a:ext uri="{FF2B5EF4-FFF2-40B4-BE49-F238E27FC236}">
                <a16:creationId xmlns:a16="http://schemas.microsoft.com/office/drawing/2014/main" id="{97481723-15D1-A129-88FE-C3093FAD0E19}"/>
              </a:ext>
            </a:extLst>
          </p:cNvPr>
          <p:cNvSpPr/>
          <p:nvPr/>
        </p:nvSpPr>
        <p:spPr>
          <a:xfrm>
            <a:off x="1964302" y="6254745"/>
            <a:ext cx="856497" cy="338919"/>
          </a:xfrm>
          <a:prstGeom prst="rect">
            <a:avLst/>
          </a:prstGeom>
          <a:noFill/>
          <a:ln w="127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e-DE" sz="1800" b="0" dirty="0">
                <a:latin typeface="+mn-lt"/>
                <a:sym typeface="Wingdings" panose="05000000000000000000" pitchFamily="2" charset="2"/>
              </a:rPr>
              <a:t>&gt; 100</a:t>
            </a:r>
            <a:endParaRPr lang="de-DE" sz="2400" dirty="0">
              <a:latin typeface="+mn-lt"/>
            </a:endParaRPr>
          </a:p>
        </p:txBody>
      </p:sp>
      <p:sp>
        <p:nvSpPr>
          <p:cNvPr id="11" name="Rechteck 10">
            <a:extLst>
              <a:ext uri="{FF2B5EF4-FFF2-40B4-BE49-F238E27FC236}">
                <a16:creationId xmlns:a16="http://schemas.microsoft.com/office/drawing/2014/main" id="{A9749EB8-753F-64C4-C726-731F8F50ABCF}"/>
              </a:ext>
            </a:extLst>
          </p:cNvPr>
          <p:cNvSpPr/>
          <p:nvPr/>
        </p:nvSpPr>
        <p:spPr>
          <a:xfrm>
            <a:off x="3100374" y="6254745"/>
            <a:ext cx="856497" cy="338919"/>
          </a:xfrm>
          <a:prstGeom prst="rect">
            <a:avLst/>
          </a:prstGeom>
          <a:noFill/>
          <a:ln w="127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e-DE" sz="1800" b="0" dirty="0">
                <a:latin typeface="+mn-lt"/>
                <a:sym typeface="Wingdings" panose="05000000000000000000" pitchFamily="2" charset="2"/>
              </a:rPr>
              <a:t>&gt; 200</a:t>
            </a:r>
            <a:endParaRPr lang="de-DE" sz="2400" dirty="0">
              <a:latin typeface="+mn-lt"/>
            </a:endParaRPr>
          </a:p>
        </p:txBody>
      </p:sp>
      <p:sp>
        <p:nvSpPr>
          <p:cNvPr id="12" name="Rechteck 11">
            <a:extLst>
              <a:ext uri="{FF2B5EF4-FFF2-40B4-BE49-F238E27FC236}">
                <a16:creationId xmlns:a16="http://schemas.microsoft.com/office/drawing/2014/main" id="{C751DAAC-9F6D-7574-EE00-EEEEF9C753EA}"/>
              </a:ext>
            </a:extLst>
          </p:cNvPr>
          <p:cNvSpPr/>
          <p:nvPr/>
        </p:nvSpPr>
        <p:spPr>
          <a:xfrm>
            <a:off x="4229057" y="6254745"/>
            <a:ext cx="856497" cy="338919"/>
          </a:xfrm>
          <a:prstGeom prst="rect">
            <a:avLst/>
          </a:prstGeom>
          <a:noFill/>
          <a:ln w="127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e-DE" sz="1800" b="0" dirty="0">
                <a:latin typeface="+mn-lt"/>
                <a:sym typeface="Wingdings" panose="05000000000000000000" pitchFamily="2" charset="2"/>
              </a:rPr>
              <a:t>&gt; 300</a:t>
            </a:r>
            <a:endParaRPr lang="de-DE" sz="2400" dirty="0">
              <a:latin typeface="+mn-lt"/>
            </a:endParaRPr>
          </a:p>
        </p:txBody>
      </p:sp>
      <p:sp>
        <p:nvSpPr>
          <p:cNvPr id="14" name="Rechteck 13">
            <a:extLst>
              <a:ext uri="{FF2B5EF4-FFF2-40B4-BE49-F238E27FC236}">
                <a16:creationId xmlns:a16="http://schemas.microsoft.com/office/drawing/2014/main" id="{A0621C9C-2A63-A5D8-F000-E701553850BB}"/>
              </a:ext>
            </a:extLst>
          </p:cNvPr>
          <p:cNvSpPr/>
          <p:nvPr/>
        </p:nvSpPr>
        <p:spPr>
          <a:xfrm>
            <a:off x="929520" y="5753412"/>
            <a:ext cx="5198492" cy="492443"/>
          </a:xfrm>
          <a:prstGeom prst="rect">
            <a:avLst/>
          </a:prstGeom>
          <a:noFill/>
          <a:ln w="127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de-DE" sz="1800" b="0" dirty="0">
                <a:latin typeface="+mn-lt"/>
                <a:sym typeface="Wingdings" panose="05000000000000000000" pitchFamily="2" charset="2"/>
              </a:rPr>
              <a:t>Anzahl Tage im Jahr mit </a:t>
            </a:r>
            <a:r>
              <a:rPr lang="de-DE" sz="1800" b="1" dirty="0">
                <a:latin typeface="+mn-lt"/>
                <a:sym typeface="Wingdings" panose="05000000000000000000" pitchFamily="2" charset="2"/>
              </a:rPr>
              <a:t>tödlichen Hitzewellen</a:t>
            </a:r>
            <a:endParaRPr lang="de-DE" sz="2400" b="1" dirty="0">
              <a:latin typeface="+mn-lt"/>
            </a:endParaRPr>
          </a:p>
        </p:txBody>
      </p:sp>
    </p:spTree>
    <p:extLst>
      <p:ext uri="{BB962C8B-B14F-4D97-AF65-F5344CB8AC3E}">
        <p14:creationId xmlns:p14="http://schemas.microsoft.com/office/powerpoint/2010/main" val="3837247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latin typeface="Abadi Extra Light" panose="020B0204020104020204" pitchFamily="34" charset="0"/>
              </a:rPr>
              <a:t>Die Welt bei 4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50A45845-B090-33B0-915F-F97EDB2B9684}"/>
              </a:ext>
            </a:extLst>
          </p:cNvPr>
          <p:cNvSpPr txBox="1"/>
          <p:nvPr/>
        </p:nvSpPr>
        <p:spPr>
          <a:xfrm>
            <a:off x="495300" y="9090680"/>
            <a:ext cx="6057900" cy="523220"/>
          </a:xfrm>
          <a:prstGeom prst="rect">
            <a:avLst/>
          </a:prstGeom>
          <a:noFill/>
        </p:spPr>
        <p:txBody>
          <a:bodyPr wrap="square" rtlCol="0">
            <a:spAutoFit/>
          </a:bodyPr>
          <a:lstStyle/>
          <a:p>
            <a:r>
              <a:rPr lang="de-DE" sz="1400" b="1" dirty="0">
                <a:latin typeface="Abadi Extra Light" panose="020B0204020104020204" pitchFamily="34" charset="0"/>
              </a:rPr>
              <a:t>Quelle:</a:t>
            </a:r>
          </a:p>
          <a:p>
            <a:r>
              <a:rPr lang="de-DE" sz="1400" b="1" dirty="0">
                <a:latin typeface="Abadi Extra Light" panose="020B0204020104020204" pitchFamily="34" charset="0"/>
              </a:rPr>
              <a:t>Mora, C. et al (2017) Global </a:t>
            </a:r>
            <a:r>
              <a:rPr lang="de-DE" sz="1400" b="1" dirty="0" err="1">
                <a:latin typeface="Abadi Extra Light" panose="020B0204020104020204" pitchFamily="34" charset="0"/>
              </a:rPr>
              <a:t>risk</a:t>
            </a:r>
            <a:r>
              <a:rPr lang="de-DE" sz="1400" b="1" dirty="0">
                <a:latin typeface="Abadi Extra Light" panose="020B0204020104020204" pitchFamily="34" charset="0"/>
              </a:rPr>
              <a:t> </a:t>
            </a:r>
            <a:r>
              <a:rPr lang="de-DE" sz="1400" b="1" dirty="0" err="1">
                <a:latin typeface="Abadi Extra Light" panose="020B0204020104020204" pitchFamily="34" charset="0"/>
              </a:rPr>
              <a:t>of</a:t>
            </a:r>
            <a:r>
              <a:rPr lang="de-DE" sz="1400" b="1" dirty="0">
                <a:latin typeface="Abadi Extra Light" panose="020B0204020104020204" pitchFamily="34" charset="0"/>
              </a:rPr>
              <a:t> </a:t>
            </a:r>
            <a:r>
              <a:rPr lang="de-DE" sz="1400" b="1" dirty="0" err="1">
                <a:latin typeface="Abadi Extra Light" panose="020B0204020104020204" pitchFamily="34" charset="0"/>
              </a:rPr>
              <a:t>deadly</a:t>
            </a:r>
            <a:r>
              <a:rPr lang="de-DE" sz="1400" b="1" dirty="0">
                <a:latin typeface="Abadi Extra Light" panose="020B0204020104020204" pitchFamily="34" charset="0"/>
              </a:rPr>
              <a:t> </a:t>
            </a:r>
            <a:r>
              <a:rPr lang="de-DE" sz="1400" b="1" dirty="0" err="1">
                <a:latin typeface="Abadi Extra Light" panose="020B0204020104020204" pitchFamily="34" charset="0"/>
              </a:rPr>
              <a:t>heat</a:t>
            </a:r>
            <a:r>
              <a:rPr lang="de-DE" sz="1400" b="1" dirty="0">
                <a:latin typeface="Abadi Extra Light" panose="020B0204020104020204" pitchFamily="34" charset="0"/>
              </a:rPr>
              <a:t>, Nature Climate Change 7.</a:t>
            </a:r>
            <a:endParaRPr lang="en-US" sz="1400" b="1" dirty="0">
              <a:latin typeface="Abadi Extra Light" panose="020B0204020104020204" pitchFamily="34" charset="0"/>
            </a:endParaRPr>
          </a:p>
        </p:txBody>
      </p:sp>
      <p:sp>
        <p:nvSpPr>
          <p:cNvPr id="3" name="Textfeld 2">
            <a:extLst>
              <a:ext uri="{FF2B5EF4-FFF2-40B4-BE49-F238E27FC236}">
                <a16:creationId xmlns:a16="http://schemas.microsoft.com/office/drawing/2014/main" id="{E771EB9C-74C7-9694-EEDD-C778F55B2905}"/>
              </a:ext>
            </a:extLst>
          </p:cNvPr>
          <p:cNvSpPr txBox="1"/>
          <p:nvPr/>
        </p:nvSpPr>
        <p:spPr>
          <a:xfrm>
            <a:off x="368300" y="2890897"/>
            <a:ext cx="6184900" cy="954107"/>
          </a:xfrm>
          <a:prstGeom prst="rect">
            <a:avLst/>
          </a:prstGeom>
          <a:noFill/>
        </p:spPr>
        <p:txBody>
          <a:bodyPr wrap="square" rtlCol="0">
            <a:spAutoFit/>
          </a:bodyPr>
          <a:lstStyle/>
          <a:p>
            <a:r>
              <a:rPr lang="de-DE" sz="2800" dirty="0">
                <a:latin typeface="Abadi Extra Light" panose="020B0204020104020204" pitchFamily="34" charset="0"/>
              </a:rPr>
              <a:t>Große Gebiete in den Tropen würden</a:t>
            </a:r>
            <a:br>
              <a:rPr lang="de-DE" sz="2800" dirty="0">
                <a:latin typeface="Abadi Extra Light" panose="020B0204020104020204" pitchFamily="34" charset="0"/>
              </a:rPr>
            </a:br>
            <a:r>
              <a:rPr lang="de-DE" sz="2800" b="1" dirty="0">
                <a:latin typeface="Abadi Extra Light" panose="020B0204020104020204" pitchFamily="34" charset="0"/>
              </a:rPr>
              <a:t>für den Menschen unbewohnbar</a:t>
            </a:r>
            <a:r>
              <a:rPr lang="de-DE" sz="2800" dirty="0">
                <a:latin typeface="Abadi Extra Light" panose="020B0204020104020204" pitchFamily="34" charset="0"/>
              </a:rPr>
              <a:t>.</a:t>
            </a:r>
            <a:endParaRPr lang="de-DE" sz="2200" i="1" dirty="0">
              <a:latin typeface="Abadi Extra Light" panose="020B0204020104020204" pitchFamily="34" charset="0"/>
            </a:endParaRPr>
          </a:p>
        </p:txBody>
      </p:sp>
    </p:spTree>
    <p:extLst>
      <p:ext uri="{BB962C8B-B14F-4D97-AF65-F5344CB8AC3E}">
        <p14:creationId xmlns:p14="http://schemas.microsoft.com/office/powerpoint/2010/main" val="3145611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Mann, draußen enthält.&#10;&#10;Automatisch generierte Beschreibung">
            <a:extLst>
              <a:ext uri="{FF2B5EF4-FFF2-40B4-BE49-F238E27FC236}">
                <a16:creationId xmlns:a16="http://schemas.microsoft.com/office/drawing/2014/main" id="{0EE663E5-9512-40C6-BFCF-CF986BB9EA5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333500" y="1924822"/>
            <a:ext cx="4190999" cy="6056356"/>
          </a:xfrm>
          <a:prstGeom prst="rect">
            <a:avLst/>
          </a:prstGeom>
          <a:solidFill>
            <a:schemeClr val="accent2"/>
          </a:solidFill>
          <a:ln w="76200">
            <a:solidFill>
              <a:schemeClr val="tx1"/>
            </a:solidFill>
          </a:ln>
          <a:effectLst>
            <a:innerShdw blurRad="114300">
              <a:prstClr val="black"/>
            </a:innerShdw>
          </a:effectLst>
        </p:spPr>
      </p:pic>
    </p:spTree>
    <p:extLst>
      <p:ext uri="{BB962C8B-B14F-4D97-AF65-F5344CB8AC3E}">
        <p14:creationId xmlns:p14="http://schemas.microsoft.com/office/powerpoint/2010/main" val="3775090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asser, draußen, Tier, Säugetier enthält.&#10;&#10;Automatisch generierte Beschreibung">
            <a:extLst>
              <a:ext uri="{FF2B5EF4-FFF2-40B4-BE49-F238E27FC236}">
                <a16:creationId xmlns:a16="http://schemas.microsoft.com/office/drawing/2014/main" id="{0C07614A-99B7-4A51-B680-F05FE061898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4916" r="-90"/>
          <a:stretch/>
        </p:blipFill>
        <p:spPr>
          <a:xfrm>
            <a:off x="327728" y="2605670"/>
            <a:ext cx="6272577" cy="4694659"/>
          </a:xfrm>
          <a:prstGeom prst="rect">
            <a:avLst/>
          </a:prstGeom>
          <a:solidFill>
            <a:schemeClr val="accent2"/>
          </a:solidFill>
          <a:ln w="76200">
            <a:solidFill>
              <a:srgbClr val="ED7D31"/>
            </a:solidFill>
          </a:ln>
          <a:effectLst>
            <a:innerShdw blurRad="114300">
              <a:prstClr val="black"/>
            </a:innerShdw>
          </a:effectLst>
        </p:spPr>
      </p:pic>
    </p:spTree>
    <p:extLst>
      <p:ext uri="{BB962C8B-B14F-4D97-AF65-F5344CB8AC3E}">
        <p14:creationId xmlns:p14="http://schemas.microsoft.com/office/powerpoint/2010/main" val="4277710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F267DF49-B6C4-4447-8A75-5FCC728932DF}"/>
              </a:ext>
            </a:extLst>
          </p:cNvPr>
          <p:cNvSpPr txBox="1"/>
          <p:nvPr/>
        </p:nvSpPr>
        <p:spPr>
          <a:xfrm>
            <a:off x="495300" y="7798018"/>
            <a:ext cx="6057900" cy="1815882"/>
          </a:xfrm>
          <a:prstGeom prst="rect">
            <a:avLst/>
          </a:prstGeom>
          <a:noFill/>
        </p:spPr>
        <p:txBody>
          <a:bodyPr wrap="square" rtlCol="0">
            <a:spAutoFit/>
          </a:bodyPr>
          <a:lstStyle/>
          <a:p>
            <a:r>
              <a:rPr lang="de-DE" sz="1400" b="1" dirty="0">
                <a:latin typeface="Abadi Extra Light" panose="020B0204020104020204" pitchFamily="34" charset="0"/>
              </a:rPr>
              <a:t>Quellen:</a:t>
            </a:r>
          </a:p>
          <a:p>
            <a:r>
              <a:rPr lang="en-US" sz="1400" b="1" dirty="0">
                <a:latin typeface="Abadi Extra Light" panose="020B0204020104020204" pitchFamily="34" charset="0"/>
              </a:rPr>
              <a:t>Michelle </a:t>
            </a:r>
            <a:r>
              <a:rPr lang="en-US" sz="1400" b="1" dirty="0" err="1">
                <a:latin typeface="Abadi Extra Light" panose="020B0204020104020204" pitchFamily="34" charset="0"/>
              </a:rPr>
              <a:t>Tigchelaar</a:t>
            </a:r>
            <a:r>
              <a:rPr lang="en-US" sz="1400" b="1" dirty="0">
                <a:latin typeface="Abadi Extra Light" panose="020B0204020104020204" pitchFamily="34" charset="0"/>
              </a:rPr>
              <a:t> et al. (2018) Future Warming Increases Probability of Globally Synchronized Maize Production Shocks, Proceedings of the National Academy of Sciences 115.</a:t>
            </a:r>
          </a:p>
          <a:p>
            <a:r>
              <a:rPr lang="en-US" sz="1400" b="1" dirty="0">
                <a:latin typeface="Abadi Extra Light" panose="020B0204020104020204" pitchFamily="34" charset="0"/>
              </a:rPr>
              <a:t>Alexis Berg et al. (2013) Projections of climate change impacts on potential C4 crop productivity over tropical regions, Agricultural and Forest Meteorology, 170.</a:t>
            </a:r>
          </a:p>
          <a:p>
            <a:r>
              <a:rPr lang="en-US" sz="1400" b="1" dirty="0">
                <a:latin typeface="Abadi Extra Light" panose="020B0204020104020204" pitchFamily="34" charset="0"/>
              </a:rPr>
              <a:t>Global Commission on Adaption (2019) Adapt Now: A Global Call for Leadership on Climate Resilience.</a:t>
            </a:r>
            <a:endParaRPr lang="de-DE" sz="1400" b="1" dirty="0">
              <a:latin typeface="Abadi Extra Light" panose="020B0204020104020204" pitchFamily="34" charset="0"/>
            </a:endParaRPr>
          </a:p>
        </p:txBody>
      </p:sp>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latin typeface="Abadi Extra Light" panose="020B0204020104020204" pitchFamily="34" charset="0"/>
              </a:rPr>
              <a:t>Die Welt bei 4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1549777"/>
            <a:ext cx="6184900" cy="5262979"/>
          </a:xfrm>
          <a:prstGeom prst="rect">
            <a:avLst/>
          </a:prstGeom>
          <a:noFill/>
        </p:spPr>
        <p:txBody>
          <a:bodyPr wrap="square" rtlCol="0">
            <a:spAutoFit/>
          </a:bodyPr>
          <a:lstStyle/>
          <a:p>
            <a:r>
              <a:rPr lang="de-DE" sz="2800" dirty="0">
                <a:latin typeface="Abadi Extra Light" panose="020B0204020104020204" pitchFamily="34" charset="0"/>
              </a:rPr>
              <a:t>Bei 4°C würde sich die </a:t>
            </a:r>
            <a:r>
              <a:rPr lang="de-DE" sz="2800" b="1" dirty="0">
                <a:latin typeface="Abadi Extra Light" panose="020B0204020104020204" pitchFamily="34" charset="0"/>
              </a:rPr>
              <a:t>Maisernte</a:t>
            </a:r>
            <a:r>
              <a:rPr lang="de-DE" sz="2800" dirty="0">
                <a:latin typeface="Abadi Extra Light" panose="020B0204020104020204" pitchFamily="34" charset="0"/>
              </a:rPr>
              <a:t> in den USA, dem größten Maisproduzenten der Welt, </a:t>
            </a:r>
            <a:r>
              <a:rPr lang="de-DE" sz="2800" b="1" dirty="0">
                <a:latin typeface="Abadi Extra Light" panose="020B0204020104020204" pitchFamily="34" charset="0"/>
              </a:rPr>
              <a:t>halbieren</a:t>
            </a:r>
            <a:r>
              <a:rPr lang="de-DE" sz="2800" dirty="0">
                <a:latin typeface="Abadi Extra Light" panose="020B0204020104020204" pitchFamily="34" charset="0"/>
              </a:rPr>
              <a:t>.</a:t>
            </a:r>
          </a:p>
          <a:p>
            <a:endParaRPr lang="de-DE" sz="2800" dirty="0">
              <a:latin typeface="Abadi Extra Light" panose="020B0204020104020204" pitchFamily="34" charset="0"/>
            </a:endParaRPr>
          </a:p>
          <a:p>
            <a:r>
              <a:rPr lang="de-DE" sz="2800" dirty="0">
                <a:latin typeface="Abadi Extra Light" panose="020B0204020104020204" pitchFamily="34" charset="0"/>
              </a:rPr>
              <a:t>Auch bei anderen Getreidesorten würden sich ähnliche Ernterückgänge ergeben, während die jährliche Schwankung der Produktion deutlich zunimmt.</a:t>
            </a:r>
          </a:p>
          <a:p>
            <a:endParaRPr lang="de-DE" sz="2800" dirty="0">
              <a:latin typeface="Abadi Extra Light" panose="020B0204020104020204" pitchFamily="34" charset="0"/>
            </a:endParaRPr>
          </a:p>
          <a:p>
            <a:r>
              <a:rPr lang="de-DE" sz="2800" dirty="0">
                <a:latin typeface="Abadi Extra Light" panose="020B0204020104020204" pitchFamily="34" charset="0"/>
              </a:rPr>
              <a:t>In der Folge käme es </a:t>
            </a:r>
            <a:r>
              <a:rPr lang="de-DE" sz="2800" b="1" dirty="0">
                <a:latin typeface="Abadi Extra Light" panose="020B0204020104020204" pitchFamily="34" charset="0"/>
              </a:rPr>
              <a:t>mehrmals pro Jahrzehnt zu Nahrungsmittelengpässen globalen Ausmaßes</a:t>
            </a:r>
            <a:r>
              <a:rPr lang="de-DE" sz="2800" dirty="0">
                <a:latin typeface="Abadi Extra Light" panose="020B0204020104020204" pitchFamily="34" charset="0"/>
              </a:rPr>
              <a:t>.</a:t>
            </a:r>
          </a:p>
        </p:txBody>
      </p:sp>
    </p:spTree>
    <p:extLst>
      <p:ext uri="{BB962C8B-B14F-4D97-AF65-F5344CB8AC3E}">
        <p14:creationId xmlns:p14="http://schemas.microsoft.com/office/powerpoint/2010/main" val="3860329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Gras, draußen, Himmel, trocken enthält.&#10;&#10;Automatisch generierte Beschreibung">
            <a:extLst>
              <a:ext uri="{FF2B5EF4-FFF2-40B4-BE49-F238E27FC236}">
                <a16:creationId xmlns:a16="http://schemas.microsoft.com/office/drawing/2014/main" id="{22E4B2E1-09D3-4C06-8479-E1027394EA9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4000" contrast="48000"/>
                    </a14:imgEffect>
                  </a14:imgLayer>
                </a14:imgProps>
              </a:ext>
              <a:ext uri="{28A0092B-C50C-407E-A947-70E740481C1C}">
                <a14:useLocalDpi xmlns:a14="http://schemas.microsoft.com/office/drawing/2010/main" val="0"/>
              </a:ext>
            </a:extLst>
          </a:blip>
          <a:stretch>
            <a:fillRect/>
          </a:stretch>
        </p:blipFill>
        <p:spPr>
          <a:xfrm>
            <a:off x="268514" y="2582635"/>
            <a:ext cx="6320972" cy="4740730"/>
          </a:xfrm>
          <a:prstGeom prst="rect">
            <a:avLst/>
          </a:prstGeom>
          <a:solidFill>
            <a:schemeClr val="accent2"/>
          </a:solidFill>
          <a:ln w="76200">
            <a:solidFill>
              <a:schemeClr val="tx1"/>
            </a:solidFill>
          </a:ln>
          <a:effectLst>
            <a:innerShdw blurRad="114300">
              <a:prstClr val="black"/>
            </a:innerShdw>
          </a:effectLst>
        </p:spPr>
      </p:pic>
    </p:spTree>
    <p:extLst>
      <p:ext uri="{BB962C8B-B14F-4D97-AF65-F5344CB8AC3E}">
        <p14:creationId xmlns:p14="http://schemas.microsoft.com/office/powerpoint/2010/main" val="2897299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latin typeface="Abadi Extra Light" panose="020B0204020104020204" pitchFamily="34" charset="0"/>
              </a:rPr>
              <a:t>Die Welt bei 4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2890897"/>
            <a:ext cx="5910580" cy="2246769"/>
          </a:xfrm>
          <a:prstGeom prst="rect">
            <a:avLst/>
          </a:prstGeom>
          <a:noFill/>
        </p:spPr>
        <p:txBody>
          <a:bodyPr wrap="square" rtlCol="0">
            <a:spAutoFit/>
          </a:bodyPr>
          <a:lstStyle/>
          <a:p>
            <a:r>
              <a:rPr lang="de-DE" sz="2800" dirty="0">
                <a:latin typeface="Abadi Extra Light" panose="020B0204020104020204" pitchFamily="34" charset="0"/>
              </a:rPr>
              <a:t>Falls nicht bereits vorher durch menschliche Aktivitäten zerstört,</a:t>
            </a:r>
          </a:p>
          <a:p>
            <a:r>
              <a:rPr lang="de-DE" sz="2800" dirty="0">
                <a:latin typeface="Abadi Extra Light" panose="020B0204020104020204" pitchFamily="34" charset="0"/>
              </a:rPr>
              <a:t>wird sich der Amazonas-Regenwald wahrscheinlich größtenteils in eine Steppe verwandeln.</a:t>
            </a:r>
            <a:endParaRPr lang="de-DE" sz="2200" i="1" dirty="0">
              <a:latin typeface="Abadi Extra Light" panose="020B0204020104020204" pitchFamily="34" charset="0"/>
            </a:endParaRP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8444349"/>
            <a:ext cx="6057900" cy="1169551"/>
          </a:xfrm>
          <a:prstGeom prst="rect">
            <a:avLst/>
          </a:prstGeom>
          <a:noFill/>
        </p:spPr>
        <p:txBody>
          <a:bodyPr wrap="square" rtlCol="0">
            <a:spAutoFit/>
          </a:bodyPr>
          <a:lstStyle/>
          <a:p>
            <a:r>
              <a:rPr lang="de-DE" sz="1400" b="1" dirty="0">
                <a:latin typeface="Abadi Extra Light" panose="020B0204020104020204" pitchFamily="34" charset="0"/>
              </a:rPr>
              <a:t>Quellen:</a:t>
            </a:r>
          </a:p>
          <a:p>
            <a:r>
              <a:rPr lang="en-US" sz="1400" b="1" dirty="0">
                <a:latin typeface="Abadi Extra Light" panose="020B0204020104020204" pitchFamily="34" charset="0"/>
              </a:rPr>
              <a:t>Thomas E. Lovejoy and Carlos </a:t>
            </a:r>
            <a:r>
              <a:rPr lang="en-US" sz="1400" b="1" dirty="0" err="1">
                <a:latin typeface="Abadi Extra Light" panose="020B0204020104020204" pitchFamily="34" charset="0"/>
              </a:rPr>
              <a:t>Nobre</a:t>
            </a:r>
            <a:r>
              <a:rPr lang="en-US" sz="1400" b="1" dirty="0">
                <a:latin typeface="Abadi Extra Light" panose="020B0204020104020204" pitchFamily="34" charset="0"/>
              </a:rPr>
              <a:t> (2019) Amazon Tipping Points, Science Advances, 4 (2).</a:t>
            </a:r>
          </a:p>
          <a:p>
            <a:r>
              <a:rPr lang="en-US" sz="1400" b="1" dirty="0">
                <a:latin typeface="Abadi Extra Light" panose="020B0204020104020204" pitchFamily="34" charset="0"/>
              </a:rPr>
              <a:t>Sampaio, </a:t>
            </a:r>
            <a:r>
              <a:rPr lang="en-US" sz="1400" b="1" dirty="0" err="1">
                <a:latin typeface="Abadi Extra Light" panose="020B0204020104020204" pitchFamily="34" charset="0"/>
              </a:rPr>
              <a:t>Gilvan</a:t>
            </a:r>
            <a:r>
              <a:rPr lang="en-US" sz="1400" b="1" dirty="0">
                <a:latin typeface="Abadi Extra Light" panose="020B0204020104020204" pitchFamily="34" charset="0"/>
              </a:rPr>
              <a:t>, et al. (2019) Assessing the Possible Impacts of a 4 °C or Higher Warming in Amazonia. Climate Change Risks in Brazil. Springer, Cham, 201-218.</a:t>
            </a:r>
          </a:p>
        </p:txBody>
      </p:sp>
    </p:spTree>
    <p:extLst>
      <p:ext uri="{BB962C8B-B14F-4D97-AF65-F5344CB8AC3E}">
        <p14:creationId xmlns:p14="http://schemas.microsoft.com/office/powerpoint/2010/main" val="2882260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Gebäude, Gras, Wasser enthält.&#10;&#10;Automatisch generierte Beschreibung">
            <a:extLst>
              <a:ext uri="{FF2B5EF4-FFF2-40B4-BE49-F238E27FC236}">
                <a16:creationId xmlns:a16="http://schemas.microsoft.com/office/drawing/2014/main" id="{4C8B6390-A49B-482B-BB4C-EDF65AD59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72" y="2817486"/>
            <a:ext cx="6408058" cy="4271027"/>
          </a:xfrm>
          <a:prstGeom prst="rect">
            <a:avLst/>
          </a:prstGeom>
          <a:solidFill>
            <a:schemeClr val="accent2"/>
          </a:solidFill>
          <a:ln w="76200">
            <a:solidFill>
              <a:schemeClr val="tx1"/>
            </a:solidFill>
          </a:ln>
          <a:effectLst>
            <a:innerShdw blurRad="114300">
              <a:prstClr val="black"/>
            </a:innerShdw>
          </a:effectLst>
        </p:spPr>
      </p:pic>
    </p:spTree>
    <p:extLst>
      <p:ext uri="{BB962C8B-B14F-4D97-AF65-F5344CB8AC3E}">
        <p14:creationId xmlns:p14="http://schemas.microsoft.com/office/powerpoint/2010/main" val="53565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latin typeface="Abadi Extra Light" panose="020B0204020104020204" pitchFamily="34" charset="0"/>
              </a:rPr>
              <a:t>Die Welt bei 4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2890897"/>
            <a:ext cx="6184900" cy="2246769"/>
          </a:xfrm>
          <a:prstGeom prst="rect">
            <a:avLst/>
          </a:prstGeom>
          <a:noFill/>
        </p:spPr>
        <p:txBody>
          <a:bodyPr wrap="square" rtlCol="0">
            <a:spAutoFit/>
          </a:bodyPr>
          <a:lstStyle/>
          <a:p>
            <a:r>
              <a:rPr lang="de-DE" sz="2800" dirty="0">
                <a:latin typeface="Abadi Extra Light" panose="020B0204020104020204" pitchFamily="34" charset="0"/>
              </a:rPr>
              <a:t>Hätten wir dann noch eine Zivilisation mit Wirtschaftssystem, so würde das Bruttoweltprodukt jedes Jahr einen Schaden von etwa 6 Billionen US Dollar erleiden.</a:t>
            </a:r>
            <a:endParaRPr lang="de-DE" sz="2200" i="1" dirty="0">
              <a:latin typeface="Abadi Extra Light" panose="020B0204020104020204" pitchFamily="34" charset="0"/>
            </a:endParaRP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8875236"/>
            <a:ext cx="6057900" cy="738664"/>
          </a:xfrm>
          <a:prstGeom prst="rect">
            <a:avLst/>
          </a:prstGeom>
          <a:noFill/>
        </p:spPr>
        <p:txBody>
          <a:bodyPr wrap="square" rtlCol="0">
            <a:spAutoFit/>
          </a:bodyPr>
          <a:lstStyle/>
          <a:p>
            <a:r>
              <a:rPr lang="de-DE" sz="1400" b="1" dirty="0">
                <a:latin typeface="Abadi Extra Light" panose="020B0204020104020204" pitchFamily="34" charset="0"/>
              </a:rPr>
              <a:t>Quelle:</a:t>
            </a:r>
          </a:p>
          <a:p>
            <a:r>
              <a:rPr lang="en-US" sz="1400" b="1" dirty="0">
                <a:latin typeface="Abadi Extra Light" panose="020B0204020104020204" pitchFamily="34" charset="0"/>
              </a:rPr>
              <a:t>Kahn et al. (2019): Long-Term Macroeconomic Effects of Climate Change: A Cross-Country Analysis, </a:t>
            </a:r>
            <a:r>
              <a:rPr lang="en-US" sz="1400" b="1" dirty="0" err="1">
                <a:latin typeface="Abadi Extra Light" panose="020B0204020104020204" pitchFamily="34" charset="0"/>
              </a:rPr>
              <a:t>CESifo</a:t>
            </a:r>
            <a:r>
              <a:rPr lang="en-US" sz="1400" b="1" dirty="0">
                <a:latin typeface="Abadi Extra Light" panose="020B0204020104020204" pitchFamily="34" charset="0"/>
              </a:rPr>
              <a:t> Working Paper No. 7738</a:t>
            </a:r>
          </a:p>
        </p:txBody>
      </p:sp>
    </p:spTree>
    <p:extLst>
      <p:ext uri="{BB962C8B-B14F-4D97-AF65-F5344CB8AC3E}">
        <p14:creationId xmlns:p14="http://schemas.microsoft.com/office/powerpoint/2010/main" val="1061901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8BCD023-39C8-45C5-847A-CAB00AFBEC65}"/>
              </a:ext>
            </a:extLst>
          </p:cNvPr>
          <p:cNvSpPr/>
          <p:nvPr/>
        </p:nvSpPr>
        <p:spPr>
          <a:xfrm>
            <a:off x="304800" y="292100"/>
            <a:ext cx="6184900"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4050436"/>
            <a:ext cx="6184900" cy="1815882"/>
          </a:xfrm>
          <a:prstGeom prst="rect">
            <a:avLst/>
          </a:prstGeom>
          <a:noFill/>
        </p:spPr>
        <p:txBody>
          <a:bodyPr wrap="square" rtlCol="0">
            <a:spAutoFit/>
          </a:bodyPr>
          <a:lstStyle/>
          <a:p>
            <a:r>
              <a:rPr lang="de-DE" sz="2800" dirty="0">
                <a:latin typeface="Abadi Extra Light" panose="020B0204020104020204" pitchFamily="34" charset="0"/>
              </a:rPr>
              <a:t>Mit den aktuell weltweit beschlossenen, aber nicht umgesetzten Maßnahmen steuern wir auf ca. 2,1 – 2,9 °C Erhitzung bis zum Jahr 2100 zu.</a:t>
            </a:r>
            <a:endParaRPr lang="de-DE" sz="2200" i="1" dirty="0">
              <a:latin typeface="Abadi Extra Light" panose="020B0204020104020204" pitchFamily="34" charset="0"/>
            </a:endParaRP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8875236"/>
            <a:ext cx="6057900" cy="738664"/>
          </a:xfrm>
          <a:prstGeom prst="rect">
            <a:avLst/>
          </a:prstGeom>
          <a:noFill/>
        </p:spPr>
        <p:txBody>
          <a:bodyPr wrap="square" rtlCol="0">
            <a:spAutoFit/>
          </a:bodyPr>
          <a:lstStyle/>
          <a:p>
            <a:r>
              <a:rPr lang="de-DE" sz="1400" b="1" dirty="0">
                <a:latin typeface="Abadi Extra Light" panose="020B0204020104020204" pitchFamily="34" charset="0"/>
              </a:rPr>
              <a:t>Quelle:</a:t>
            </a:r>
          </a:p>
          <a:p>
            <a:r>
              <a:rPr lang="en-US" sz="1400" b="1" dirty="0">
                <a:latin typeface="Abadi Extra Light" panose="020B0204020104020204" pitchFamily="34" charset="0"/>
              </a:rPr>
              <a:t>UN (2022) Nationally determined contributions under the Paris Agreement, Synthesis report by the secretariat, 17, S. 7.</a:t>
            </a:r>
          </a:p>
        </p:txBody>
      </p:sp>
      <p:sp>
        <p:nvSpPr>
          <p:cNvPr id="2" name="Rechteck 1">
            <a:extLst>
              <a:ext uri="{FF2B5EF4-FFF2-40B4-BE49-F238E27FC236}">
                <a16:creationId xmlns:a16="http://schemas.microsoft.com/office/drawing/2014/main" id="{1476B263-5ED3-4C0D-8F28-088211729ABB}"/>
              </a:ext>
            </a:extLst>
          </p:cNvPr>
          <p:cNvSpPr/>
          <p:nvPr/>
        </p:nvSpPr>
        <p:spPr>
          <a:xfrm>
            <a:off x="215900" y="3682999"/>
            <a:ext cx="6477000" cy="244885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34129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8BCD023-39C8-45C5-847A-CAB00AFBEC65}"/>
              </a:ext>
            </a:extLst>
          </p:cNvPr>
          <p:cNvSpPr/>
          <p:nvPr/>
        </p:nvSpPr>
        <p:spPr>
          <a:xfrm>
            <a:off x="304800" y="292100"/>
            <a:ext cx="6184900"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42900" y="4044602"/>
            <a:ext cx="6223000" cy="1384995"/>
          </a:xfrm>
          <a:prstGeom prst="rect">
            <a:avLst/>
          </a:prstGeom>
          <a:noFill/>
        </p:spPr>
        <p:txBody>
          <a:bodyPr wrap="square" rtlCol="0">
            <a:spAutoFit/>
          </a:bodyPr>
          <a:lstStyle/>
          <a:p>
            <a:r>
              <a:rPr lang="de-DE" sz="2800" dirty="0">
                <a:latin typeface="Abadi Extra Light" panose="020B0204020104020204" pitchFamily="34" charset="0"/>
              </a:rPr>
              <a:t>Mit dem tatsächlichen aktuellen weltweiten Trend werden wir im Jahr 2100 eher eine Erwärmung von 2,8 °C – 3,9 °C erreichen.</a:t>
            </a:r>
            <a:endParaRPr lang="de-DE" sz="2200" i="1" dirty="0">
              <a:latin typeface="Abadi Extra Light" panose="020B0204020104020204" pitchFamily="34" charset="0"/>
            </a:endParaRP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7367131"/>
            <a:ext cx="6057900" cy="2246769"/>
          </a:xfrm>
          <a:prstGeom prst="rect">
            <a:avLst/>
          </a:prstGeom>
          <a:noFill/>
        </p:spPr>
        <p:txBody>
          <a:bodyPr wrap="square" rtlCol="0">
            <a:spAutoFit/>
          </a:bodyPr>
          <a:lstStyle/>
          <a:p>
            <a:r>
              <a:rPr lang="de-DE" sz="1400" b="1" dirty="0">
                <a:latin typeface="Abadi Extra Light" panose="020B0204020104020204" pitchFamily="34" charset="0"/>
              </a:rPr>
              <a:t>Quellen:</a:t>
            </a:r>
          </a:p>
          <a:p>
            <a:r>
              <a:rPr lang="en-US" sz="1400" b="1" dirty="0" err="1">
                <a:latin typeface="Abadi Extra Light" panose="020B0204020104020204" pitchFamily="34" charset="0"/>
              </a:rPr>
              <a:t>Europ</a:t>
            </a:r>
            <a:r>
              <a:rPr lang="en-US" sz="1400" b="1" dirty="0">
                <a:latin typeface="Abadi Extra Light" panose="020B0204020104020204" pitchFamily="34" charset="0"/>
              </a:rPr>
              <a:t>. Comm., JRC, IEA (2022) EDGARv7.0 (Emissions Database for Global Atmospheric Research) Community GHG Database,</a:t>
            </a:r>
            <a:br>
              <a:rPr lang="en-US" sz="1400" b="1" dirty="0">
                <a:latin typeface="Abadi Extra Light" panose="020B0204020104020204" pitchFamily="34" charset="0"/>
              </a:rPr>
            </a:br>
            <a:r>
              <a:rPr lang="en-US" sz="1400" b="1" dirty="0">
                <a:latin typeface="Abadi Extra Light" panose="020B0204020104020204" pitchFamily="34" charset="0"/>
              </a:rPr>
              <a:t>URL: edgar.jrc.ec.europa.eu/dataset_ghg70, Total GHG by country AR5,</a:t>
            </a:r>
          </a:p>
          <a:p>
            <a:r>
              <a:rPr lang="en-US" sz="1400" b="1" dirty="0">
                <a:latin typeface="Abadi Extra Light" panose="020B0204020104020204" pitchFamily="34" charset="0"/>
              </a:rPr>
              <a:t>IEA (2022) CO2 Emissions in 2022, S. 3.</a:t>
            </a:r>
          </a:p>
          <a:p>
            <a:r>
              <a:rPr lang="en-US" sz="1400" b="1" dirty="0">
                <a:latin typeface="Abadi Extra Light" panose="020B0204020104020204" pitchFamily="34" charset="0"/>
              </a:rPr>
              <a:t>IPCC (2021) 6th Assessment Report, Working Group I, Summary for Policy Makers, Fig. SPM.4a + Fig. SPM.8a, S. 13+22.</a:t>
            </a:r>
            <a:br>
              <a:rPr lang="en-US" sz="1400" b="1" dirty="0">
                <a:latin typeface="Abadi Extra Light" panose="020B0204020104020204" pitchFamily="34" charset="0"/>
              </a:rPr>
            </a:br>
            <a:r>
              <a:rPr lang="en-US" sz="1400" b="1" dirty="0">
                <a:latin typeface="Abadi Extra Light" panose="020B0204020104020204" pitchFamily="34" charset="0"/>
              </a:rPr>
              <a:t>K. </a:t>
            </a:r>
            <a:r>
              <a:rPr lang="en-US" sz="1400" b="1" dirty="0" err="1">
                <a:latin typeface="Abadi Extra Light" panose="020B0204020104020204" pitchFamily="34" charset="0"/>
              </a:rPr>
              <a:t>Riahi</a:t>
            </a:r>
            <a:r>
              <a:rPr lang="en-US" sz="1400" b="1" dirty="0">
                <a:latin typeface="Abadi Extra Light" panose="020B0204020104020204" pitchFamily="34" charset="0"/>
              </a:rPr>
              <a:t> et al (2017) The Shared Socioeconomic Pathways and their energy, land use, and greenhouse gas emissions implications: An overview, Global Environmental Change 42.</a:t>
            </a:r>
          </a:p>
        </p:txBody>
      </p:sp>
      <p:sp>
        <p:nvSpPr>
          <p:cNvPr id="6" name="Rechteck 5">
            <a:extLst>
              <a:ext uri="{FF2B5EF4-FFF2-40B4-BE49-F238E27FC236}">
                <a16:creationId xmlns:a16="http://schemas.microsoft.com/office/drawing/2014/main" id="{50726D85-5033-469D-92F6-7C047EE8C507}"/>
              </a:ext>
            </a:extLst>
          </p:cNvPr>
          <p:cNvSpPr/>
          <p:nvPr/>
        </p:nvSpPr>
        <p:spPr>
          <a:xfrm>
            <a:off x="215900" y="3683000"/>
            <a:ext cx="6477000" cy="21082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11773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8">
            <a:extLst>
              <a:ext uri="{FF2B5EF4-FFF2-40B4-BE49-F238E27FC236}">
                <a16:creationId xmlns:a16="http://schemas.microsoft.com/office/drawing/2014/main" id="{28C6B232-383F-4DE2-8F14-62DC4739CFC5}"/>
              </a:ext>
            </a:extLst>
          </p:cNvPr>
          <p:cNvGraphicFramePr>
            <a:graphicFrameLocks noGrp="1"/>
          </p:cNvGraphicFramePr>
          <p:nvPr>
            <p:extLst>
              <p:ext uri="{D42A27DB-BD31-4B8C-83A1-F6EECF244321}">
                <p14:modId xmlns:p14="http://schemas.microsoft.com/office/powerpoint/2010/main" val="2772919791"/>
              </p:ext>
            </p:extLst>
          </p:nvPr>
        </p:nvGraphicFramePr>
        <p:xfrm>
          <a:off x="667512" y="749308"/>
          <a:ext cx="5660136" cy="8712866"/>
        </p:xfrm>
        <a:graphic>
          <a:graphicData uri="http://schemas.openxmlformats.org/drawingml/2006/table">
            <a:tbl>
              <a:tblPr bandRow="1">
                <a:tableStyleId>{5C22544A-7EE6-4342-B048-85BDC9FD1C3A}</a:tableStyleId>
              </a:tblPr>
              <a:tblGrid>
                <a:gridCol w="3162808">
                  <a:extLst>
                    <a:ext uri="{9D8B030D-6E8A-4147-A177-3AD203B41FA5}">
                      <a16:colId xmlns:a16="http://schemas.microsoft.com/office/drawing/2014/main" val="3988228732"/>
                    </a:ext>
                  </a:extLst>
                </a:gridCol>
                <a:gridCol w="1259840">
                  <a:extLst>
                    <a:ext uri="{9D8B030D-6E8A-4147-A177-3AD203B41FA5}">
                      <a16:colId xmlns:a16="http://schemas.microsoft.com/office/drawing/2014/main" val="2885558966"/>
                    </a:ext>
                  </a:extLst>
                </a:gridCol>
                <a:gridCol w="1237488">
                  <a:extLst>
                    <a:ext uri="{9D8B030D-6E8A-4147-A177-3AD203B41FA5}">
                      <a16:colId xmlns:a16="http://schemas.microsoft.com/office/drawing/2014/main" val="620147952"/>
                    </a:ext>
                  </a:extLst>
                </a:gridCol>
              </a:tblGrid>
              <a:tr h="150029">
                <a:tc>
                  <a:txBody>
                    <a:bodyPr/>
                    <a:lstStyle/>
                    <a:p>
                      <a:r>
                        <a:rPr lang="de-DE" dirty="0"/>
                        <a:t>Quelle</a:t>
                      </a:r>
                    </a:p>
                  </a:txBody>
                  <a:tcPr>
                    <a:solidFill>
                      <a:schemeClr val="accent1"/>
                    </a:solidFill>
                  </a:tcPr>
                </a:tc>
                <a:tc>
                  <a:txBody>
                    <a:bodyPr/>
                    <a:lstStyle/>
                    <a:p>
                      <a:r>
                        <a:rPr lang="de-DE" dirty="0"/>
                        <a:t>Fotograf</a:t>
                      </a:r>
                    </a:p>
                  </a:txBody>
                  <a:tcPr>
                    <a:solidFill>
                      <a:schemeClr val="accent1"/>
                    </a:solidFill>
                  </a:tcPr>
                </a:tc>
                <a:tc>
                  <a:txBody>
                    <a:bodyPr/>
                    <a:lstStyle/>
                    <a:p>
                      <a:r>
                        <a:rPr lang="de-DE" dirty="0"/>
                        <a:t>Lizenz</a:t>
                      </a:r>
                    </a:p>
                  </a:txBody>
                  <a:tcPr>
                    <a:solidFill>
                      <a:schemeClr val="accent1"/>
                    </a:solidFill>
                  </a:tcPr>
                </a:tc>
                <a:extLst>
                  <a:ext uri="{0D108BD9-81ED-4DB2-BD59-A6C34878D82A}">
                    <a16:rowId xmlns:a16="http://schemas.microsoft.com/office/drawing/2014/main" val="2381270392"/>
                  </a:ext>
                </a:extLst>
              </a:tr>
              <a:tr h="150029">
                <a:tc gridSpan="3">
                  <a:txBody>
                    <a:bodyPr/>
                    <a:lstStyle/>
                    <a:p>
                      <a:r>
                        <a:rPr lang="de-DE" dirty="0"/>
                        <a:t>Beschreibung/Titel</a:t>
                      </a:r>
                    </a:p>
                  </a:txBody>
                  <a:tcPr>
                    <a:lnB w="12700" cap="flat" cmpd="sng" algn="ctr">
                      <a:solidFill>
                        <a:schemeClr val="tx1"/>
                      </a:solidFill>
                      <a:prstDash val="solid"/>
                      <a:round/>
                      <a:headEnd type="none" w="med" len="med"/>
                      <a:tailEnd type="none" w="med" len="med"/>
                    </a:lnB>
                    <a:solidFill>
                      <a:schemeClr val="accent1"/>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596442687"/>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de.wikipedia.org/</a:t>
                      </a:r>
                      <a:r>
                        <a:rPr lang="de-DE" sz="800" dirty="0" err="1"/>
                        <a:t>wiki</a:t>
                      </a:r>
                      <a:r>
                        <a:rPr lang="de-DE" sz="800" dirty="0"/>
                        <a:t>/</a:t>
                      </a:r>
                      <a:r>
                        <a:rPr lang="de-DE" sz="800" dirty="0" err="1"/>
                        <a:t>Datei:Endangered_arctic_-_starving_polar_bear.jpg</a:t>
                      </a:r>
                      <a:endParaRPr lang="de-DE" sz="800" dirty="0"/>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Andreas </a:t>
                      </a:r>
                      <a:r>
                        <a:rPr lang="de-DE" sz="800" dirty="0" err="1"/>
                        <a:t>Weith</a:t>
                      </a:r>
                      <a:endParaRPr lang="de-DE" sz="800" dirty="0"/>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CC BY-SA 4.0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9221217"/>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Im arktischen Sommer schaffen es viele Eisbären nicht mehr, von ihrem Winterquartier auf Spitzbergen in die Treibeis- und Packeis-Zone der hohen Arktis zu gelangen, wo sie normalerweise reiche Beute machen können. Das liegt an der veränderten </a:t>
                      </a:r>
                      <a:r>
                        <a:rPr lang="de-DE" sz="800" dirty="0" err="1"/>
                        <a:t>Eislage</a:t>
                      </a:r>
                      <a:r>
                        <a:rPr lang="de-DE" sz="800" dirty="0"/>
                        <a:t>…</a:t>
                      </a:r>
                    </a:p>
                  </a:txBody>
                  <a:tcPr>
                    <a:lnB w="12700"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718550961"/>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https://www.flickr.com/photos/usarmyafrica/5138921531/in/photostream/</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b="0" i="0" u="none" strike="noStrike" kern="1200" dirty="0">
                          <a:solidFill>
                            <a:schemeClr val="tx1"/>
                          </a:solidFill>
                          <a:effectLst/>
                          <a:latin typeface="+mn-lt"/>
                          <a:ea typeface="+mn-ea"/>
                          <a:cs typeface="+mn-cs"/>
                        </a:rPr>
                        <a:t>Jim McGee</a:t>
                      </a:r>
                      <a:endParaRPr lang="de-DE" sz="800" dirty="0"/>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CC 2.0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45938007"/>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i="0" u="none" strike="noStrike" kern="1200" dirty="0">
                          <a:solidFill>
                            <a:schemeClr val="tx1"/>
                          </a:solidFill>
                          <a:effectLst/>
                          <a:latin typeface="+mn-lt"/>
                          <a:ea typeface="+mn-ea"/>
                          <a:cs typeface="+mn-cs"/>
                        </a:rPr>
                        <a:t>Flooding in downtown Vicenza, Nov. 1, 2010.</a:t>
                      </a:r>
                      <a:endParaRPr lang="de-DE" sz="800" dirty="0"/>
                    </a:p>
                  </a:txBody>
                  <a:tcPr>
                    <a:lnB w="12700" cap="flat" cmpd="sng" algn="ctr">
                      <a:solidFill>
                        <a:schemeClr val="tx1"/>
                      </a:solidFill>
                      <a:prstDash val="solid"/>
                      <a:round/>
                      <a:headEnd type="none" w="med" len="med"/>
                      <a:tailEnd type="none" w="med" len="med"/>
                    </a:lnB>
                  </a:tcPr>
                </a:tc>
                <a:tc hMerge="1">
                  <a:txBody>
                    <a:bodyPr/>
                    <a:lstStyle/>
                    <a:p>
                      <a:endParaRPr lang="de-DE" sz="800" dirty="0"/>
                    </a:p>
                  </a:txBody>
                  <a:tcPr/>
                </a:tc>
                <a:tc hMerge="1">
                  <a:txBody>
                    <a:bodyPr/>
                    <a:lstStyle/>
                    <a:p>
                      <a:endParaRPr lang="de-DE"/>
                    </a:p>
                  </a:txBody>
                  <a:tcPr/>
                </a:tc>
                <a:extLst>
                  <a:ext uri="{0D108BD9-81ED-4DB2-BD59-A6C34878D82A}">
                    <a16:rowId xmlns:a16="http://schemas.microsoft.com/office/drawing/2014/main" val="162127828"/>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https://commons.wikimedia.org/wiki/File:Termometro_42_grados.jpg</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err="1"/>
                        <a:t>Centenoyespelta</a:t>
                      </a:r>
                      <a:endParaRPr lang="de-DE" sz="800" dirty="0"/>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CC BY-SA 4.0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4032229"/>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800" dirty="0" err="1"/>
                        <a:t>Ermómetro</a:t>
                      </a:r>
                      <a:r>
                        <a:rPr lang="es-ES" sz="800" dirty="0"/>
                        <a:t> en Vitoria a 42 grados en la ola de calor de julio de 2022, en la Farmacia de la Calle Diputación</a:t>
                      </a:r>
                      <a:endParaRPr lang="de-DE" sz="800" dirty="0"/>
                    </a:p>
                  </a:txBody>
                  <a:tcPr>
                    <a:lnB w="12700" cap="flat" cmpd="sng" algn="ctr">
                      <a:solidFill>
                        <a:schemeClr val="tx1"/>
                      </a:solidFill>
                      <a:prstDash val="solid"/>
                      <a:round/>
                      <a:headEnd type="none" w="med" len="med"/>
                      <a:tailEnd type="none" w="med" len="med"/>
                    </a:lnB>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2554133229"/>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https://pixabay.com/de/photos/weintrauben-pflanze-missernte-946380/</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err="1"/>
                        <a:t>atimedia</a:t>
                      </a:r>
                      <a:endParaRPr lang="de-DE" sz="800" dirty="0"/>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https://pixabay.com/de/service/license/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39678906"/>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grapes-946380</a:t>
                      </a:r>
                    </a:p>
                  </a:txBody>
                  <a:tcPr>
                    <a:lnB w="12700" cap="flat" cmpd="sng" algn="ctr">
                      <a:solidFill>
                        <a:schemeClr val="tx1"/>
                      </a:solidFill>
                      <a:prstDash val="solid"/>
                      <a:round/>
                      <a:headEnd type="none" w="med" len="med"/>
                      <a:tailEnd type="none" w="med" len="med"/>
                    </a:lnB>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1264620994"/>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https://www.maxpixel.net/Vegetables-Tomatoes-Plant-Rotten-Crop-Failure-946377</a:t>
                      </a:r>
                    </a:p>
                  </a:txBody>
                  <a:tcPr>
                    <a:lnT w="12700" cap="flat" cmpd="sng" algn="ctr">
                      <a:solidFill>
                        <a:schemeClr val="tx1"/>
                      </a:solidFill>
                      <a:prstDash val="solid"/>
                      <a:round/>
                      <a:headEnd type="none" w="med" len="med"/>
                      <a:tailEnd type="none" w="med" len="med"/>
                    </a:lnT>
                  </a:tcPr>
                </a:tc>
                <a:tc>
                  <a:txBody>
                    <a:bodyPr/>
                    <a:lstStyle/>
                    <a:p>
                      <a:r>
                        <a:rPr lang="de-DE" sz="800" dirty="0"/>
                        <a:t>(Max Pixel)</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b="0" i="0" u="none" strike="noStrike" kern="1200" dirty="0">
                          <a:solidFill>
                            <a:schemeClr val="tx1"/>
                          </a:solidFill>
                          <a:effectLst/>
                          <a:latin typeface="+mn-lt"/>
                          <a:ea typeface="+mn-ea"/>
                          <a:cs typeface="+mn-cs"/>
                        </a:rPr>
                        <a:t>CC0 Public Domain</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74428917"/>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Vegetables-Tomatoes-Plant-Rotten-Crop-Failure-946377</a:t>
                      </a:r>
                    </a:p>
                  </a:txBody>
                  <a:tcPr>
                    <a:lnB w="12700" cap="flat" cmpd="sng" algn="ctr">
                      <a:solidFill>
                        <a:schemeClr val="tx1"/>
                      </a:solidFill>
                      <a:prstDash val="solid"/>
                      <a:round/>
                      <a:headEnd type="none" w="med" len="med"/>
                      <a:tailEnd type="none" w="med" len="med"/>
                    </a:lnB>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908855073"/>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https://libreshot.com/wp-content/uploads/2018/01/corn-field-861x574.jpg</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Martin </a:t>
                      </a:r>
                      <a:r>
                        <a:rPr lang="de-DE" sz="800" dirty="0" err="1"/>
                        <a:t>Vorel</a:t>
                      </a:r>
                      <a:endParaRPr lang="de-DE" sz="800" dirty="0"/>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b="0" i="0" u="none" strike="noStrike" kern="1200" dirty="0">
                          <a:solidFill>
                            <a:schemeClr val="tx1"/>
                          </a:solidFill>
                          <a:effectLst/>
                          <a:latin typeface="+mn-lt"/>
                          <a:ea typeface="+mn-ea"/>
                          <a:cs typeface="+mn-cs"/>
                        </a:rPr>
                        <a:t>CC0 Public Domain</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46919732"/>
                  </a:ext>
                </a:extLst>
              </a:tr>
              <a:tr h="300058">
                <a:tc gridSpan="3">
                  <a:txBody>
                    <a:bodyPr/>
                    <a:lstStyle/>
                    <a:p>
                      <a:r>
                        <a:rPr lang="en-US" sz="800" dirty="0"/>
                        <a:t>Corn field. Bottom view of a corn field with a detail of one yellow corn cob.</a:t>
                      </a:r>
                    </a:p>
                  </a:txBody>
                  <a:tcPr>
                    <a:lnB w="12700" cap="flat" cmpd="sng" algn="ctr">
                      <a:solidFill>
                        <a:schemeClr val="tx1"/>
                      </a:solidFill>
                      <a:prstDash val="solid"/>
                      <a:round/>
                      <a:headEnd type="none" w="med" len="med"/>
                      <a:tailEnd type="none" w="med" len="med"/>
                    </a:lnB>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2043805868"/>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https://www.flickr.com/photos/diversey/15138608534/</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b="0" i="0" u="none" strike="noStrike" kern="1200" dirty="0">
                          <a:solidFill>
                            <a:schemeClr val="tx1"/>
                          </a:solidFill>
                          <a:effectLst/>
                          <a:latin typeface="+mn-lt"/>
                          <a:ea typeface="+mn-ea"/>
                          <a:cs typeface="+mn-cs"/>
                        </a:rPr>
                        <a:t>Tony Webster</a:t>
                      </a:r>
                      <a:endParaRPr lang="de-DE" sz="800" dirty="0"/>
                    </a:p>
                  </a:txBody>
                  <a:tcPr>
                    <a:lnT w="12700" cap="flat" cmpd="sng" algn="ctr">
                      <a:solidFill>
                        <a:schemeClr val="tx1"/>
                      </a:solidFill>
                      <a:prstDash val="solid"/>
                      <a:round/>
                      <a:headEnd type="none" w="med" len="med"/>
                      <a:tailEnd type="none" w="med" len="med"/>
                    </a:lnT>
                  </a:tcPr>
                </a:tc>
                <a:tc>
                  <a:txBody>
                    <a:bodyPr/>
                    <a:lstStyle/>
                    <a:p>
                      <a:r>
                        <a:rPr lang="en-US" sz="800" dirty="0"/>
                        <a:t>CC BY 2.0</a:t>
                      </a:r>
                      <a:endParaRPr lang="de-DE" sz="8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97076540"/>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b="0" i="0" u="none" strike="noStrike" kern="1200" dirty="0">
                          <a:solidFill>
                            <a:schemeClr val="tx1"/>
                          </a:solidFill>
                          <a:effectLst/>
                          <a:latin typeface="+mn-lt"/>
                          <a:ea typeface="+mn-ea"/>
                          <a:cs typeface="+mn-cs"/>
                        </a:rPr>
                        <a:t>Notarzt - Checkpoint Charlie (Änderungen: </a:t>
                      </a:r>
                      <a:r>
                        <a:rPr lang="de-DE" sz="800" dirty="0"/>
                        <a:t>Unschärfe, Zoomeffekt, Kontrast, Ausschnitt)</a:t>
                      </a:r>
                    </a:p>
                  </a:txBody>
                  <a:tcPr>
                    <a:lnB w="12700" cap="flat" cmpd="sng" algn="ctr">
                      <a:solidFill>
                        <a:schemeClr val="tx1"/>
                      </a:solidFill>
                      <a:prstDash val="solid"/>
                      <a:round/>
                      <a:headEnd type="none" w="med" len="med"/>
                      <a:tailEnd type="none" w="med" len="med"/>
                    </a:lnB>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2309448199"/>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https://www.flickr.com/photos/gsfc/20769799409/</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b="0" i="0" u="none" strike="noStrike" kern="1200" dirty="0">
                          <a:solidFill>
                            <a:schemeClr val="tx1"/>
                          </a:solidFill>
                          <a:effectLst/>
                          <a:latin typeface="+mn-lt"/>
                          <a:ea typeface="+mn-ea"/>
                          <a:cs typeface="+mn-cs"/>
                        </a:rPr>
                        <a:t>Maria-José </a:t>
                      </a:r>
                      <a:r>
                        <a:rPr lang="de-DE" sz="800" b="0" i="0" u="none" strike="noStrike" kern="1200" dirty="0" err="1">
                          <a:solidFill>
                            <a:schemeClr val="tx1"/>
                          </a:solidFill>
                          <a:effectLst/>
                          <a:latin typeface="+mn-lt"/>
                          <a:ea typeface="+mn-ea"/>
                          <a:cs typeface="+mn-cs"/>
                        </a:rPr>
                        <a:t>Viñas</a:t>
                      </a:r>
                      <a:endParaRPr lang="de-DE" sz="800" dirty="0"/>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Creative Commons 2.0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66356021"/>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greenland_summer_campaign_3</a:t>
                      </a:r>
                    </a:p>
                  </a:txBody>
                  <a:tcPr>
                    <a:lnB w="12700" cap="flat" cmpd="sng" algn="ctr">
                      <a:solidFill>
                        <a:schemeClr val="tx1"/>
                      </a:solidFill>
                      <a:prstDash val="solid"/>
                      <a:round/>
                      <a:headEnd type="none" w="med" len="med"/>
                      <a:tailEnd type="none" w="med" len="med"/>
                    </a:lnB>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1616869270"/>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https://www.flickr.com/photos/andrewkesper/5350231365</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Andrew </a:t>
                      </a:r>
                      <a:r>
                        <a:rPr lang="de-DE" sz="800" dirty="0" err="1"/>
                        <a:t>Kesper</a:t>
                      </a:r>
                      <a:endParaRPr lang="de-DE" sz="800" dirty="0"/>
                    </a:p>
                    <a:p>
                      <a:endParaRPr lang="de-DE" sz="800" dirty="0"/>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Creative Commons 2.0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78319478"/>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Brisbane City Floods</a:t>
                      </a:r>
                    </a:p>
                  </a:txBody>
                  <a:tcPr>
                    <a:lnB w="12700" cap="flat" cmpd="sng" algn="ctr">
                      <a:solidFill>
                        <a:schemeClr val="tx1"/>
                      </a:solidFill>
                      <a:prstDash val="solid"/>
                      <a:round/>
                      <a:headEnd type="none" w="med" len="med"/>
                      <a:tailEnd type="none" w="med" len="med"/>
                    </a:lnB>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2867522779"/>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https://www.jpl.nasa.gov/images/earth/20100325/atlantic20100325-full.jpg</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NASA/JPL</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Public Domain</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71486951"/>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i="0" u="none" strike="noStrike" kern="1200" dirty="0">
                          <a:solidFill>
                            <a:schemeClr val="tx1"/>
                          </a:solidFill>
                          <a:effectLst/>
                          <a:latin typeface="+mn-lt"/>
                          <a:ea typeface="+mn-ea"/>
                          <a:cs typeface="+mn-cs"/>
                        </a:rPr>
                        <a:t>Thermohaline circulation</a:t>
                      </a:r>
                    </a:p>
                  </a:txBody>
                  <a:tcPr>
                    <a:lnB w="12700" cap="flat" cmpd="sng" algn="ctr">
                      <a:solidFill>
                        <a:schemeClr val="tx1"/>
                      </a:solidFill>
                      <a:prstDash val="solid"/>
                      <a:round/>
                      <a:headEnd type="none" w="med" len="med"/>
                      <a:tailEnd type="none" w="med" len="med"/>
                    </a:lnB>
                  </a:tcPr>
                </a:tc>
                <a:tc hMerge="1">
                  <a:txBody>
                    <a:bodyPr/>
                    <a:lstStyle/>
                    <a:p>
                      <a:endParaRPr lang="de-DE" sz="800"/>
                    </a:p>
                  </a:txBody>
                  <a:tcPr/>
                </a:tc>
                <a:tc hMerge="1">
                  <a:txBody>
                    <a:bodyPr/>
                    <a:lstStyle/>
                    <a:p>
                      <a:endParaRPr lang="de-DE" sz="800" dirty="0"/>
                    </a:p>
                  </a:txBody>
                  <a:tcPr/>
                </a:tc>
                <a:extLst>
                  <a:ext uri="{0D108BD9-81ED-4DB2-BD59-A6C34878D82A}">
                    <a16:rowId xmlns:a16="http://schemas.microsoft.com/office/drawing/2014/main" val="1602965851"/>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https://en.wikipedia.org/wiki/File:Coral_Outcrop_Flynn_Reef.jpg</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Toby Hudson</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CC Attribution-</a:t>
                      </a:r>
                      <a:r>
                        <a:rPr lang="de-DE" sz="800" dirty="0" err="1"/>
                        <a:t>ShareAlike</a:t>
                      </a:r>
                      <a:r>
                        <a:rPr lang="de-DE" sz="800" dirty="0"/>
                        <a:t> 3.0 </a:t>
                      </a:r>
                      <a:r>
                        <a:rPr lang="de-DE" sz="800" dirty="0" err="1"/>
                        <a:t>Unported</a:t>
                      </a:r>
                      <a:r>
                        <a:rPr lang="de-DE" sz="800" dirty="0"/>
                        <a:t> </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62856070"/>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i="0" u="none" strike="noStrike" kern="1200" dirty="0">
                          <a:solidFill>
                            <a:schemeClr val="tx1"/>
                          </a:solidFill>
                          <a:effectLst/>
                          <a:latin typeface="+mn-lt"/>
                          <a:ea typeface="+mn-ea"/>
                          <a:cs typeface="+mn-cs"/>
                        </a:rPr>
                        <a:t>A variety of corals form an outcrop on Flynn Reef, part of the Great Barrier Reef near Cairns, Queensland, Australia.</a:t>
                      </a:r>
                      <a:endParaRPr lang="de-DE" sz="800" dirty="0"/>
                    </a:p>
                  </a:txBody>
                  <a:tcPr>
                    <a:lnB w="12700" cap="flat" cmpd="sng" algn="ctr">
                      <a:solidFill>
                        <a:schemeClr val="tx1"/>
                      </a:solidFill>
                      <a:prstDash val="solid"/>
                      <a:round/>
                      <a:headEnd type="none" w="med" len="med"/>
                      <a:tailEnd type="none" w="med" len="med"/>
                    </a:lnB>
                  </a:tcPr>
                </a:tc>
                <a:tc hMerge="1">
                  <a:txBody>
                    <a:bodyPr/>
                    <a:lstStyle/>
                    <a:p>
                      <a:endParaRPr lang="de-DE" sz="800"/>
                    </a:p>
                  </a:txBody>
                  <a:tcPr/>
                </a:tc>
                <a:tc hMerge="1">
                  <a:txBody>
                    <a:bodyPr/>
                    <a:lstStyle/>
                    <a:p>
                      <a:endParaRPr lang="de-DE" sz="800" dirty="0"/>
                    </a:p>
                  </a:txBody>
                  <a:tcPr/>
                </a:tc>
                <a:extLst>
                  <a:ext uri="{0D108BD9-81ED-4DB2-BD59-A6C34878D82A}">
                    <a16:rowId xmlns:a16="http://schemas.microsoft.com/office/drawing/2014/main" val="2867358485"/>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https://www.flickr.com/photos/silkebaron/5122082306/</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err="1"/>
                        <a:t>prilfish</a:t>
                      </a:r>
                      <a:endParaRPr lang="de-DE" sz="800" dirty="0"/>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Creative Commons 2.0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47396445"/>
                  </a:ext>
                </a:extLst>
              </a:tr>
              <a:tr h="300058">
                <a:tc gridSpan="3">
                  <a:txBody>
                    <a:bodyPr/>
                    <a:lstStyle/>
                    <a:p>
                      <a:r>
                        <a:rPr lang="en-US" sz="800" b="0" i="0" u="none" strike="noStrike" kern="1200" dirty="0">
                          <a:solidFill>
                            <a:schemeClr val="tx1"/>
                          </a:solidFill>
                          <a:effectLst/>
                          <a:latin typeface="+mn-lt"/>
                          <a:ea typeface="+mn-ea"/>
                          <a:cs typeface="+mn-cs"/>
                        </a:rPr>
                        <a:t>Dead Corals. This will be the future of all corals if we keep on polluting and exploiting the seas.</a:t>
                      </a:r>
                    </a:p>
                  </a:txBody>
                  <a:tcPr>
                    <a:lnB w="12700" cap="flat" cmpd="sng" algn="ctr">
                      <a:solidFill>
                        <a:schemeClr val="tx1"/>
                      </a:solidFill>
                      <a:prstDash val="solid"/>
                      <a:round/>
                      <a:headEnd type="none" w="med" len="med"/>
                      <a:tailEnd type="none" w="med" len="med"/>
                    </a:lnB>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1053548231"/>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https://www.flickr.com/photos/andreakirkby/5431943000/</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Andrea </a:t>
                      </a:r>
                      <a:r>
                        <a:rPr lang="de-DE" sz="800" dirty="0" err="1"/>
                        <a:t>Kirkby</a:t>
                      </a:r>
                      <a:endParaRPr lang="de-DE" sz="800" dirty="0"/>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Creative Commons 2.0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16228047"/>
                  </a:ext>
                </a:extLst>
              </a:tr>
              <a:tr h="300058">
                <a:tc gridSpan="3">
                  <a:txBody>
                    <a:bodyPr/>
                    <a:lstStyle/>
                    <a:p>
                      <a:r>
                        <a:rPr lang="de-DE" sz="800" dirty="0"/>
                        <a:t>Dead </a:t>
                      </a:r>
                      <a:r>
                        <a:rPr lang="de-DE" sz="800" dirty="0" err="1"/>
                        <a:t>mangroves</a:t>
                      </a:r>
                      <a:endParaRPr lang="de-DE" sz="800" dirty="0"/>
                    </a:p>
                  </a:txBody>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3510761082"/>
                  </a:ext>
                </a:extLst>
              </a:tr>
            </a:tbl>
          </a:graphicData>
        </a:graphic>
      </p:graphicFrame>
      <p:sp>
        <p:nvSpPr>
          <p:cNvPr id="10" name="Textfeld 9">
            <a:extLst>
              <a:ext uri="{FF2B5EF4-FFF2-40B4-BE49-F238E27FC236}">
                <a16:creationId xmlns:a16="http://schemas.microsoft.com/office/drawing/2014/main" id="{513433C2-6419-40A0-A6FE-2D1420B64F7F}"/>
              </a:ext>
            </a:extLst>
          </p:cNvPr>
          <p:cNvSpPr txBox="1"/>
          <p:nvPr/>
        </p:nvSpPr>
        <p:spPr>
          <a:xfrm>
            <a:off x="635000" y="189148"/>
            <a:ext cx="5660136" cy="523220"/>
          </a:xfrm>
          <a:prstGeom prst="rect">
            <a:avLst/>
          </a:prstGeom>
          <a:noFill/>
        </p:spPr>
        <p:txBody>
          <a:bodyPr wrap="square" rtlCol="0">
            <a:spAutoFit/>
          </a:bodyPr>
          <a:lstStyle/>
          <a:p>
            <a:pPr algn="ctr"/>
            <a:r>
              <a:rPr lang="de-DE" sz="2800" dirty="0">
                <a:solidFill>
                  <a:schemeClr val="accent1"/>
                </a:solidFill>
                <a:latin typeface="Abadi Extra Light" panose="020B0204020104020204" pitchFamily="34" charset="0"/>
              </a:rPr>
              <a:t>Bildquellen:</a:t>
            </a:r>
            <a:endParaRPr lang="de-DE" sz="2200" i="1" dirty="0">
              <a:solidFill>
                <a:schemeClr val="accent1"/>
              </a:solidFill>
              <a:latin typeface="Abadi Extra Light" panose="020B0204020104020204" pitchFamily="34" charset="0"/>
            </a:endParaRPr>
          </a:p>
        </p:txBody>
      </p:sp>
    </p:spTree>
    <p:extLst>
      <p:ext uri="{BB962C8B-B14F-4D97-AF65-F5344CB8AC3E}">
        <p14:creationId xmlns:p14="http://schemas.microsoft.com/office/powerpoint/2010/main" val="1682785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8">
            <a:extLst>
              <a:ext uri="{FF2B5EF4-FFF2-40B4-BE49-F238E27FC236}">
                <a16:creationId xmlns:a16="http://schemas.microsoft.com/office/drawing/2014/main" id="{28C6B232-383F-4DE2-8F14-62DC4739CFC5}"/>
              </a:ext>
            </a:extLst>
          </p:cNvPr>
          <p:cNvGraphicFramePr>
            <a:graphicFrameLocks noGrp="1"/>
          </p:cNvGraphicFramePr>
          <p:nvPr>
            <p:extLst>
              <p:ext uri="{D42A27DB-BD31-4B8C-83A1-F6EECF244321}">
                <p14:modId xmlns:p14="http://schemas.microsoft.com/office/powerpoint/2010/main" val="4275858462"/>
              </p:ext>
            </p:extLst>
          </p:nvPr>
        </p:nvGraphicFramePr>
        <p:xfrm>
          <a:off x="667512" y="749308"/>
          <a:ext cx="5660136" cy="8783310"/>
        </p:xfrm>
        <a:graphic>
          <a:graphicData uri="http://schemas.openxmlformats.org/drawingml/2006/table">
            <a:tbl>
              <a:tblPr bandRow="1">
                <a:tableStyleId>{5C22544A-7EE6-4342-B048-85BDC9FD1C3A}</a:tableStyleId>
              </a:tblPr>
              <a:tblGrid>
                <a:gridCol w="3162808">
                  <a:extLst>
                    <a:ext uri="{9D8B030D-6E8A-4147-A177-3AD203B41FA5}">
                      <a16:colId xmlns:a16="http://schemas.microsoft.com/office/drawing/2014/main" val="3988228732"/>
                    </a:ext>
                  </a:extLst>
                </a:gridCol>
                <a:gridCol w="1259840">
                  <a:extLst>
                    <a:ext uri="{9D8B030D-6E8A-4147-A177-3AD203B41FA5}">
                      <a16:colId xmlns:a16="http://schemas.microsoft.com/office/drawing/2014/main" val="2885558966"/>
                    </a:ext>
                  </a:extLst>
                </a:gridCol>
                <a:gridCol w="1237488">
                  <a:extLst>
                    <a:ext uri="{9D8B030D-6E8A-4147-A177-3AD203B41FA5}">
                      <a16:colId xmlns:a16="http://schemas.microsoft.com/office/drawing/2014/main" val="620147952"/>
                    </a:ext>
                  </a:extLst>
                </a:gridCol>
              </a:tblGrid>
              <a:tr h="150029">
                <a:tc>
                  <a:txBody>
                    <a:bodyPr/>
                    <a:lstStyle/>
                    <a:p>
                      <a:r>
                        <a:rPr lang="de-DE" dirty="0"/>
                        <a:t>Quelle</a:t>
                      </a:r>
                    </a:p>
                  </a:txBody>
                  <a:tcPr>
                    <a:solidFill>
                      <a:schemeClr val="accent1"/>
                    </a:solidFill>
                  </a:tcPr>
                </a:tc>
                <a:tc>
                  <a:txBody>
                    <a:bodyPr/>
                    <a:lstStyle/>
                    <a:p>
                      <a:r>
                        <a:rPr lang="de-DE" dirty="0"/>
                        <a:t>Fotograf</a:t>
                      </a:r>
                    </a:p>
                  </a:txBody>
                  <a:tcPr>
                    <a:solidFill>
                      <a:schemeClr val="accent1"/>
                    </a:solidFill>
                  </a:tcPr>
                </a:tc>
                <a:tc>
                  <a:txBody>
                    <a:bodyPr/>
                    <a:lstStyle/>
                    <a:p>
                      <a:r>
                        <a:rPr lang="de-DE" dirty="0"/>
                        <a:t>Lizenz</a:t>
                      </a:r>
                    </a:p>
                  </a:txBody>
                  <a:tcPr>
                    <a:solidFill>
                      <a:schemeClr val="accent1"/>
                    </a:solidFill>
                  </a:tcPr>
                </a:tc>
                <a:extLst>
                  <a:ext uri="{0D108BD9-81ED-4DB2-BD59-A6C34878D82A}">
                    <a16:rowId xmlns:a16="http://schemas.microsoft.com/office/drawing/2014/main" val="2381270392"/>
                  </a:ext>
                </a:extLst>
              </a:tr>
              <a:tr h="150029">
                <a:tc gridSpan="3">
                  <a:txBody>
                    <a:bodyPr/>
                    <a:lstStyle/>
                    <a:p>
                      <a:r>
                        <a:rPr lang="de-DE" dirty="0"/>
                        <a:t>Beschreibung/Titel</a:t>
                      </a:r>
                    </a:p>
                  </a:txBody>
                  <a:tcPr>
                    <a:lnB w="12700" cap="flat" cmpd="sng" algn="ctr">
                      <a:solidFill>
                        <a:schemeClr val="tx1"/>
                      </a:solidFill>
                      <a:prstDash val="solid"/>
                      <a:round/>
                      <a:headEnd type="none" w="med" len="med"/>
                      <a:tailEnd type="none" w="med" len="med"/>
                    </a:lnB>
                    <a:solidFill>
                      <a:schemeClr val="accent1"/>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596442687"/>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https://www.istockphoto.com/de/foto/tot-auf-dem-boden-liegend-flughund-gm931072902-255220548</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b="0" i="0" u="none" strike="noStrike" kern="1200" dirty="0" err="1">
                          <a:solidFill>
                            <a:schemeClr val="tx1"/>
                          </a:solidFill>
                          <a:effectLst/>
                          <a:latin typeface="+mn-lt"/>
                          <a:ea typeface="+mn-ea"/>
                          <a:cs typeface="+mn-cs"/>
                        </a:rPr>
                        <a:t>CraigRJD</a:t>
                      </a:r>
                      <a:endParaRPr lang="de-DE" sz="800" dirty="0"/>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err="1"/>
                        <a:t>iStock</a:t>
                      </a:r>
                      <a:r>
                        <a:rPr lang="de-DE" sz="800" dirty="0"/>
                        <a:t>-Lizenz erworben 25.09.2019</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9221217"/>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Dead Flying Fox Lying on the Ground</a:t>
                      </a:r>
                      <a:endParaRPr lang="de-DE" sz="800" dirty="0"/>
                    </a:p>
                  </a:txBody>
                  <a:tcPr>
                    <a:lnB w="12700"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718550961"/>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https://de.wikipedia.org/wiki/Datei:Climate-tipping-points-interactions-de.svg</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err="1"/>
                        <a:t>CodeOne</a:t>
                      </a:r>
                      <a:r>
                        <a:rPr lang="de-DE" sz="800" dirty="0"/>
                        <a:t>, </a:t>
                      </a:r>
                      <a:r>
                        <a:rPr lang="de-DE" sz="800" dirty="0" err="1"/>
                        <a:t>DeWikiMan</a:t>
                      </a:r>
                      <a:endParaRPr lang="de-DE" sz="800" dirty="0"/>
                    </a:p>
                  </a:txBody>
                  <a:tcPr>
                    <a:lnT w="12700" cap="flat" cmpd="sng" algn="ctr">
                      <a:solidFill>
                        <a:schemeClr val="tx1"/>
                      </a:solidFill>
                      <a:prstDash val="solid"/>
                      <a:round/>
                      <a:headEnd type="none" w="med" len="med"/>
                      <a:tailEnd type="none" w="med" len="med"/>
                    </a:lnT>
                  </a:tcPr>
                </a:tc>
                <a:tc>
                  <a:txBody>
                    <a:bodyPr/>
                    <a:lstStyle/>
                    <a:p>
                      <a:r>
                        <a:rPr lang="de-DE" sz="800" dirty="0"/>
                        <a:t>Creative Commons 4.0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45938007"/>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Climate Tipping Points Interaction</a:t>
                      </a:r>
                    </a:p>
                  </a:txBody>
                  <a:tcPr>
                    <a:lnB w="12700" cap="flat" cmpd="sng" algn="ctr">
                      <a:solidFill>
                        <a:schemeClr val="tx1"/>
                      </a:solidFill>
                      <a:prstDash val="solid"/>
                      <a:round/>
                      <a:headEnd type="none" w="med" len="med"/>
                      <a:tailEnd type="none" w="med" len="med"/>
                    </a:lnB>
                  </a:tcPr>
                </a:tc>
                <a:tc hMerge="1">
                  <a:txBody>
                    <a:bodyPr/>
                    <a:lstStyle/>
                    <a:p>
                      <a:endParaRPr lang="de-DE" sz="800" dirty="0"/>
                    </a:p>
                  </a:txBody>
                  <a:tcPr/>
                </a:tc>
                <a:tc hMerge="1">
                  <a:txBody>
                    <a:bodyPr/>
                    <a:lstStyle/>
                    <a:p>
                      <a:endParaRPr lang="de-DE"/>
                    </a:p>
                  </a:txBody>
                  <a:tcPr/>
                </a:tc>
                <a:extLst>
                  <a:ext uri="{0D108BD9-81ED-4DB2-BD59-A6C34878D82A}">
                    <a16:rowId xmlns:a16="http://schemas.microsoft.com/office/drawing/2014/main" val="162127828"/>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https://www.ipcc.ch/report/ar6/wg1/downloads/report/IPCC_AR6_WGI_SPM.pdf</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IPCC</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Public Domain</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74428917"/>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Future emissions cause future additional warming, with total warming dominated by past and future CO₂ emissions </a:t>
                      </a:r>
                      <a:endParaRPr lang="de-DE" sz="800" dirty="0"/>
                    </a:p>
                  </a:txBody>
                  <a:tcPr>
                    <a:lnB w="12700" cap="flat" cmpd="sng" algn="ctr">
                      <a:solidFill>
                        <a:schemeClr val="tx1"/>
                      </a:solidFill>
                      <a:prstDash val="solid"/>
                      <a:round/>
                      <a:headEnd type="none" w="med" len="med"/>
                      <a:tailEnd type="none" w="med" len="med"/>
                    </a:lnB>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908855073"/>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https://commons.wikimedia.org/wiki/File:Oxfam_East_Africa_-_SomalilandDrought003.jpg</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Oxfam East </a:t>
                      </a:r>
                      <a:r>
                        <a:rPr lang="de-DE" sz="800" dirty="0" err="1"/>
                        <a:t>Africa</a:t>
                      </a:r>
                      <a:endParaRPr lang="de-DE" sz="800" dirty="0"/>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Creative Commons 2.0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46919732"/>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err="1"/>
                        <a:t>Faadomo</a:t>
                      </a:r>
                      <a:r>
                        <a:rPr lang="en-US" sz="800" dirty="0"/>
                        <a:t> Hirsi and her grandson wheel their daily allowance of two 20-litre jerrycans back to their house.</a:t>
                      </a:r>
                      <a:endParaRPr lang="de-DE" sz="800" dirty="0"/>
                    </a:p>
                  </a:txBody>
                  <a:tcPr>
                    <a:lnB w="12700" cap="flat" cmpd="sng" algn="ctr">
                      <a:solidFill>
                        <a:schemeClr val="tx1"/>
                      </a:solidFill>
                      <a:prstDash val="solid"/>
                      <a:round/>
                      <a:headEnd type="none" w="med" len="med"/>
                      <a:tailEnd type="none" w="med" len="med"/>
                    </a:lnB>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2043805868"/>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https://www.flickr.com/photos/peterfey/8277750484/</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Peter Fey</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Persönliche Freigabe durch den Fotografen.</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97076540"/>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err="1"/>
                        <a:t>fisher</a:t>
                      </a:r>
                      <a:r>
                        <a:rPr lang="de-DE" sz="800" dirty="0"/>
                        <a:t> </a:t>
                      </a:r>
                      <a:r>
                        <a:rPr lang="de-DE" sz="800" dirty="0" err="1"/>
                        <a:t>boys</a:t>
                      </a:r>
                      <a:endParaRPr lang="de-DE" sz="800" dirty="0"/>
                    </a:p>
                  </a:txBody>
                  <a:tcPr>
                    <a:lnB w="12700" cap="flat" cmpd="sng" algn="ctr">
                      <a:solidFill>
                        <a:schemeClr val="tx1"/>
                      </a:solidFill>
                      <a:prstDash val="solid"/>
                      <a:round/>
                      <a:headEnd type="none" w="med" len="med"/>
                      <a:tailEnd type="none" w="med" len="med"/>
                    </a:lnB>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2309448199"/>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https://en.wikipedia.org/wiki/File:Column_of_ONLF_rebels.jpg</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Jonathan </a:t>
                      </a:r>
                      <a:r>
                        <a:rPr lang="de-DE" sz="800" dirty="0" err="1"/>
                        <a:t>Alpeyrie</a:t>
                      </a:r>
                      <a:endParaRPr lang="de-DE" sz="800" dirty="0"/>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CC Attribution-</a:t>
                      </a:r>
                      <a:r>
                        <a:rPr lang="de-DE" sz="800" dirty="0" err="1"/>
                        <a:t>ShareAlike</a:t>
                      </a:r>
                      <a:r>
                        <a:rPr lang="de-DE" sz="800" dirty="0"/>
                        <a:t> 3.0 </a:t>
                      </a:r>
                      <a:r>
                        <a:rPr lang="de-DE" sz="800" dirty="0" err="1"/>
                        <a:t>Unported</a:t>
                      </a:r>
                      <a:endParaRPr lang="de-DE" sz="8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66356021"/>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A unit of ONLF rebels move from one location to another after being surrounded for a week on a hill top.</a:t>
                      </a:r>
                    </a:p>
                  </a:txBody>
                  <a:tcPr>
                    <a:lnB w="12700" cap="flat" cmpd="sng" algn="ctr">
                      <a:solidFill>
                        <a:schemeClr val="tx1"/>
                      </a:solidFill>
                      <a:prstDash val="solid"/>
                      <a:round/>
                      <a:headEnd type="none" w="med" len="med"/>
                      <a:tailEnd type="none" w="med" len="med"/>
                    </a:lnB>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1616869270"/>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https://www.flickr.com/photos/kaibabnationalforest/4460322784</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U.S. Forest Service, Kaibab National Forest</a:t>
                      </a:r>
                      <a:endParaRPr lang="de-DE" sz="800" dirty="0"/>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Creative Commons 2.0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78319478"/>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Warm </a:t>
                      </a:r>
                      <a:r>
                        <a:rPr lang="de-DE" sz="800" dirty="0" err="1"/>
                        <a:t>Fire</a:t>
                      </a:r>
                      <a:r>
                        <a:rPr lang="de-DE" sz="800" dirty="0"/>
                        <a:t> 2006</a:t>
                      </a:r>
                    </a:p>
                  </a:txBody>
                  <a:tcPr>
                    <a:lnB w="12700" cap="flat" cmpd="sng" algn="ctr">
                      <a:solidFill>
                        <a:schemeClr val="tx1"/>
                      </a:solidFill>
                      <a:prstDash val="solid"/>
                      <a:round/>
                      <a:headEnd type="none" w="med" len="med"/>
                      <a:tailEnd type="none" w="med" len="med"/>
                    </a:lnB>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2867522779"/>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https://1drv.ms/p/s!Aiq4dtTMLRyIr1HNeoGWucYwp5HJ?e=xkZFBN</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800" dirty="0"/>
                    </a:p>
                  </a:txBody>
                  <a:tcP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Ulrich Stopper</a:t>
                      </a:r>
                      <a:endParaRPr lang="de-DE" sz="8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CC BY-SA 4.0</a:t>
                      </a:r>
                    </a:p>
                  </a:txBody>
                  <a:tcP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18539652"/>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Meeresspiegelanstieg</a:t>
                      </a:r>
                    </a:p>
                  </a:txBody>
                  <a:tcPr>
                    <a:lnB w="12700"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327156898"/>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https://commons.wikimedia.org/wiki/File:Tacloban_Typhoon_Haiyan_2013-11-14.jpg</a:t>
                      </a:r>
                    </a:p>
                  </a:txBody>
                  <a:tcP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err="1"/>
                        <a:t>Eoghan</a:t>
                      </a:r>
                      <a:r>
                        <a:rPr lang="de-DE" sz="800" dirty="0"/>
                        <a:t> Rice - </a:t>
                      </a:r>
                      <a:r>
                        <a:rPr lang="de-DE" sz="800" dirty="0" err="1"/>
                        <a:t>Trócaire</a:t>
                      </a:r>
                      <a:endParaRPr lang="de-DE" sz="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Creative Commons Attribution 2.0 Generic</a:t>
                      </a:r>
                    </a:p>
                  </a:txBody>
                  <a:tcP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71945629"/>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Trümmer säumen die Straßen der Stadt Tacloban auf der Insel Leyte nach dem Taifun Haiyan.</a:t>
                      </a:r>
                    </a:p>
                  </a:txBody>
                  <a:tcPr>
                    <a:lnB w="12700"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81628059"/>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https://de.m.wikipedia.org/wiki/Datei:Hochwasser_in_Altenahr_Altenburg.jpg</a:t>
                      </a:r>
                    </a:p>
                  </a:txBody>
                  <a:tcP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Martin Seifert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CC0 1.0 Verzicht auf das Copyright</a:t>
                      </a:r>
                    </a:p>
                  </a:txBody>
                  <a:tcP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93434315"/>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kern="1200" dirty="0">
                          <a:solidFill>
                            <a:schemeClr val="dk1"/>
                          </a:solidFill>
                          <a:latin typeface="+mn-lt"/>
                          <a:ea typeface="+mn-ea"/>
                          <a:cs typeface="+mn-cs"/>
                        </a:rPr>
                        <a:t>Hochwasser in Altenahr Altenburg, Rheinland-Pfalz, Deutschland</a:t>
                      </a:r>
                    </a:p>
                  </a:txBody>
                  <a:tcPr>
                    <a:lnB w="12700"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4085455412"/>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https://1drv.ms/p/s!Aiq4dtTMLRyIr1HNeoGWucYwp5HJ?e=xkZFBN</a:t>
                      </a:r>
                    </a:p>
                  </a:txBody>
                  <a:tcP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Ulrich Stopper</a:t>
                      </a:r>
                      <a:endParaRPr lang="de-DE" sz="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CC BY-SA 4.0</a:t>
                      </a:r>
                    </a:p>
                  </a:txBody>
                  <a:tcP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51555921"/>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kern="1200" dirty="0">
                          <a:solidFill>
                            <a:schemeClr val="dk1"/>
                          </a:solidFill>
                          <a:latin typeface="+mn-lt"/>
                          <a:ea typeface="+mn-ea"/>
                          <a:cs typeface="+mn-cs"/>
                        </a:rPr>
                        <a:t>tödliche Hitzewellen (+2,7 °C) basierend auf </a:t>
                      </a:r>
                      <a:r>
                        <a:rPr lang="de-DE" sz="800" dirty="0"/>
                        <a:t>C. Mora et al.: „Global </a:t>
                      </a:r>
                      <a:r>
                        <a:rPr lang="de-DE" sz="800" dirty="0" err="1"/>
                        <a:t>risk</a:t>
                      </a:r>
                      <a:r>
                        <a:rPr lang="de-DE" sz="800" dirty="0"/>
                        <a:t> </a:t>
                      </a:r>
                      <a:r>
                        <a:rPr lang="de-DE" sz="800" dirty="0" err="1"/>
                        <a:t>of</a:t>
                      </a:r>
                      <a:r>
                        <a:rPr lang="de-DE" sz="800" dirty="0"/>
                        <a:t> </a:t>
                      </a:r>
                      <a:r>
                        <a:rPr lang="de-DE" sz="800" dirty="0" err="1"/>
                        <a:t>deadly</a:t>
                      </a:r>
                      <a:r>
                        <a:rPr lang="de-DE" sz="800" dirty="0"/>
                        <a:t> </a:t>
                      </a:r>
                      <a:r>
                        <a:rPr lang="de-DE" sz="800" dirty="0" err="1"/>
                        <a:t>heat</a:t>
                      </a:r>
                      <a:r>
                        <a:rPr lang="de-DE" sz="800" dirty="0"/>
                        <a:t>“</a:t>
                      </a:r>
                      <a:endParaRPr lang="de-DE" sz="800" kern="1200" dirty="0">
                        <a:solidFill>
                          <a:schemeClr val="dk1"/>
                        </a:solidFill>
                        <a:latin typeface="+mn-lt"/>
                        <a:ea typeface="+mn-ea"/>
                        <a:cs typeface="+mn-cs"/>
                      </a:endParaRPr>
                    </a:p>
                  </a:txBody>
                  <a:tcPr>
                    <a:lnB w="12700"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DE" sz="800" kern="1200" dirty="0">
                        <a:solidFill>
                          <a:schemeClr val="dk1"/>
                        </a:solidFill>
                        <a:latin typeface="+mn-lt"/>
                        <a:ea typeface="+mn-ea"/>
                        <a:cs typeface="+mn-cs"/>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578993707"/>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https://commons.wikimedia.org/wiki/File:Drought.jpg</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Tomas </a:t>
                      </a:r>
                      <a:r>
                        <a:rPr lang="de-DE" sz="800" dirty="0" err="1"/>
                        <a:t>Castelazo</a:t>
                      </a:r>
                      <a:endParaRPr lang="de-DE" sz="800" dirty="0"/>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CC Attribution-</a:t>
                      </a:r>
                      <a:r>
                        <a:rPr lang="de-DE" sz="800" dirty="0" err="1"/>
                        <a:t>ShareAlike</a:t>
                      </a:r>
                      <a:r>
                        <a:rPr lang="de-DE" sz="800" dirty="0"/>
                        <a:t> 4.0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71486951"/>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Trockenrisse in der Sonora-Wüste, Mexico.</a:t>
                      </a:r>
                    </a:p>
                  </a:txBody>
                  <a:tcPr>
                    <a:lnB w="12700" cap="flat" cmpd="sng" algn="ctr">
                      <a:solidFill>
                        <a:schemeClr val="tx1"/>
                      </a:solidFill>
                      <a:prstDash val="solid"/>
                      <a:round/>
                      <a:headEnd type="none" w="med" len="med"/>
                      <a:tailEnd type="none" w="med" len="med"/>
                    </a:lnB>
                  </a:tcPr>
                </a:tc>
                <a:tc hMerge="1">
                  <a:txBody>
                    <a:bodyPr/>
                    <a:lstStyle/>
                    <a:p>
                      <a:endParaRPr lang="de-DE" sz="800"/>
                    </a:p>
                  </a:txBody>
                  <a:tcPr/>
                </a:tc>
                <a:tc hMerge="1">
                  <a:txBody>
                    <a:bodyPr/>
                    <a:lstStyle/>
                    <a:p>
                      <a:endParaRPr lang="de-DE" sz="800" dirty="0"/>
                    </a:p>
                  </a:txBody>
                  <a:tcPr/>
                </a:tc>
                <a:extLst>
                  <a:ext uri="{0D108BD9-81ED-4DB2-BD59-A6C34878D82A}">
                    <a16:rowId xmlns:a16="http://schemas.microsoft.com/office/drawing/2014/main" val="1602965851"/>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https://commons.wikimedia.org/wiki/File:Indus_river.svg</a:t>
                      </a:r>
                    </a:p>
                  </a:txBody>
                  <a:tcP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err="1"/>
                        <a:t>Kmhkmh</a:t>
                      </a:r>
                      <a:endParaRPr lang="de-DE" sz="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b="0" dirty="0"/>
                        <a:t>CC BY 3.0</a:t>
                      </a:r>
                    </a:p>
                  </a:txBody>
                  <a:tcP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04410698"/>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Indus River</a:t>
                      </a:r>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713954523"/>
                  </a:ext>
                </a:extLst>
              </a:tr>
            </a:tbl>
          </a:graphicData>
        </a:graphic>
      </p:graphicFrame>
      <p:sp>
        <p:nvSpPr>
          <p:cNvPr id="10" name="Textfeld 9">
            <a:extLst>
              <a:ext uri="{FF2B5EF4-FFF2-40B4-BE49-F238E27FC236}">
                <a16:creationId xmlns:a16="http://schemas.microsoft.com/office/drawing/2014/main" id="{513433C2-6419-40A0-A6FE-2D1420B64F7F}"/>
              </a:ext>
            </a:extLst>
          </p:cNvPr>
          <p:cNvSpPr txBox="1"/>
          <p:nvPr/>
        </p:nvSpPr>
        <p:spPr>
          <a:xfrm>
            <a:off x="635000" y="189148"/>
            <a:ext cx="5660136" cy="523220"/>
          </a:xfrm>
          <a:prstGeom prst="rect">
            <a:avLst/>
          </a:prstGeom>
          <a:noFill/>
        </p:spPr>
        <p:txBody>
          <a:bodyPr wrap="square" rtlCol="0">
            <a:spAutoFit/>
          </a:bodyPr>
          <a:lstStyle/>
          <a:p>
            <a:pPr algn="ctr"/>
            <a:r>
              <a:rPr lang="de-DE" sz="2800" dirty="0">
                <a:solidFill>
                  <a:schemeClr val="accent1"/>
                </a:solidFill>
                <a:latin typeface="Abadi Extra Light" panose="020B0204020104020204" pitchFamily="34" charset="0"/>
              </a:rPr>
              <a:t>Bildquellen:</a:t>
            </a:r>
            <a:endParaRPr lang="de-DE" sz="2200" i="1" dirty="0">
              <a:solidFill>
                <a:schemeClr val="accent1"/>
              </a:solidFill>
              <a:latin typeface="Abadi Extra Light" panose="020B0204020104020204" pitchFamily="34" charset="0"/>
            </a:endParaRPr>
          </a:p>
        </p:txBody>
      </p:sp>
    </p:spTree>
    <p:extLst>
      <p:ext uri="{BB962C8B-B14F-4D97-AF65-F5344CB8AC3E}">
        <p14:creationId xmlns:p14="http://schemas.microsoft.com/office/powerpoint/2010/main" val="3092062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8">
            <a:extLst>
              <a:ext uri="{FF2B5EF4-FFF2-40B4-BE49-F238E27FC236}">
                <a16:creationId xmlns:a16="http://schemas.microsoft.com/office/drawing/2014/main" id="{28C6B232-383F-4DE2-8F14-62DC4739CFC5}"/>
              </a:ext>
            </a:extLst>
          </p:cNvPr>
          <p:cNvGraphicFramePr>
            <a:graphicFrameLocks noGrp="1"/>
          </p:cNvGraphicFramePr>
          <p:nvPr>
            <p:extLst>
              <p:ext uri="{D42A27DB-BD31-4B8C-83A1-F6EECF244321}">
                <p14:modId xmlns:p14="http://schemas.microsoft.com/office/powerpoint/2010/main" val="2076251419"/>
              </p:ext>
            </p:extLst>
          </p:nvPr>
        </p:nvGraphicFramePr>
        <p:xfrm>
          <a:off x="667512" y="749308"/>
          <a:ext cx="5660136" cy="3735828"/>
        </p:xfrm>
        <a:graphic>
          <a:graphicData uri="http://schemas.openxmlformats.org/drawingml/2006/table">
            <a:tbl>
              <a:tblPr bandRow="1">
                <a:tableStyleId>{5C22544A-7EE6-4342-B048-85BDC9FD1C3A}</a:tableStyleId>
              </a:tblPr>
              <a:tblGrid>
                <a:gridCol w="3162808">
                  <a:extLst>
                    <a:ext uri="{9D8B030D-6E8A-4147-A177-3AD203B41FA5}">
                      <a16:colId xmlns:a16="http://schemas.microsoft.com/office/drawing/2014/main" val="3988228732"/>
                    </a:ext>
                  </a:extLst>
                </a:gridCol>
                <a:gridCol w="1259840">
                  <a:extLst>
                    <a:ext uri="{9D8B030D-6E8A-4147-A177-3AD203B41FA5}">
                      <a16:colId xmlns:a16="http://schemas.microsoft.com/office/drawing/2014/main" val="2885558966"/>
                    </a:ext>
                  </a:extLst>
                </a:gridCol>
                <a:gridCol w="1237488">
                  <a:extLst>
                    <a:ext uri="{9D8B030D-6E8A-4147-A177-3AD203B41FA5}">
                      <a16:colId xmlns:a16="http://schemas.microsoft.com/office/drawing/2014/main" val="620147952"/>
                    </a:ext>
                  </a:extLst>
                </a:gridCol>
              </a:tblGrid>
              <a:tr h="150029">
                <a:tc>
                  <a:txBody>
                    <a:bodyPr/>
                    <a:lstStyle/>
                    <a:p>
                      <a:r>
                        <a:rPr lang="de-DE" dirty="0"/>
                        <a:t>Quelle</a:t>
                      </a:r>
                    </a:p>
                  </a:txBody>
                  <a:tcPr>
                    <a:solidFill>
                      <a:schemeClr val="accent1"/>
                    </a:solidFill>
                  </a:tcPr>
                </a:tc>
                <a:tc>
                  <a:txBody>
                    <a:bodyPr/>
                    <a:lstStyle/>
                    <a:p>
                      <a:r>
                        <a:rPr lang="de-DE" dirty="0"/>
                        <a:t>Fotograf</a:t>
                      </a:r>
                    </a:p>
                  </a:txBody>
                  <a:tcPr>
                    <a:solidFill>
                      <a:schemeClr val="accent1"/>
                    </a:solidFill>
                  </a:tcPr>
                </a:tc>
                <a:tc>
                  <a:txBody>
                    <a:bodyPr/>
                    <a:lstStyle/>
                    <a:p>
                      <a:r>
                        <a:rPr lang="de-DE" dirty="0"/>
                        <a:t>Lizenz</a:t>
                      </a:r>
                    </a:p>
                  </a:txBody>
                  <a:tcPr>
                    <a:solidFill>
                      <a:schemeClr val="accent1"/>
                    </a:solidFill>
                  </a:tcPr>
                </a:tc>
                <a:extLst>
                  <a:ext uri="{0D108BD9-81ED-4DB2-BD59-A6C34878D82A}">
                    <a16:rowId xmlns:a16="http://schemas.microsoft.com/office/drawing/2014/main" val="2381270392"/>
                  </a:ext>
                </a:extLst>
              </a:tr>
              <a:tr h="150029">
                <a:tc gridSpan="3">
                  <a:txBody>
                    <a:bodyPr/>
                    <a:lstStyle/>
                    <a:p>
                      <a:r>
                        <a:rPr lang="de-DE" dirty="0"/>
                        <a:t>Beschreibung/Titel</a:t>
                      </a:r>
                    </a:p>
                  </a:txBody>
                  <a:tcPr>
                    <a:lnB w="12700" cap="flat" cmpd="sng" algn="ctr">
                      <a:solidFill>
                        <a:schemeClr val="tx1"/>
                      </a:solidFill>
                      <a:prstDash val="solid"/>
                      <a:round/>
                      <a:headEnd type="none" w="med" len="med"/>
                      <a:tailEnd type="none" w="med" len="med"/>
                    </a:lnB>
                    <a:solidFill>
                      <a:schemeClr val="accent1"/>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596442687"/>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https://commons.wikimedia.org/wiki/File:South_Asia_political.jpg</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800" dirty="0"/>
                    </a:p>
                  </a:txBody>
                  <a:tcP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b="0" dirty="0"/>
                        <a:t>Uwe </a:t>
                      </a:r>
                      <a:r>
                        <a:rPr lang="de-DE" sz="800" b="0" dirty="0" err="1"/>
                        <a:t>Dedering</a:t>
                      </a:r>
                      <a:r>
                        <a:rPr lang="de-DE" sz="800" b="0" dirty="0"/>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b="0" dirty="0"/>
                        <a:t>CC BY 3.0</a:t>
                      </a:r>
                    </a:p>
                  </a:txBody>
                  <a:tcP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05644487"/>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b="0" dirty="0"/>
                        <a:t>South Asia </a:t>
                      </a:r>
                      <a:r>
                        <a:rPr lang="de-DE" sz="800" b="0" dirty="0" err="1"/>
                        <a:t>political</a:t>
                      </a:r>
                      <a:endParaRPr lang="de-DE" sz="800" b="0" dirty="0"/>
                    </a:p>
                  </a:txBody>
                  <a:tcPr>
                    <a:lnB w="12700"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900669073"/>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https://1drv.ms/p/s!Aiq4dtTMLRyIr1HNeoGWucYwp5HJ?e=xkZFBN</a:t>
                      </a:r>
                    </a:p>
                  </a:txBody>
                  <a:tcP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Ulrich Stopper</a:t>
                      </a:r>
                      <a:endParaRPr lang="de-DE" sz="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CC BY-SA 4.0</a:t>
                      </a:r>
                    </a:p>
                  </a:txBody>
                  <a:tcP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73538890"/>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kern="1200" dirty="0">
                          <a:solidFill>
                            <a:schemeClr val="dk1"/>
                          </a:solidFill>
                          <a:latin typeface="+mn-lt"/>
                          <a:ea typeface="+mn-ea"/>
                          <a:cs typeface="+mn-cs"/>
                        </a:rPr>
                        <a:t>tödliche Hitzewellen (+4,4 °C) basierend auf </a:t>
                      </a:r>
                      <a:r>
                        <a:rPr lang="de-DE" sz="800" dirty="0"/>
                        <a:t>C. Mora et al.: „Global </a:t>
                      </a:r>
                      <a:r>
                        <a:rPr lang="de-DE" sz="800" dirty="0" err="1"/>
                        <a:t>risk</a:t>
                      </a:r>
                      <a:r>
                        <a:rPr lang="de-DE" sz="800" dirty="0"/>
                        <a:t> </a:t>
                      </a:r>
                      <a:r>
                        <a:rPr lang="de-DE" sz="800" dirty="0" err="1"/>
                        <a:t>of</a:t>
                      </a:r>
                      <a:r>
                        <a:rPr lang="de-DE" sz="800" dirty="0"/>
                        <a:t> </a:t>
                      </a:r>
                      <a:r>
                        <a:rPr lang="de-DE" sz="800" dirty="0" err="1"/>
                        <a:t>deadly</a:t>
                      </a:r>
                      <a:r>
                        <a:rPr lang="de-DE" sz="800" dirty="0"/>
                        <a:t> </a:t>
                      </a:r>
                      <a:r>
                        <a:rPr lang="de-DE" sz="800" dirty="0" err="1"/>
                        <a:t>heat</a:t>
                      </a:r>
                      <a:r>
                        <a:rPr lang="de-DE" sz="800" dirty="0"/>
                        <a:t>“</a:t>
                      </a:r>
                      <a:endParaRPr lang="de-DE" sz="800" kern="1200" dirty="0">
                        <a:solidFill>
                          <a:schemeClr val="dk1"/>
                        </a:solidFill>
                        <a:latin typeface="+mn-lt"/>
                        <a:ea typeface="+mn-ea"/>
                        <a:cs typeface="+mn-cs"/>
                      </a:endParaRPr>
                    </a:p>
                  </a:txBody>
                  <a:tcPr>
                    <a:lnB w="12700"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565970448"/>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https://en.wikipedia.org/wiki/File:Starved_child.jpg</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Don </a:t>
                      </a:r>
                      <a:r>
                        <a:rPr lang="de-DE" sz="800" dirty="0" err="1"/>
                        <a:t>Eddins</a:t>
                      </a:r>
                      <a:endParaRPr lang="de-DE" sz="800" dirty="0"/>
                    </a:p>
                  </a:txBody>
                  <a:tcPr>
                    <a:lnT w="12700" cap="flat" cmpd="sng" algn="ctr">
                      <a:solidFill>
                        <a:schemeClr val="tx1"/>
                      </a:solidFill>
                      <a:prstDash val="solid"/>
                      <a:round/>
                      <a:headEnd type="none" w="med" len="med"/>
                      <a:tailEnd type="none" w="med" len="med"/>
                    </a:lnT>
                  </a:tcPr>
                </a:tc>
                <a:tc>
                  <a:txBody>
                    <a:bodyPr/>
                    <a:lstStyle/>
                    <a:p>
                      <a:r>
                        <a:rPr lang="de-DE" sz="800" dirty="0"/>
                        <a:t>Public Domain</a:t>
                      </a:r>
                    </a:p>
                    <a:p>
                      <a:r>
                        <a:rPr lang="de-DE" sz="800" dirty="0"/>
                        <a:t>PD-</a:t>
                      </a:r>
                      <a:r>
                        <a:rPr lang="de-DE" sz="800" dirty="0" err="1"/>
                        <a:t>USGov</a:t>
                      </a:r>
                      <a:r>
                        <a:rPr lang="de-DE" sz="800" dirty="0"/>
                        <a:t>-HHS-CDC</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62856070"/>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Child suffering with Marasmus in India</a:t>
                      </a:r>
                      <a:endParaRPr lang="de-DE" sz="800" dirty="0"/>
                    </a:p>
                  </a:txBody>
                  <a:tcPr>
                    <a:lnB w="12700" cap="flat" cmpd="sng" algn="ctr">
                      <a:solidFill>
                        <a:schemeClr val="tx1"/>
                      </a:solidFill>
                      <a:prstDash val="solid"/>
                      <a:round/>
                      <a:headEnd type="none" w="med" len="med"/>
                      <a:tailEnd type="none" w="med" len="med"/>
                    </a:lnB>
                  </a:tcPr>
                </a:tc>
                <a:tc hMerge="1">
                  <a:txBody>
                    <a:bodyPr/>
                    <a:lstStyle/>
                    <a:p>
                      <a:endParaRPr lang="de-DE" sz="800"/>
                    </a:p>
                  </a:txBody>
                  <a:tcPr/>
                </a:tc>
                <a:tc hMerge="1">
                  <a:txBody>
                    <a:bodyPr/>
                    <a:lstStyle/>
                    <a:p>
                      <a:endParaRPr lang="de-DE" sz="800" dirty="0"/>
                    </a:p>
                  </a:txBody>
                  <a:tcPr/>
                </a:tc>
                <a:extLst>
                  <a:ext uri="{0D108BD9-81ED-4DB2-BD59-A6C34878D82A}">
                    <a16:rowId xmlns:a16="http://schemas.microsoft.com/office/drawing/2014/main" val="2867358485"/>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https://de.m.wikipedia.org/wiki/Datei:Low_rainfall_grassy_savanna_suco_Lifau_(Laleia).jpg</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Colin </a:t>
                      </a:r>
                      <a:r>
                        <a:rPr lang="de-DE" sz="800" dirty="0" err="1"/>
                        <a:t>Trainor</a:t>
                      </a:r>
                      <a:endParaRPr lang="de-DE" sz="800" dirty="0"/>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CC Attribution-</a:t>
                      </a:r>
                      <a:r>
                        <a:rPr lang="de-DE" sz="800" dirty="0" err="1"/>
                        <a:t>ShareAlike</a:t>
                      </a:r>
                      <a:r>
                        <a:rPr lang="de-DE" sz="800" dirty="0"/>
                        <a:t> 3.0 </a:t>
                      </a:r>
                      <a:r>
                        <a:rPr lang="de-DE" sz="800" dirty="0" err="1"/>
                        <a:t>Unported</a:t>
                      </a:r>
                      <a:endParaRPr lang="de-DE" sz="8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47396445"/>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Low rainfall grassy savanna near </a:t>
                      </a:r>
                      <a:r>
                        <a:rPr lang="en-US" sz="800" dirty="0" err="1"/>
                        <a:t>Laleia</a:t>
                      </a:r>
                      <a:r>
                        <a:rPr lang="en-US" sz="800" dirty="0"/>
                        <a:t> (</a:t>
                      </a:r>
                      <a:r>
                        <a:rPr lang="en-US" sz="800" dirty="0" err="1"/>
                        <a:t>Änderungen</a:t>
                      </a:r>
                      <a:r>
                        <a:rPr lang="en-US" sz="800" dirty="0"/>
                        <a:t>: </a:t>
                      </a:r>
                      <a:r>
                        <a:rPr lang="de-DE" sz="800" dirty="0"/>
                        <a:t>Farbsättigung und Kontrast)</a:t>
                      </a:r>
                    </a:p>
                  </a:txBody>
                  <a:tcPr>
                    <a:lnB w="12700" cap="flat" cmpd="sng" algn="ctr">
                      <a:solidFill>
                        <a:schemeClr val="tx1"/>
                      </a:solidFill>
                      <a:prstDash val="solid"/>
                      <a:round/>
                      <a:headEnd type="none" w="med" len="med"/>
                      <a:tailEnd type="none" w="med" len="med"/>
                    </a:lnB>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1053548231"/>
                  </a:ext>
                </a:extLst>
              </a:tr>
              <a:tr h="300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https://www.flickr.com/photos/dfid/11290380063</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800" dirty="0"/>
                        <a:t>Henry Donati</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CC BY 2.0</a:t>
                      </a:r>
                      <a:endParaRPr lang="de-DE" sz="8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16228047"/>
                  </a:ext>
                </a:extLst>
              </a:tr>
              <a:tr h="30005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A man stands surrounded by the devastation wrought by Typhoon Haiyan in the city of Tacloban (</a:t>
                      </a:r>
                      <a:r>
                        <a:rPr lang="en-US" sz="800" dirty="0" err="1"/>
                        <a:t>Änderungen</a:t>
                      </a:r>
                      <a:r>
                        <a:rPr lang="en-US" sz="800" dirty="0"/>
                        <a:t>: </a:t>
                      </a:r>
                      <a:r>
                        <a:rPr lang="en-US" sz="800" dirty="0" err="1"/>
                        <a:t>Farbsättigung</a:t>
                      </a:r>
                      <a:r>
                        <a:rPr lang="en-US" sz="800" dirty="0"/>
                        <a:t> und </a:t>
                      </a:r>
                      <a:r>
                        <a:rPr lang="en-US" sz="800" dirty="0" err="1"/>
                        <a:t>Kontrast</a:t>
                      </a:r>
                      <a:r>
                        <a:rPr lang="en-US" sz="800" dirty="0"/>
                        <a:t>)</a:t>
                      </a:r>
                    </a:p>
                  </a:txBody>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3510761082"/>
                  </a:ext>
                </a:extLst>
              </a:tr>
            </a:tbl>
          </a:graphicData>
        </a:graphic>
      </p:graphicFrame>
      <p:sp>
        <p:nvSpPr>
          <p:cNvPr id="10" name="Textfeld 9">
            <a:extLst>
              <a:ext uri="{FF2B5EF4-FFF2-40B4-BE49-F238E27FC236}">
                <a16:creationId xmlns:a16="http://schemas.microsoft.com/office/drawing/2014/main" id="{513433C2-6419-40A0-A6FE-2D1420B64F7F}"/>
              </a:ext>
            </a:extLst>
          </p:cNvPr>
          <p:cNvSpPr txBox="1"/>
          <p:nvPr/>
        </p:nvSpPr>
        <p:spPr>
          <a:xfrm>
            <a:off x="635000" y="189148"/>
            <a:ext cx="5660136" cy="523220"/>
          </a:xfrm>
          <a:prstGeom prst="rect">
            <a:avLst/>
          </a:prstGeom>
          <a:noFill/>
        </p:spPr>
        <p:txBody>
          <a:bodyPr wrap="square" rtlCol="0">
            <a:spAutoFit/>
          </a:bodyPr>
          <a:lstStyle/>
          <a:p>
            <a:pPr algn="ctr"/>
            <a:r>
              <a:rPr lang="de-DE" sz="2800" dirty="0">
                <a:solidFill>
                  <a:schemeClr val="accent1"/>
                </a:solidFill>
                <a:latin typeface="Abadi Extra Light" panose="020B0204020104020204" pitchFamily="34" charset="0"/>
              </a:rPr>
              <a:t>Bildquellen:</a:t>
            </a:r>
            <a:endParaRPr lang="de-DE" sz="2200" i="1" dirty="0">
              <a:solidFill>
                <a:schemeClr val="accent1"/>
              </a:solidFill>
              <a:latin typeface="Abadi Extra Light" panose="020B0204020104020204" pitchFamily="34" charset="0"/>
            </a:endParaRPr>
          </a:p>
        </p:txBody>
      </p:sp>
    </p:spTree>
    <p:extLst>
      <p:ext uri="{BB962C8B-B14F-4D97-AF65-F5344CB8AC3E}">
        <p14:creationId xmlns:p14="http://schemas.microsoft.com/office/powerpoint/2010/main" val="1134459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chemeClr val="accent2"/>
                </a:solidFill>
                <a:latin typeface="Abadi Extra Light" panose="020B0204020104020204" pitchFamily="34" charset="0"/>
              </a:rPr>
              <a:t>1,5 °C  vs.  2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3093184"/>
            <a:ext cx="6184900" cy="3108543"/>
          </a:xfrm>
          <a:prstGeom prst="rect">
            <a:avLst/>
          </a:prstGeom>
          <a:noFill/>
        </p:spPr>
        <p:txBody>
          <a:bodyPr wrap="square" rtlCol="0">
            <a:spAutoFit/>
          </a:bodyPr>
          <a:lstStyle/>
          <a:p>
            <a:r>
              <a:rPr lang="de-DE" sz="2800" dirty="0">
                <a:solidFill>
                  <a:schemeClr val="accent2"/>
                </a:solidFill>
                <a:latin typeface="Abadi Extra Light" panose="020B0204020104020204" pitchFamily="34" charset="0"/>
              </a:rPr>
              <a:t>Bei einer globalen Erwärmung um </a:t>
            </a:r>
            <a:r>
              <a:rPr lang="de-DE" sz="2800" b="1" dirty="0">
                <a:solidFill>
                  <a:schemeClr val="accent2"/>
                </a:solidFill>
                <a:latin typeface="Abadi Extra Light" panose="020B0204020104020204" pitchFamily="34" charset="0"/>
              </a:rPr>
              <a:t>1,5</a:t>
            </a:r>
            <a:r>
              <a:rPr lang="de-DE" sz="2800" b="1" dirty="0">
                <a:solidFill>
                  <a:schemeClr val="accent2"/>
                </a:solidFill>
                <a:latin typeface="Abadi Extra Light" panose="020B0204020104020204" pitchFamily="34" charset="0"/>
                <a:cs typeface="Calibri" panose="020F0502020204030204" pitchFamily="34" charset="0"/>
              </a:rPr>
              <a:t> </a:t>
            </a:r>
            <a:r>
              <a:rPr lang="de-DE" sz="2800" b="1" dirty="0">
                <a:solidFill>
                  <a:schemeClr val="accent2"/>
                </a:solidFill>
                <a:latin typeface="Abadi Extra Light" panose="020B0204020104020204" pitchFamily="34" charset="0"/>
              </a:rPr>
              <a:t>°C</a:t>
            </a:r>
            <a:r>
              <a:rPr lang="de-DE" sz="2800" dirty="0">
                <a:solidFill>
                  <a:schemeClr val="accent2"/>
                </a:solidFill>
                <a:latin typeface="Abadi Extra Light" panose="020B0204020104020204" pitchFamily="34" charset="0"/>
              </a:rPr>
              <a:t> wird vorhergesagt, dass die Arktis einmal pro </a:t>
            </a:r>
            <a:r>
              <a:rPr lang="de-DE" sz="2800" b="1" dirty="0">
                <a:solidFill>
                  <a:schemeClr val="accent2"/>
                </a:solidFill>
                <a:latin typeface="Abadi Extra Light" panose="020B0204020104020204" pitchFamily="34" charset="0"/>
              </a:rPr>
              <a:t>Jahrhundert</a:t>
            </a:r>
            <a:r>
              <a:rPr lang="de-DE" sz="2800" dirty="0">
                <a:solidFill>
                  <a:schemeClr val="accent2"/>
                </a:solidFill>
                <a:latin typeface="Abadi Extra Light" panose="020B0204020104020204" pitchFamily="34" charset="0"/>
              </a:rPr>
              <a:t> eisfrei sein wird.</a:t>
            </a:r>
          </a:p>
          <a:p>
            <a:endParaRPr lang="de-DE" sz="2800" dirty="0">
              <a:solidFill>
                <a:schemeClr val="accent2"/>
              </a:solidFill>
              <a:latin typeface="Abadi Extra Light" panose="020B0204020104020204" pitchFamily="34" charset="0"/>
            </a:endParaRPr>
          </a:p>
          <a:p>
            <a:r>
              <a:rPr lang="de-DE" sz="2800" dirty="0">
                <a:solidFill>
                  <a:schemeClr val="accent2"/>
                </a:solidFill>
                <a:latin typeface="Abadi Extra Light" panose="020B0204020104020204" pitchFamily="34" charset="0"/>
              </a:rPr>
              <a:t>Diese Wahrscheinlichkeit wird bei </a:t>
            </a:r>
            <a:r>
              <a:rPr lang="de-DE" sz="2800" b="1" dirty="0">
                <a:solidFill>
                  <a:schemeClr val="accent2"/>
                </a:solidFill>
                <a:latin typeface="Abadi Extra Light" panose="020B0204020104020204" pitchFamily="34" charset="0"/>
              </a:rPr>
              <a:t>2</a:t>
            </a:r>
            <a:r>
              <a:rPr lang="de-DE" sz="2800" b="1" dirty="0">
                <a:solidFill>
                  <a:schemeClr val="accent2"/>
                </a:solidFill>
                <a:latin typeface="Abadi Extra Light" panose="020B0204020104020204" pitchFamily="34" charset="0"/>
                <a:cs typeface="Calibri" panose="020F0502020204030204" pitchFamily="34" charset="0"/>
              </a:rPr>
              <a:t> </a:t>
            </a:r>
            <a:r>
              <a:rPr lang="de-DE" sz="2800" b="1" dirty="0">
                <a:solidFill>
                  <a:schemeClr val="accent2"/>
                </a:solidFill>
                <a:latin typeface="Abadi Extra Light" panose="020B0204020104020204" pitchFamily="34" charset="0"/>
              </a:rPr>
              <a:t>°C </a:t>
            </a:r>
            <a:r>
              <a:rPr lang="de-DE" sz="2800" dirty="0">
                <a:solidFill>
                  <a:schemeClr val="accent2"/>
                </a:solidFill>
                <a:latin typeface="Abadi Extra Light" panose="020B0204020104020204" pitchFamily="34" charset="0"/>
              </a:rPr>
              <a:t>globaler Erwärmung auf mindestens einmal pro </a:t>
            </a:r>
            <a:r>
              <a:rPr lang="de-DE" sz="2800" b="1" dirty="0">
                <a:solidFill>
                  <a:schemeClr val="accent2"/>
                </a:solidFill>
                <a:latin typeface="Abadi Extra Light" panose="020B0204020104020204" pitchFamily="34" charset="0"/>
              </a:rPr>
              <a:t>Jahrzehnt</a:t>
            </a:r>
            <a:r>
              <a:rPr lang="de-DE" sz="2800" dirty="0">
                <a:solidFill>
                  <a:schemeClr val="accent2"/>
                </a:solidFill>
                <a:latin typeface="Abadi Extra Light" panose="020B0204020104020204" pitchFamily="34" charset="0"/>
              </a:rPr>
              <a:t> erhöht.</a:t>
            </a: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9090680"/>
            <a:ext cx="6057900" cy="523220"/>
          </a:xfrm>
          <a:prstGeom prst="rect">
            <a:avLst/>
          </a:prstGeom>
          <a:noFill/>
        </p:spPr>
        <p:txBody>
          <a:bodyPr wrap="square" rtlCol="0">
            <a:spAutoFit/>
          </a:bodyPr>
          <a:lstStyle/>
          <a:p>
            <a:r>
              <a:rPr lang="de-DE" sz="1400" b="1" dirty="0">
                <a:solidFill>
                  <a:schemeClr val="accent2"/>
                </a:solidFill>
                <a:latin typeface="Abadi Extra Light" panose="020B0204020104020204" pitchFamily="34" charset="0"/>
              </a:rPr>
              <a:t>Quelle:</a:t>
            </a:r>
            <a:br>
              <a:rPr lang="de-DE" sz="1400" b="1" dirty="0">
                <a:solidFill>
                  <a:schemeClr val="accent2"/>
                </a:solidFill>
                <a:latin typeface="Abadi Extra Light" panose="020B0204020104020204" pitchFamily="34" charset="0"/>
              </a:rPr>
            </a:br>
            <a:r>
              <a:rPr lang="de-DE" sz="1400" b="1" dirty="0">
                <a:solidFill>
                  <a:schemeClr val="accent2"/>
                </a:solidFill>
                <a:latin typeface="Abadi Extra Light" panose="020B0204020104020204" pitchFamily="34" charset="0"/>
              </a:rPr>
              <a:t>IPCC (2018) Special Report: Global </a:t>
            </a:r>
            <a:r>
              <a:rPr lang="de-DE" sz="1400" b="1" dirty="0" err="1">
                <a:solidFill>
                  <a:schemeClr val="accent2"/>
                </a:solidFill>
                <a:latin typeface="Abadi Extra Light" panose="020B0204020104020204" pitchFamily="34" charset="0"/>
              </a:rPr>
              <a:t>Warming</a:t>
            </a:r>
            <a:r>
              <a:rPr lang="de-DE" sz="1400" b="1" dirty="0">
                <a:solidFill>
                  <a:schemeClr val="accent2"/>
                </a:solidFill>
                <a:latin typeface="Abadi Extra Light" panose="020B0204020104020204" pitchFamily="34" charset="0"/>
              </a:rPr>
              <a:t> </a:t>
            </a:r>
            <a:r>
              <a:rPr lang="de-DE" sz="1400" b="1" dirty="0" err="1">
                <a:solidFill>
                  <a:schemeClr val="accent2"/>
                </a:solidFill>
                <a:latin typeface="Abadi Extra Light" panose="020B0204020104020204" pitchFamily="34" charset="0"/>
              </a:rPr>
              <a:t>of</a:t>
            </a:r>
            <a:r>
              <a:rPr lang="de-DE" sz="1400" b="1" dirty="0">
                <a:solidFill>
                  <a:schemeClr val="accent2"/>
                </a:solidFill>
                <a:latin typeface="Abadi Extra Light" panose="020B0204020104020204" pitchFamily="34" charset="0"/>
              </a:rPr>
              <a:t> 1.5°C, SPM, B.4.1.</a:t>
            </a:r>
          </a:p>
        </p:txBody>
      </p:sp>
    </p:spTree>
    <p:extLst>
      <p:ext uri="{BB962C8B-B14F-4D97-AF65-F5344CB8AC3E}">
        <p14:creationId xmlns:p14="http://schemas.microsoft.com/office/powerpoint/2010/main" val="7498714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Muster, Quadrat, Symmetrie, Pixel enthält.&#10;&#10;Automatisch generierte Beschreibung">
            <a:extLst>
              <a:ext uri="{FF2B5EF4-FFF2-40B4-BE49-F238E27FC236}">
                <a16:creationId xmlns:a16="http://schemas.microsoft.com/office/drawing/2014/main" id="{888B4845-33D8-7580-4ABE-C4B9AA476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76" y="968188"/>
            <a:ext cx="1792941" cy="1792941"/>
          </a:xfrm>
          <a:prstGeom prst="rect">
            <a:avLst/>
          </a:prstGeom>
        </p:spPr>
      </p:pic>
      <p:pic>
        <p:nvPicPr>
          <p:cNvPr id="6" name="Grafik 5" descr="Ein Bild, das Muster, Quadrat, Symmetrie, Pixel enthält.&#10;&#10;Automatisch generierte Beschreibung">
            <a:extLst>
              <a:ext uri="{FF2B5EF4-FFF2-40B4-BE49-F238E27FC236}">
                <a16:creationId xmlns:a16="http://schemas.microsoft.com/office/drawing/2014/main" id="{C9729AD3-2E5A-28D5-E059-5D13798D2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77" y="3442449"/>
            <a:ext cx="1510552" cy="1510552"/>
          </a:xfrm>
          <a:prstGeom prst="rect">
            <a:avLst/>
          </a:prstGeom>
        </p:spPr>
      </p:pic>
      <p:pic>
        <p:nvPicPr>
          <p:cNvPr id="7" name="Grafik 6" descr="Ein Bild, das Muster, Quadrat, Symmetrie, Pixel enthält.&#10;&#10;Automatisch generierte Beschreibung">
            <a:extLst>
              <a:ext uri="{FF2B5EF4-FFF2-40B4-BE49-F238E27FC236}">
                <a16:creationId xmlns:a16="http://schemas.microsoft.com/office/drawing/2014/main" id="{21B27DB3-E69F-E895-98EC-12CE5735D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77" y="5506576"/>
            <a:ext cx="1071279" cy="1071279"/>
          </a:xfrm>
          <a:prstGeom prst="rect">
            <a:avLst/>
          </a:prstGeom>
        </p:spPr>
      </p:pic>
      <p:pic>
        <p:nvPicPr>
          <p:cNvPr id="8" name="Grafik 7" descr="Ein Bild, das Muster, Quadrat, Symmetrie, Pixel enthält.&#10;&#10;Automatisch generierte Beschreibung">
            <a:extLst>
              <a:ext uri="{FF2B5EF4-FFF2-40B4-BE49-F238E27FC236}">
                <a16:creationId xmlns:a16="http://schemas.microsoft.com/office/drawing/2014/main" id="{68C97909-36C4-6527-D348-CB2D5A72C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78" y="7259176"/>
            <a:ext cx="755272" cy="755272"/>
          </a:xfrm>
          <a:prstGeom prst="rect">
            <a:avLst/>
          </a:prstGeom>
        </p:spPr>
      </p:pic>
      <p:pic>
        <p:nvPicPr>
          <p:cNvPr id="9" name="Grafik 8" descr="Ein Bild, das Muster, Quadrat, Symmetrie, Pixel enthält.&#10;&#10;Automatisch generierte Beschreibung">
            <a:extLst>
              <a:ext uri="{FF2B5EF4-FFF2-40B4-BE49-F238E27FC236}">
                <a16:creationId xmlns:a16="http://schemas.microsoft.com/office/drawing/2014/main" id="{20DAB0EE-8EA3-0426-AAA4-08D832CB8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78" y="8695769"/>
            <a:ext cx="484093" cy="484093"/>
          </a:xfrm>
          <a:prstGeom prst="rect">
            <a:avLst/>
          </a:prstGeom>
        </p:spPr>
      </p:pic>
      <p:pic>
        <p:nvPicPr>
          <p:cNvPr id="10" name="Grafik 9" descr="Ein Bild, das Muster, Quadrat, Symmetrie, Pixel enthält.&#10;&#10;Automatisch generierte Beschreibung">
            <a:extLst>
              <a:ext uri="{FF2B5EF4-FFF2-40B4-BE49-F238E27FC236}">
                <a16:creationId xmlns:a16="http://schemas.microsoft.com/office/drawing/2014/main" id="{F9094381-030A-F10D-8BA9-B1E8FF50E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893" y="8695769"/>
            <a:ext cx="484093" cy="484093"/>
          </a:xfrm>
          <a:prstGeom prst="rect">
            <a:avLst/>
          </a:prstGeom>
        </p:spPr>
      </p:pic>
      <p:pic>
        <p:nvPicPr>
          <p:cNvPr id="11" name="Grafik 10" descr="Ein Bild, das Muster, Quadrat, Symmetrie, Pixel enthält.&#10;&#10;Automatisch generierte Beschreibung">
            <a:extLst>
              <a:ext uri="{FF2B5EF4-FFF2-40B4-BE49-F238E27FC236}">
                <a16:creationId xmlns:a16="http://schemas.microsoft.com/office/drawing/2014/main" id="{50EA1818-D8EE-4783-8382-F655CF7B1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893" y="7259176"/>
            <a:ext cx="755272" cy="755272"/>
          </a:xfrm>
          <a:prstGeom prst="rect">
            <a:avLst/>
          </a:prstGeom>
        </p:spPr>
      </p:pic>
      <p:pic>
        <p:nvPicPr>
          <p:cNvPr id="12" name="Grafik 11" descr="Ein Bild, das Muster, Quadrat, Symmetrie, Pixel enthält.&#10;&#10;Automatisch generierte Beschreibung">
            <a:extLst>
              <a:ext uri="{FF2B5EF4-FFF2-40B4-BE49-F238E27FC236}">
                <a16:creationId xmlns:a16="http://schemas.microsoft.com/office/drawing/2014/main" id="{BD6436A1-CC00-D2A8-512E-6649D820FE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808" y="8695769"/>
            <a:ext cx="484093" cy="484093"/>
          </a:xfrm>
          <a:prstGeom prst="rect">
            <a:avLst/>
          </a:prstGeom>
        </p:spPr>
      </p:pic>
      <p:pic>
        <p:nvPicPr>
          <p:cNvPr id="13" name="Grafik 12" descr="Ein Bild, das Muster, Quadrat, Symmetrie, Pixel enthält.&#10;&#10;Automatisch generierte Beschreibung">
            <a:extLst>
              <a:ext uri="{FF2B5EF4-FFF2-40B4-BE49-F238E27FC236}">
                <a16:creationId xmlns:a16="http://schemas.microsoft.com/office/drawing/2014/main" id="{58A7EE2D-1385-E8F6-61F4-284B2D5DC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1429" y="7259176"/>
            <a:ext cx="755272" cy="755272"/>
          </a:xfrm>
          <a:prstGeom prst="rect">
            <a:avLst/>
          </a:prstGeom>
        </p:spPr>
      </p:pic>
      <p:pic>
        <p:nvPicPr>
          <p:cNvPr id="14" name="Grafik 13" descr="Ein Bild, das Muster, Quadrat, Symmetrie, Pixel enthält.&#10;&#10;Automatisch generierte Beschreibung">
            <a:extLst>
              <a:ext uri="{FF2B5EF4-FFF2-40B4-BE49-F238E27FC236}">
                <a16:creationId xmlns:a16="http://schemas.microsoft.com/office/drawing/2014/main" id="{940D140C-E121-F96D-A888-B153F51C8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904" y="8695769"/>
            <a:ext cx="484093" cy="484093"/>
          </a:xfrm>
          <a:prstGeom prst="rect">
            <a:avLst/>
          </a:prstGeom>
        </p:spPr>
      </p:pic>
      <p:pic>
        <p:nvPicPr>
          <p:cNvPr id="15" name="Grafik 14" descr="Ein Bild, das Muster, Quadrat, Symmetrie, Pixel enthält.&#10;&#10;Automatisch generierte Beschreibung">
            <a:extLst>
              <a:ext uri="{FF2B5EF4-FFF2-40B4-BE49-F238E27FC236}">
                <a16:creationId xmlns:a16="http://schemas.microsoft.com/office/drawing/2014/main" id="{01AE8986-4C5A-73AC-2EF9-A6A296B9F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3568" y="7259176"/>
            <a:ext cx="755272" cy="755272"/>
          </a:xfrm>
          <a:prstGeom prst="rect">
            <a:avLst/>
          </a:prstGeom>
        </p:spPr>
      </p:pic>
      <p:pic>
        <p:nvPicPr>
          <p:cNvPr id="16" name="Grafik 15" descr="Ein Bild, das Muster, Quadrat, Symmetrie, Pixel enthält.&#10;&#10;Automatisch generierte Beschreibung">
            <a:extLst>
              <a:ext uri="{FF2B5EF4-FFF2-40B4-BE49-F238E27FC236}">
                <a16:creationId xmlns:a16="http://schemas.microsoft.com/office/drawing/2014/main" id="{F12F9A16-3E86-522E-D74B-4A52B079E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168" y="5506576"/>
            <a:ext cx="1071279" cy="1071279"/>
          </a:xfrm>
          <a:prstGeom prst="rect">
            <a:avLst/>
          </a:prstGeom>
        </p:spPr>
      </p:pic>
      <p:pic>
        <p:nvPicPr>
          <p:cNvPr id="17" name="Grafik 16" descr="Ein Bild, das Muster, Quadrat, Symmetrie, Pixel enthält.&#10;&#10;Automatisch generierte Beschreibung">
            <a:extLst>
              <a:ext uri="{FF2B5EF4-FFF2-40B4-BE49-F238E27FC236}">
                <a16:creationId xmlns:a16="http://schemas.microsoft.com/office/drawing/2014/main" id="{FD96AE0B-066E-E9C9-F8B2-C846389F8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359" y="5506576"/>
            <a:ext cx="1071279" cy="1071279"/>
          </a:xfrm>
          <a:prstGeom prst="rect">
            <a:avLst/>
          </a:prstGeom>
        </p:spPr>
      </p:pic>
      <p:pic>
        <p:nvPicPr>
          <p:cNvPr id="18" name="Grafik 17" descr="Ein Bild, das Muster, Quadrat, Symmetrie, Pixel enthält.&#10;&#10;Automatisch generierte Beschreibung">
            <a:extLst>
              <a:ext uri="{FF2B5EF4-FFF2-40B4-BE49-F238E27FC236}">
                <a16:creationId xmlns:a16="http://schemas.microsoft.com/office/drawing/2014/main" id="{2F8CC2DE-C0E2-0BF9-0F01-8A8F3BA08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171" y="3442449"/>
            <a:ext cx="1510552" cy="1510552"/>
          </a:xfrm>
          <a:prstGeom prst="rect">
            <a:avLst/>
          </a:prstGeom>
        </p:spPr>
      </p:pic>
      <p:pic>
        <p:nvPicPr>
          <p:cNvPr id="20" name="Grafik 19" descr="Ein Bild, das Muster, Quadrat, Symmetrie, Pixel enthält.&#10;&#10;Automatisch generierte Beschreibung">
            <a:extLst>
              <a:ext uri="{FF2B5EF4-FFF2-40B4-BE49-F238E27FC236}">
                <a16:creationId xmlns:a16="http://schemas.microsoft.com/office/drawing/2014/main" id="{53226EC2-ABBA-6D99-CCDD-ED1F81FC8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1335" y="968188"/>
            <a:ext cx="1792941" cy="1792941"/>
          </a:xfrm>
          <a:prstGeom prst="rect">
            <a:avLst/>
          </a:prstGeom>
        </p:spPr>
      </p:pic>
      <p:sp>
        <p:nvSpPr>
          <p:cNvPr id="22" name="Textfeld 21">
            <a:extLst>
              <a:ext uri="{FF2B5EF4-FFF2-40B4-BE49-F238E27FC236}">
                <a16:creationId xmlns:a16="http://schemas.microsoft.com/office/drawing/2014/main" id="{AE9DA8A3-2BA2-518D-9C5C-08801D2399D0}"/>
              </a:ext>
            </a:extLst>
          </p:cNvPr>
          <p:cNvSpPr txBox="1"/>
          <p:nvPr/>
        </p:nvSpPr>
        <p:spPr>
          <a:xfrm>
            <a:off x="3207127" y="2706685"/>
            <a:ext cx="2130231" cy="307777"/>
          </a:xfrm>
          <a:prstGeom prst="rect">
            <a:avLst/>
          </a:prstGeom>
          <a:noFill/>
        </p:spPr>
        <p:txBody>
          <a:bodyPr wrap="square">
            <a:spAutoFit/>
          </a:bodyPr>
          <a:lstStyle/>
          <a:p>
            <a:pPr algn="just"/>
            <a:r>
              <a:rPr lang="de-DE" sz="1400" b="1" dirty="0">
                <a:latin typeface="Abadi Extra Light" panose="020B0204020104020204" pitchFamily="34" charset="0"/>
              </a:rPr>
              <a:t>climate-at-home.de/Folgen</a:t>
            </a:r>
          </a:p>
        </p:txBody>
      </p:sp>
      <p:sp>
        <p:nvSpPr>
          <p:cNvPr id="23" name="Textfeld 22">
            <a:extLst>
              <a:ext uri="{FF2B5EF4-FFF2-40B4-BE49-F238E27FC236}">
                <a16:creationId xmlns:a16="http://schemas.microsoft.com/office/drawing/2014/main" id="{5478D534-31EF-8ECA-2FA0-75B04B539999}"/>
              </a:ext>
            </a:extLst>
          </p:cNvPr>
          <p:cNvSpPr txBox="1"/>
          <p:nvPr/>
        </p:nvSpPr>
        <p:spPr>
          <a:xfrm>
            <a:off x="2938186" y="4876144"/>
            <a:ext cx="2130231" cy="276999"/>
          </a:xfrm>
          <a:prstGeom prst="rect">
            <a:avLst/>
          </a:prstGeom>
          <a:noFill/>
        </p:spPr>
        <p:txBody>
          <a:bodyPr wrap="square">
            <a:spAutoFit/>
          </a:bodyPr>
          <a:lstStyle/>
          <a:p>
            <a:pPr algn="just"/>
            <a:r>
              <a:rPr lang="de-DE" sz="1200" b="1" dirty="0">
                <a:latin typeface="Abadi Extra Light" panose="020B0204020104020204" pitchFamily="34" charset="0"/>
              </a:rPr>
              <a:t>climate-at-home.de/Folgen</a:t>
            </a:r>
          </a:p>
        </p:txBody>
      </p:sp>
      <p:sp>
        <p:nvSpPr>
          <p:cNvPr id="24" name="Textfeld 23">
            <a:extLst>
              <a:ext uri="{FF2B5EF4-FFF2-40B4-BE49-F238E27FC236}">
                <a16:creationId xmlns:a16="http://schemas.microsoft.com/office/drawing/2014/main" id="{97D64750-09CF-3B95-E5D2-2443AD3F91D2}"/>
              </a:ext>
            </a:extLst>
          </p:cNvPr>
          <p:cNvSpPr txBox="1"/>
          <p:nvPr/>
        </p:nvSpPr>
        <p:spPr>
          <a:xfrm>
            <a:off x="4157386" y="6538359"/>
            <a:ext cx="2130231" cy="276999"/>
          </a:xfrm>
          <a:prstGeom prst="rect">
            <a:avLst/>
          </a:prstGeom>
          <a:noFill/>
        </p:spPr>
        <p:txBody>
          <a:bodyPr wrap="square">
            <a:spAutoFit/>
          </a:bodyPr>
          <a:lstStyle/>
          <a:p>
            <a:pPr algn="just"/>
            <a:r>
              <a:rPr lang="de-DE" sz="1200" b="1" dirty="0">
                <a:latin typeface="Abadi Extra Light" panose="020B0204020104020204" pitchFamily="34" charset="0"/>
              </a:rPr>
              <a:t>climate-at-home.de/Folgen</a:t>
            </a:r>
          </a:p>
        </p:txBody>
      </p:sp>
      <p:sp>
        <p:nvSpPr>
          <p:cNvPr id="25" name="Textfeld 24">
            <a:extLst>
              <a:ext uri="{FF2B5EF4-FFF2-40B4-BE49-F238E27FC236}">
                <a16:creationId xmlns:a16="http://schemas.microsoft.com/office/drawing/2014/main" id="{62586C15-17D0-C6BC-9A15-1D070847BA74}"/>
              </a:ext>
            </a:extLst>
          </p:cNvPr>
          <p:cNvSpPr txBox="1"/>
          <p:nvPr/>
        </p:nvSpPr>
        <p:spPr>
          <a:xfrm>
            <a:off x="4647083" y="8008344"/>
            <a:ext cx="2130231" cy="230832"/>
          </a:xfrm>
          <a:prstGeom prst="rect">
            <a:avLst/>
          </a:prstGeom>
          <a:noFill/>
        </p:spPr>
        <p:txBody>
          <a:bodyPr wrap="square">
            <a:spAutoFit/>
          </a:bodyPr>
          <a:lstStyle/>
          <a:p>
            <a:pPr algn="just"/>
            <a:r>
              <a:rPr lang="de-DE" sz="900" b="1" dirty="0">
                <a:latin typeface="Abadi Extra Light" panose="020B0204020104020204" pitchFamily="34" charset="0"/>
              </a:rPr>
              <a:t>climate-at-home.de/Folgen</a:t>
            </a:r>
          </a:p>
        </p:txBody>
      </p:sp>
      <p:sp>
        <p:nvSpPr>
          <p:cNvPr id="26" name="Textfeld 25">
            <a:extLst>
              <a:ext uri="{FF2B5EF4-FFF2-40B4-BE49-F238E27FC236}">
                <a16:creationId xmlns:a16="http://schemas.microsoft.com/office/drawing/2014/main" id="{16AA0225-EF1A-91A9-A2F7-D59818D4703F}"/>
              </a:ext>
            </a:extLst>
          </p:cNvPr>
          <p:cNvSpPr txBox="1"/>
          <p:nvPr/>
        </p:nvSpPr>
        <p:spPr>
          <a:xfrm>
            <a:off x="3153948" y="8008344"/>
            <a:ext cx="2130231" cy="230832"/>
          </a:xfrm>
          <a:prstGeom prst="rect">
            <a:avLst/>
          </a:prstGeom>
          <a:noFill/>
        </p:spPr>
        <p:txBody>
          <a:bodyPr wrap="square">
            <a:spAutoFit/>
          </a:bodyPr>
          <a:lstStyle/>
          <a:p>
            <a:pPr algn="just"/>
            <a:r>
              <a:rPr lang="de-DE" sz="900" b="1" dirty="0">
                <a:latin typeface="Abadi Extra Light" panose="020B0204020104020204" pitchFamily="34" charset="0"/>
              </a:rPr>
              <a:t>climate-at-home.de/Folgen</a:t>
            </a:r>
          </a:p>
        </p:txBody>
      </p:sp>
      <p:sp>
        <p:nvSpPr>
          <p:cNvPr id="27" name="Textfeld 26">
            <a:extLst>
              <a:ext uri="{FF2B5EF4-FFF2-40B4-BE49-F238E27FC236}">
                <a16:creationId xmlns:a16="http://schemas.microsoft.com/office/drawing/2014/main" id="{126F0598-D8E8-8C4C-E883-3AA75B10B7E5}"/>
              </a:ext>
            </a:extLst>
          </p:cNvPr>
          <p:cNvSpPr txBox="1"/>
          <p:nvPr/>
        </p:nvSpPr>
        <p:spPr>
          <a:xfrm>
            <a:off x="2991903" y="9177387"/>
            <a:ext cx="1143775" cy="200055"/>
          </a:xfrm>
          <a:prstGeom prst="rect">
            <a:avLst/>
          </a:prstGeom>
          <a:noFill/>
        </p:spPr>
        <p:txBody>
          <a:bodyPr wrap="square">
            <a:spAutoFit/>
          </a:bodyPr>
          <a:lstStyle/>
          <a:p>
            <a:pPr algn="just"/>
            <a:r>
              <a:rPr lang="de-DE" sz="700" b="1" dirty="0">
                <a:latin typeface="Abadi Extra Light" panose="020B0204020104020204" pitchFamily="34" charset="0"/>
              </a:rPr>
              <a:t>climate-at-home.de/Folgen</a:t>
            </a:r>
          </a:p>
        </p:txBody>
      </p:sp>
      <p:sp>
        <p:nvSpPr>
          <p:cNvPr id="28" name="Textfeld 27">
            <a:extLst>
              <a:ext uri="{FF2B5EF4-FFF2-40B4-BE49-F238E27FC236}">
                <a16:creationId xmlns:a16="http://schemas.microsoft.com/office/drawing/2014/main" id="{B6149A89-E133-125E-059F-BC9D0DCEED35}"/>
              </a:ext>
            </a:extLst>
          </p:cNvPr>
          <p:cNvSpPr txBox="1"/>
          <p:nvPr/>
        </p:nvSpPr>
        <p:spPr>
          <a:xfrm>
            <a:off x="4193583" y="9177387"/>
            <a:ext cx="1143775" cy="200055"/>
          </a:xfrm>
          <a:prstGeom prst="rect">
            <a:avLst/>
          </a:prstGeom>
          <a:noFill/>
        </p:spPr>
        <p:txBody>
          <a:bodyPr wrap="square">
            <a:spAutoFit/>
          </a:bodyPr>
          <a:lstStyle/>
          <a:p>
            <a:pPr algn="just"/>
            <a:r>
              <a:rPr lang="de-DE" sz="700" b="1" dirty="0">
                <a:latin typeface="Abadi Extra Light" panose="020B0204020104020204" pitchFamily="34" charset="0"/>
              </a:rPr>
              <a:t>climate-at-home.de/Folgen</a:t>
            </a:r>
          </a:p>
        </p:txBody>
      </p:sp>
      <p:sp>
        <p:nvSpPr>
          <p:cNvPr id="29" name="Textfeld 28">
            <a:extLst>
              <a:ext uri="{FF2B5EF4-FFF2-40B4-BE49-F238E27FC236}">
                <a16:creationId xmlns:a16="http://schemas.microsoft.com/office/drawing/2014/main" id="{0B8CB357-3582-51B0-CC73-1169BEDB289E}"/>
              </a:ext>
            </a:extLst>
          </p:cNvPr>
          <p:cNvSpPr txBox="1"/>
          <p:nvPr/>
        </p:nvSpPr>
        <p:spPr>
          <a:xfrm>
            <a:off x="1510553" y="268942"/>
            <a:ext cx="4329956" cy="369332"/>
          </a:xfrm>
          <a:prstGeom prst="rect">
            <a:avLst/>
          </a:prstGeom>
          <a:noFill/>
        </p:spPr>
        <p:txBody>
          <a:bodyPr wrap="square" rtlCol="0">
            <a:spAutoFit/>
          </a:bodyPr>
          <a:lstStyle/>
          <a:p>
            <a:pPr algn="ctr"/>
            <a:r>
              <a:rPr lang="de-DE" b="1" dirty="0"/>
              <a:t>QR-Codes zum Ausschneiden</a:t>
            </a:r>
          </a:p>
        </p:txBody>
      </p:sp>
    </p:spTree>
    <p:extLst>
      <p:ext uri="{BB962C8B-B14F-4D97-AF65-F5344CB8AC3E}">
        <p14:creationId xmlns:p14="http://schemas.microsoft.com/office/powerpoint/2010/main" val="1696554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Gebäude, draußen, Boden, Straße enthält.&#10;&#10;Automatisch generierte Beschreibung">
            <a:extLst>
              <a:ext uri="{FF2B5EF4-FFF2-40B4-BE49-F238E27FC236}">
                <a16:creationId xmlns:a16="http://schemas.microsoft.com/office/drawing/2014/main" id="{57D97013-EFF9-4DCD-B4E8-54127A2D9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32" y="537429"/>
            <a:ext cx="6011336" cy="4505606"/>
          </a:xfrm>
          <a:prstGeom prst="rect">
            <a:avLst/>
          </a:prstGeom>
          <a:solidFill>
            <a:schemeClr val="accent2"/>
          </a:solidFill>
          <a:ln w="76200">
            <a:solidFill>
              <a:srgbClr val="ED7D31"/>
            </a:solidFill>
          </a:ln>
          <a:effectLst>
            <a:innerShdw blurRad="114300">
              <a:prstClr val="black"/>
            </a:innerShdw>
          </a:effectLst>
        </p:spPr>
      </p:pic>
      <p:pic>
        <p:nvPicPr>
          <p:cNvPr id="5" name="Grafik 4" descr="Ein Bild, das Text, Gebäude, draußen, Fenster enthält.&#10;&#10;Automatisch generierte Beschreibung">
            <a:extLst>
              <a:ext uri="{FF2B5EF4-FFF2-40B4-BE49-F238E27FC236}">
                <a16:creationId xmlns:a16="http://schemas.microsoft.com/office/drawing/2014/main" id="{D92B103F-4C21-9B95-4810-9501AF36AE8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9000" contrast="3000"/>
                    </a14:imgEffect>
                  </a14:imgLayer>
                </a14:imgProps>
              </a:ext>
              <a:ext uri="{28A0092B-C50C-407E-A947-70E740481C1C}">
                <a14:useLocalDpi xmlns:a14="http://schemas.microsoft.com/office/drawing/2010/main" val="0"/>
              </a:ext>
            </a:extLst>
          </a:blip>
          <a:srcRect t="8654" r="12359" b="13461"/>
          <a:stretch/>
        </p:blipFill>
        <p:spPr>
          <a:xfrm>
            <a:off x="423332" y="5398096"/>
            <a:ext cx="6010452" cy="4005990"/>
          </a:xfrm>
          <a:prstGeom prst="rect">
            <a:avLst/>
          </a:prstGeom>
          <a:solidFill>
            <a:schemeClr val="accent2"/>
          </a:solidFill>
          <a:ln w="76200">
            <a:solidFill>
              <a:srgbClr val="ED7D31"/>
            </a:solidFill>
          </a:ln>
          <a:effectLst>
            <a:innerShdw blurRad="114300">
              <a:prstClr val="black"/>
            </a:innerShdw>
          </a:effectLst>
        </p:spPr>
      </p:pic>
    </p:spTree>
    <p:extLst>
      <p:ext uri="{BB962C8B-B14F-4D97-AF65-F5344CB8AC3E}">
        <p14:creationId xmlns:p14="http://schemas.microsoft.com/office/powerpoint/2010/main" val="2673480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0EFFED5-D3D2-4ACB-A8CE-89C21AB35310}"/>
              </a:ext>
            </a:extLst>
          </p:cNvPr>
          <p:cNvSpPr txBox="1"/>
          <p:nvPr/>
        </p:nvSpPr>
        <p:spPr>
          <a:xfrm>
            <a:off x="304800" y="292100"/>
            <a:ext cx="6248400" cy="369332"/>
          </a:xfrm>
          <a:prstGeom prst="rect">
            <a:avLst/>
          </a:prstGeom>
          <a:noFill/>
        </p:spPr>
        <p:txBody>
          <a:bodyPr wrap="square" rtlCol="0">
            <a:spAutoFit/>
          </a:bodyPr>
          <a:lstStyle/>
          <a:p>
            <a:pPr algn="ctr"/>
            <a:r>
              <a:rPr lang="de-DE" b="1" dirty="0">
                <a:solidFill>
                  <a:schemeClr val="accent2"/>
                </a:solidFill>
                <a:latin typeface="Abadi Extra Light" panose="020B0204020104020204" pitchFamily="34" charset="0"/>
              </a:rPr>
              <a:t>1,5 °C  vs.  2 °C</a:t>
            </a:r>
          </a:p>
        </p:txBody>
      </p:sp>
      <p:sp>
        <p:nvSpPr>
          <p:cNvPr id="5" name="Rechteck 4">
            <a:extLst>
              <a:ext uri="{FF2B5EF4-FFF2-40B4-BE49-F238E27FC236}">
                <a16:creationId xmlns:a16="http://schemas.microsoft.com/office/drawing/2014/main" id="{98BCD023-39C8-45C5-847A-CAB00AFBEC65}"/>
              </a:ext>
            </a:extLst>
          </p:cNvPr>
          <p:cNvSpPr/>
          <p:nvPr/>
        </p:nvSpPr>
        <p:spPr>
          <a:xfrm>
            <a:off x="3048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5822E8D-5101-42EA-B94A-B6F86190CDD5}"/>
              </a:ext>
            </a:extLst>
          </p:cNvPr>
          <p:cNvSpPr/>
          <p:nvPr/>
        </p:nvSpPr>
        <p:spPr>
          <a:xfrm>
            <a:off x="4356100" y="292100"/>
            <a:ext cx="21971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EDABD52-8CB9-4A61-A1C8-EBF158266A78}"/>
              </a:ext>
            </a:extLst>
          </p:cNvPr>
          <p:cNvSpPr txBox="1"/>
          <p:nvPr/>
        </p:nvSpPr>
        <p:spPr>
          <a:xfrm>
            <a:off x="368300" y="3568005"/>
            <a:ext cx="6184900" cy="2246769"/>
          </a:xfrm>
          <a:prstGeom prst="rect">
            <a:avLst/>
          </a:prstGeom>
          <a:noFill/>
        </p:spPr>
        <p:txBody>
          <a:bodyPr wrap="square" rtlCol="0">
            <a:spAutoFit/>
          </a:bodyPr>
          <a:lstStyle/>
          <a:p>
            <a:r>
              <a:rPr lang="de-DE" sz="2800" dirty="0">
                <a:solidFill>
                  <a:schemeClr val="accent2"/>
                </a:solidFill>
                <a:latin typeface="Abadi Extra Light" panose="020B0204020104020204" pitchFamily="34" charset="0"/>
              </a:rPr>
              <a:t>Je wärmer die Atmosphäre und die Erdoberfläche werden,</a:t>
            </a:r>
          </a:p>
          <a:p>
            <a:br>
              <a:rPr lang="de-DE" sz="2800" dirty="0">
                <a:solidFill>
                  <a:schemeClr val="accent2"/>
                </a:solidFill>
                <a:latin typeface="Abadi Extra Light" panose="020B0204020104020204" pitchFamily="34" charset="0"/>
              </a:rPr>
            </a:br>
            <a:r>
              <a:rPr lang="de-DE" sz="2800" dirty="0">
                <a:solidFill>
                  <a:schemeClr val="accent2"/>
                </a:solidFill>
                <a:latin typeface="Abadi Extra Light" panose="020B0204020104020204" pitchFamily="34" charset="0"/>
              </a:rPr>
              <a:t>desto häufiger und heftiger treten </a:t>
            </a:r>
            <a:r>
              <a:rPr lang="de-DE" sz="2800" b="1" dirty="0">
                <a:solidFill>
                  <a:schemeClr val="accent2"/>
                </a:solidFill>
                <a:latin typeface="Abadi Extra Light" panose="020B0204020104020204" pitchFamily="34" charset="0"/>
              </a:rPr>
              <a:t>Starkregen und heiße Tage</a:t>
            </a:r>
            <a:r>
              <a:rPr lang="de-DE" sz="2800" dirty="0">
                <a:solidFill>
                  <a:schemeClr val="accent2"/>
                </a:solidFill>
                <a:latin typeface="Abadi Extra Light" panose="020B0204020104020204" pitchFamily="34" charset="0"/>
              </a:rPr>
              <a:t> auf, …</a:t>
            </a:r>
          </a:p>
        </p:txBody>
      </p:sp>
      <p:sp>
        <p:nvSpPr>
          <p:cNvPr id="8" name="Textfeld 7">
            <a:extLst>
              <a:ext uri="{FF2B5EF4-FFF2-40B4-BE49-F238E27FC236}">
                <a16:creationId xmlns:a16="http://schemas.microsoft.com/office/drawing/2014/main" id="{F267DF49-B6C4-4447-8A75-5FCC728932DF}"/>
              </a:ext>
            </a:extLst>
          </p:cNvPr>
          <p:cNvSpPr txBox="1"/>
          <p:nvPr/>
        </p:nvSpPr>
        <p:spPr>
          <a:xfrm>
            <a:off x="495300" y="9090680"/>
            <a:ext cx="6057900" cy="523220"/>
          </a:xfrm>
          <a:prstGeom prst="rect">
            <a:avLst/>
          </a:prstGeom>
          <a:noFill/>
        </p:spPr>
        <p:txBody>
          <a:bodyPr wrap="square" rtlCol="0">
            <a:spAutoFit/>
          </a:bodyPr>
          <a:lstStyle/>
          <a:p>
            <a:r>
              <a:rPr lang="de-DE" sz="1400" b="1" dirty="0">
                <a:solidFill>
                  <a:schemeClr val="accent2"/>
                </a:solidFill>
                <a:latin typeface="Abadi Extra Light" panose="020B0204020104020204" pitchFamily="34" charset="0"/>
              </a:rPr>
              <a:t>Quelle:</a:t>
            </a:r>
          </a:p>
          <a:p>
            <a:r>
              <a:rPr lang="en-US" sz="1400" b="1" dirty="0">
                <a:solidFill>
                  <a:schemeClr val="accent2"/>
                </a:solidFill>
                <a:latin typeface="Abadi Extra Light" panose="020B0204020104020204" pitchFamily="34" charset="0"/>
              </a:rPr>
              <a:t>IPCC (2021) 6</a:t>
            </a:r>
            <a:r>
              <a:rPr lang="en-US" sz="1400" b="1" baseline="30000" dirty="0">
                <a:solidFill>
                  <a:schemeClr val="accent2"/>
                </a:solidFill>
                <a:latin typeface="Abadi Extra Light" panose="020B0204020104020204" pitchFamily="34" charset="0"/>
              </a:rPr>
              <a:t>th</a:t>
            </a:r>
            <a:r>
              <a:rPr lang="en-US" sz="1400" b="1" dirty="0">
                <a:solidFill>
                  <a:schemeClr val="accent2"/>
                </a:solidFill>
                <a:latin typeface="Abadi Extra Light" panose="020B0204020104020204" pitchFamily="34" charset="0"/>
              </a:rPr>
              <a:t> Assessment Report, Working Group I, Full Report.</a:t>
            </a:r>
          </a:p>
        </p:txBody>
      </p:sp>
    </p:spTree>
    <p:extLst>
      <p:ext uri="{BB962C8B-B14F-4D97-AF65-F5344CB8AC3E}">
        <p14:creationId xmlns:p14="http://schemas.microsoft.com/office/powerpoint/2010/main" val="570811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Baum, Pflanze, grün enthält.&#10;&#10;Automatisch generierte Beschreibung">
            <a:extLst>
              <a:ext uri="{FF2B5EF4-FFF2-40B4-BE49-F238E27FC236}">
                <a16:creationId xmlns:a16="http://schemas.microsoft.com/office/drawing/2014/main" id="{6DD00ACE-693C-4D5D-B4AB-72DCDED4B18B}"/>
              </a:ext>
            </a:extLst>
          </p:cNvPr>
          <p:cNvPicPr>
            <a:picLocks noChangeAspect="1"/>
          </p:cNvPicPr>
          <p:nvPr/>
        </p:nvPicPr>
        <p:blipFill rotWithShape="1">
          <a:blip r:embed="rId3">
            <a:extLst>
              <a:ext uri="{28A0092B-C50C-407E-A947-70E740481C1C}">
                <a14:useLocalDpi xmlns:a14="http://schemas.microsoft.com/office/drawing/2010/main" val="0"/>
              </a:ext>
            </a:extLst>
          </a:blip>
          <a:srcRect t="4449" b="6034"/>
          <a:stretch/>
        </p:blipFill>
        <p:spPr>
          <a:xfrm>
            <a:off x="902574" y="465488"/>
            <a:ext cx="5052852" cy="2544266"/>
          </a:xfrm>
          <a:prstGeom prst="rect">
            <a:avLst/>
          </a:prstGeom>
          <a:solidFill>
            <a:schemeClr val="accent2"/>
          </a:solidFill>
          <a:ln w="76200">
            <a:solidFill>
              <a:srgbClr val="ED7D31"/>
            </a:solidFill>
          </a:ln>
          <a:effectLst>
            <a:innerShdw blurRad="114300">
              <a:prstClr val="black"/>
            </a:innerShdw>
          </a:effectLst>
        </p:spPr>
      </p:pic>
      <p:pic>
        <p:nvPicPr>
          <p:cNvPr id="5" name="Grafik 4" descr="Ein Bild, das draußen, Baum, Boden, Gras enthält.&#10;&#10;Automatisch generierte Beschreibung">
            <a:extLst>
              <a:ext uri="{FF2B5EF4-FFF2-40B4-BE49-F238E27FC236}">
                <a16:creationId xmlns:a16="http://schemas.microsoft.com/office/drawing/2014/main" id="{94F82460-8C43-4218-880F-E6B48758C299}"/>
              </a:ext>
            </a:extLst>
          </p:cNvPr>
          <p:cNvPicPr>
            <a:picLocks noChangeAspect="1"/>
          </p:cNvPicPr>
          <p:nvPr/>
        </p:nvPicPr>
        <p:blipFill rotWithShape="1">
          <a:blip r:embed="rId4">
            <a:extLst>
              <a:ext uri="{28A0092B-C50C-407E-A947-70E740481C1C}">
                <a14:useLocalDpi xmlns:a14="http://schemas.microsoft.com/office/drawing/2010/main" val="0"/>
              </a:ext>
            </a:extLst>
          </a:blip>
          <a:srcRect b="7676"/>
          <a:stretch/>
        </p:blipFill>
        <p:spPr>
          <a:xfrm>
            <a:off x="902574" y="3411608"/>
            <a:ext cx="5052852" cy="2624046"/>
          </a:xfrm>
          <a:prstGeom prst="rect">
            <a:avLst/>
          </a:prstGeom>
          <a:solidFill>
            <a:schemeClr val="accent2"/>
          </a:solidFill>
          <a:ln w="76200">
            <a:solidFill>
              <a:srgbClr val="ED7D31"/>
            </a:solidFill>
          </a:ln>
          <a:effectLst>
            <a:innerShdw blurRad="114300">
              <a:prstClr val="black"/>
            </a:innerShdw>
          </a:effectLst>
        </p:spPr>
      </p:pic>
      <p:pic>
        <p:nvPicPr>
          <p:cNvPr id="4" name="Grafik 3" descr="Ein Bild, das Pflanze, draußen, Gras, stehend enthält.&#10;&#10;Automatisch generierte Beschreibung">
            <a:extLst>
              <a:ext uri="{FF2B5EF4-FFF2-40B4-BE49-F238E27FC236}">
                <a16:creationId xmlns:a16="http://schemas.microsoft.com/office/drawing/2014/main" id="{FC32A99B-D988-4264-AA2D-2C63683AD49E}"/>
              </a:ext>
            </a:extLst>
          </p:cNvPr>
          <p:cNvPicPr>
            <a:picLocks noChangeAspect="1"/>
          </p:cNvPicPr>
          <p:nvPr/>
        </p:nvPicPr>
        <p:blipFill rotWithShape="1">
          <a:blip r:embed="rId5">
            <a:extLst>
              <a:ext uri="{28A0092B-C50C-407E-A947-70E740481C1C}">
                <a14:useLocalDpi xmlns:a14="http://schemas.microsoft.com/office/drawing/2010/main" val="0"/>
              </a:ext>
            </a:extLst>
          </a:blip>
          <a:srcRect t="7563" r="3854" b="7873"/>
          <a:stretch/>
        </p:blipFill>
        <p:spPr>
          <a:xfrm>
            <a:off x="899868" y="6476224"/>
            <a:ext cx="5055456" cy="2964288"/>
          </a:xfrm>
          <a:prstGeom prst="rect">
            <a:avLst/>
          </a:prstGeom>
          <a:solidFill>
            <a:schemeClr val="accent2"/>
          </a:solidFill>
          <a:ln w="76200">
            <a:solidFill>
              <a:srgbClr val="ED7D31"/>
            </a:solidFill>
          </a:ln>
          <a:effectLst>
            <a:innerShdw blurRad="114300">
              <a:prstClr val="black"/>
            </a:innerShdw>
          </a:effectLst>
        </p:spPr>
      </p:pic>
    </p:spTree>
    <p:extLst>
      <p:ext uri="{BB962C8B-B14F-4D97-AF65-F5344CB8AC3E}">
        <p14:creationId xmlns:p14="http://schemas.microsoft.com/office/powerpoint/2010/main" val="307832620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19812</Words>
  <Application>Microsoft Office PowerPoint</Application>
  <PresentationFormat>A4-Papier (210 x 297 mm)</PresentationFormat>
  <Paragraphs>2141</Paragraphs>
  <Slides>60</Slides>
  <Notes>49</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60</vt:i4>
      </vt:variant>
    </vt:vector>
  </HeadingPairs>
  <TitlesOfParts>
    <vt:vector size="69" baseType="lpstr">
      <vt:lpstr>Abadi</vt:lpstr>
      <vt:lpstr>Calibri Light</vt:lpstr>
      <vt:lpstr>Times New Roman</vt:lpstr>
      <vt:lpstr>Abadi Extra Light</vt:lpstr>
      <vt:lpstr>Arial</vt:lpstr>
      <vt:lpstr>Calibri</vt:lpstr>
      <vt:lpstr>Lato</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Stopper Ulrich</dc:creator>
  <cp:lastModifiedBy>Uli Stopper</cp:lastModifiedBy>
  <cp:revision>280</cp:revision>
  <cp:lastPrinted>2023-09-03T07:27:48Z</cp:lastPrinted>
  <dcterms:created xsi:type="dcterms:W3CDTF">2019-09-18T19:00:50Z</dcterms:created>
  <dcterms:modified xsi:type="dcterms:W3CDTF">2024-04-05T17:18:57Z</dcterms:modified>
</cp:coreProperties>
</file>